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4" r:id="rId7"/>
    <p:sldId id="261" r:id="rId8"/>
    <p:sldId id="262" r:id="rId9"/>
    <p:sldId id="263"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3589"/>
    <a:srgbClr val="5458B9"/>
    <a:srgbClr val="1153BF"/>
    <a:srgbClr val="FF0084"/>
    <a:srgbClr val="FE0182"/>
    <a:srgbClr val="790F59"/>
    <a:srgbClr val="16FFF4"/>
    <a:srgbClr val="01B24A"/>
    <a:srgbClr val="15FAEB"/>
    <a:srgbClr val="5A09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2" autoAdjust="0"/>
    <p:restoredTop sz="94660"/>
  </p:normalViewPr>
  <p:slideViewPr>
    <p:cSldViewPr snapToGrid="0">
      <p:cViewPr varScale="1">
        <p:scale>
          <a:sx n="79" d="100"/>
          <a:sy n="79" d="100"/>
        </p:scale>
        <p:origin x="51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B7005FB-43F1-405F-898F-4E1EAE797AF9}" type="datetimeFigureOut">
              <a:rPr lang="en-US" smtClean="0"/>
              <a:t>9/25/2018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1178045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005FB-43F1-405F-898F-4E1EAE797AF9}" type="datetimeFigureOut">
              <a:rPr lang="en-US" smtClean="0"/>
              <a:t>9/25/2018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190142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005FB-43F1-405F-898F-4E1EAE797AF9}" type="datetimeFigureOut">
              <a:rPr lang="en-US" smtClean="0"/>
              <a:t>9/25/2018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3350141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005FB-43F1-405F-898F-4E1EAE797AF9}" type="datetimeFigureOut">
              <a:rPr lang="en-US" smtClean="0"/>
              <a:t>9/25/2018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2267133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005FB-43F1-405F-898F-4E1EAE797AF9}" type="datetimeFigureOut">
              <a:rPr lang="en-US" smtClean="0"/>
              <a:t>9/25/2018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2138268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005FB-43F1-405F-898F-4E1EAE797AF9}" type="datetimeFigureOut">
              <a:rPr lang="en-US" smtClean="0"/>
              <a:t>9/25/2018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3441453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005FB-43F1-405F-898F-4E1EAE797AF9}" type="datetimeFigureOut">
              <a:rPr lang="en-US" smtClean="0"/>
              <a:t>9/25/2018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2300567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005FB-43F1-405F-898F-4E1EAE797AF9}" type="datetimeFigureOut">
              <a:rPr lang="en-US" smtClean="0"/>
              <a:t>9/25/2018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3706196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005FB-43F1-405F-898F-4E1EAE797AF9}" type="datetimeFigureOut">
              <a:rPr lang="en-US" smtClean="0"/>
              <a:t>9/25/2018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1780830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7005FB-43F1-405F-898F-4E1EAE797AF9}" type="datetimeFigureOut">
              <a:rPr lang="en-US" smtClean="0"/>
              <a:t>9/25/2018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113343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7005FB-43F1-405F-898F-4E1EAE797AF9}" type="datetimeFigureOut">
              <a:rPr lang="en-US" smtClean="0"/>
              <a:t>9/25/2018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8CD7E-31D4-404E-89A6-E5092F180DC5}" type="slidenum">
              <a:rPr lang="en-US" smtClean="0"/>
              <a:t>‹#›</a:t>
            </a:fld>
            <a:endParaRPr lang="en-US"/>
          </a:p>
        </p:txBody>
      </p:sp>
    </p:spTree>
    <p:extLst>
      <p:ext uri="{BB962C8B-B14F-4D97-AF65-F5344CB8AC3E}">
        <p14:creationId xmlns:p14="http://schemas.microsoft.com/office/powerpoint/2010/main" val="1838237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7005FB-43F1-405F-898F-4E1EAE797AF9}" type="datetimeFigureOut">
              <a:rPr lang="en-US" smtClean="0"/>
              <a:t>9/25/2018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8CD7E-31D4-404E-89A6-E5092F180DC5}" type="slidenum">
              <a:rPr lang="en-US" smtClean="0"/>
              <a:t>‹#›</a:t>
            </a:fld>
            <a:endParaRPr lang="en-US"/>
          </a:p>
        </p:txBody>
      </p:sp>
    </p:spTree>
    <p:extLst>
      <p:ext uri="{BB962C8B-B14F-4D97-AF65-F5344CB8AC3E}">
        <p14:creationId xmlns:p14="http://schemas.microsoft.com/office/powerpoint/2010/main" val="3800110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ref.ly/logosres/kjv1900?ref=BibleKJV.Mt9"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862969" y="1214651"/>
            <a:ext cx="8830102" cy="523220"/>
          </a:xfrm>
          <a:prstGeom prst="rect">
            <a:avLst/>
          </a:prstGeom>
          <a:noFill/>
        </p:spPr>
        <p:txBody>
          <a:bodyPr wrap="square" rtlCol="0">
            <a:spAutoFit/>
          </a:bodyPr>
          <a:lstStyle/>
          <a:p>
            <a:pPr algn="ctr"/>
            <a:r>
              <a:rPr lang="en-US" sz="2800" b="1" dirty="0"/>
              <a:t>BI100 – Module 3.1 – Spiritual Restoration</a:t>
            </a:r>
          </a:p>
        </p:txBody>
      </p:sp>
      <p:sp>
        <p:nvSpPr>
          <p:cNvPr id="9" name="TextBox 8"/>
          <p:cNvSpPr txBox="1"/>
          <p:nvPr/>
        </p:nvSpPr>
        <p:spPr>
          <a:xfrm>
            <a:off x="1862969" y="518615"/>
            <a:ext cx="9505616" cy="584775"/>
          </a:xfrm>
          <a:prstGeom prst="rect">
            <a:avLst/>
          </a:prstGeom>
          <a:noFill/>
        </p:spPr>
        <p:txBody>
          <a:bodyPr wrap="square" rtlCol="0">
            <a:spAutoFit/>
          </a:bodyPr>
          <a:lstStyle/>
          <a:p>
            <a:pPr algn="ctr"/>
            <a:r>
              <a:rPr lang="en-US" sz="3200" b="1" dirty="0"/>
              <a:t>Becker Professional Theology Academy</a:t>
            </a:r>
          </a:p>
        </p:txBody>
      </p:sp>
      <p:sp>
        <p:nvSpPr>
          <p:cNvPr id="2" name="TextBox 1"/>
          <p:cNvSpPr txBox="1"/>
          <p:nvPr/>
        </p:nvSpPr>
        <p:spPr>
          <a:xfrm>
            <a:off x="609600" y="5072743"/>
            <a:ext cx="4169229" cy="923330"/>
          </a:xfrm>
          <a:prstGeom prst="rect">
            <a:avLst/>
          </a:prstGeom>
          <a:noFill/>
        </p:spPr>
        <p:txBody>
          <a:bodyPr wrap="square" rtlCol="0">
            <a:spAutoFit/>
          </a:bodyPr>
          <a:lstStyle/>
          <a:p>
            <a:pPr algn="ctr"/>
            <a:r>
              <a:rPr lang="en-US" dirty="0"/>
              <a:t>Course Creator – Kathy L. McFarland</a:t>
            </a:r>
          </a:p>
          <a:p>
            <a:endParaRPr lang="en-US" dirty="0"/>
          </a:p>
          <a:p>
            <a:pPr algn="ctr"/>
            <a:r>
              <a:rPr lang="en-US" dirty="0">
                <a:solidFill>
                  <a:schemeClr val="bg1">
                    <a:lumMod val="75000"/>
                  </a:schemeClr>
                </a:solidFill>
              </a:rPr>
              <a:t>http://becker.academy/moodle/</a:t>
            </a:r>
          </a:p>
        </p:txBody>
      </p:sp>
      <p:pic>
        <p:nvPicPr>
          <p:cNvPr id="4" name="Picture 3">
            <a:extLst>
              <a:ext uri="{FF2B5EF4-FFF2-40B4-BE49-F238E27FC236}">
                <a16:creationId xmlns:a16="http://schemas.microsoft.com/office/drawing/2014/main" id="{0FEFB10E-F7F5-4F23-82FA-E66FC33FD0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4887" y="2154936"/>
            <a:ext cx="6188183" cy="4262642"/>
          </a:xfrm>
          <a:prstGeom prst="rect">
            <a:avLst/>
          </a:prstGeom>
        </p:spPr>
      </p:pic>
    </p:spTree>
    <p:extLst>
      <p:ext uri="{BB962C8B-B14F-4D97-AF65-F5344CB8AC3E}">
        <p14:creationId xmlns:p14="http://schemas.microsoft.com/office/powerpoint/2010/main" val="30832368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9681" y="4274553"/>
            <a:ext cx="5769114" cy="2261673"/>
          </a:xfrm>
          <a:prstGeom prst="rect">
            <a:avLst/>
          </a:prstGeom>
        </p:spPr>
      </p:pic>
      <p:sp>
        <p:nvSpPr>
          <p:cNvPr id="3" name="Rectangle 2">
            <a:extLst>
              <a:ext uri="{FF2B5EF4-FFF2-40B4-BE49-F238E27FC236}">
                <a16:creationId xmlns:a16="http://schemas.microsoft.com/office/drawing/2014/main" id="{82362709-4883-406B-ACA6-D0FECD21E511}"/>
              </a:ext>
            </a:extLst>
          </p:cNvPr>
          <p:cNvSpPr/>
          <p:nvPr/>
        </p:nvSpPr>
        <p:spPr>
          <a:xfrm>
            <a:off x="998290" y="424539"/>
            <a:ext cx="10779853" cy="1004889"/>
          </a:xfrm>
          <a:prstGeom prst="rect">
            <a:avLst/>
          </a:prstGeom>
          <a:blipFill>
            <a:blip r:embed="rId3"/>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What is another name for purposeful sin that a Christian chooses to do?</a:t>
            </a:r>
          </a:p>
        </p:txBody>
      </p:sp>
      <p:sp>
        <p:nvSpPr>
          <p:cNvPr id="4" name="Rectangle 3">
            <a:extLst>
              <a:ext uri="{FF2B5EF4-FFF2-40B4-BE49-F238E27FC236}">
                <a16:creationId xmlns:a16="http://schemas.microsoft.com/office/drawing/2014/main" id="{DCCD74A2-C4CC-4BBF-BD4C-25A98374C16C}"/>
              </a:ext>
            </a:extLst>
          </p:cNvPr>
          <p:cNvSpPr/>
          <p:nvPr/>
        </p:nvSpPr>
        <p:spPr>
          <a:xfrm>
            <a:off x="1169178" y="2106237"/>
            <a:ext cx="2119305" cy="620185"/>
          </a:xfrm>
          <a:prstGeom prst="rect">
            <a:avLst/>
          </a:prstGeom>
          <a:blipFill>
            <a:blip r:embed="rId4"/>
            <a:tile tx="0" ty="0" sx="100000" sy="100000" flip="none" algn="tl"/>
          </a:blip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2">
                    <a:lumMod val="10000"/>
                  </a:schemeClr>
                </a:solidFill>
              </a:rPr>
              <a:t>Transgression</a:t>
            </a:r>
          </a:p>
        </p:txBody>
      </p:sp>
      <p:sp>
        <p:nvSpPr>
          <p:cNvPr id="5" name="Rectangle 4">
            <a:extLst>
              <a:ext uri="{FF2B5EF4-FFF2-40B4-BE49-F238E27FC236}">
                <a16:creationId xmlns:a16="http://schemas.microsoft.com/office/drawing/2014/main" id="{FDCD441C-419B-4B66-82C2-744B90096AE1}"/>
              </a:ext>
            </a:extLst>
          </p:cNvPr>
          <p:cNvSpPr/>
          <p:nvPr/>
        </p:nvSpPr>
        <p:spPr>
          <a:xfrm>
            <a:off x="4169328" y="2106236"/>
            <a:ext cx="1926672" cy="645953"/>
          </a:xfrm>
          <a:prstGeom prst="rect">
            <a:avLst/>
          </a:prstGeom>
          <a:blipFill>
            <a:blip r:embed="rId4"/>
            <a:tile tx="0" ty="0" sx="100000" sy="100000" flip="none" algn="tl"/>
          </a:blip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2">
                    <a:lumMod val="10000"/>
                  </a:schemeClr>
                </a:solidFill>
              </a:rPr>
              <a:t>Iniquity</a:t>
            </a:r>
          </a:p>
        </p:txBody>
      </p:sp>
      <p:sp>
        <p:nvSpPr>
          <p:cNvPr id="6" name="Rectangle 5">
            <a:extLst>
              <a:ext uri="{FF2B5EF4-FFF2-40B4-BE49-F238E27FC236}">
                <a16:creationId xmlns:a16="http://schemas.microsoft.com/office/drawing/2014/main" id="{0F1DBA74-C372-4699-9EE5-0B8546D09AEC}"/>
              </a:ext>
            </a:extLst>
          </p:cNvPr>
          <p:cNvSpPr/>
          <p:nvPr/>
        </p:nvSpPr>
        <p:spPr>
          <a:xfrm>
            <a:off x="6982123" y="2106235"/>
            <a:ext cx="1926672" cy="570453"/>
          </a:xfrm>
          <a:prstGeom prst="rect">
            <a:avLst/>
          </a:prstGeom>
          <a:blipFill>
            <a:blip r:embed="rId4"/>
            <a:tile tx="0" ty="0" sx="100000" sy="100000" flip="none" algn="tl"/>
          </a:blip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2">
                    <a:lumMod val="10000"/>
                  </a:schemeClr>
                </a:solidFill>
              </a:rPr>
              <a:t>Mistake</a:t>
            </a:r>
          </a:p>
        </p:txBody>
      </p:sp>
      <p:sp>
        <p:nvSpPr>
          <p:cNvPr id="7" name="Rectangle 6">
            <a:extLst>
              <a:ext uri="{FF2B5EF4-FFF2-40B4-BE49-F238E27FC236}">
                <a16:creationId xmlns:a16="http://schemas.microsoft.com/office/drawing/2014/main" id="{3E33D903-3145-41A6-B03F-7D9C82F2A56B}"/>
              </a:ext>
            </a:extLst>
          </p:cNvPr>
          <p:cNvSpPr/>
          <p:nvPr/>
        </p:nvSpPr>
        <p:spPr>
          <a:xfrm>
            <a:off x="9737107" y="2081669"/>
            <a:ext cx="1845578" cy="570454"/>
          </a:xfrm>
          <a:prstGeom prst="rect">
            <a:avLst/>
          </a:prstGeom>
          <a:blipFill>
            <a:blip r:embed="rId4"/>
            <a:tile tx="0" ty="0" sx="100000" sy="100000" flip="none" algn="tl"/>
          </a:blip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bg2">
                    <a:lumMod val="10000"/>
                  </a:schemeClr>
                </a:solidFill>
              </a:rPr>
              <a:t>Bloodguilty</a:t>
            </a:r>
            <a:endParaRPr lang="en-US" b="1" dirty="0">
              <a:solidFill>
                <a:schemeClr val="bg2">
                  <a:lumMod val="10000"/>
                </a:schemeClr>
              </a:solidFill>
            </a:endParaRPr>
          </a:p>
        </p:txBody>
      </p:sp>
    </p:spTree>
    <p:extLst>
      <p:ext uri="{BB962C8B-B14F-4D97-AF65-F5344CB8AC3E}">
        <p14:creationId xmlns:p14="http://schemas.microsoft.com/office/powerpoint/2010/main" val="59461207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iterate type="lt">
                                    <p:tmPct val="0"/>
                                  </p:iterate>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7"/>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8" presetClass="emph" presetSubtype="0" fill="hold" grpId="1" nodeType="clickEffect">
                                  <p:stCondLst>
                                    <p:cond delay="0"/>
                                  </p:stCondLst>
                                  <p:iterate type="lt">
                                    <p:tmPct val="0"/>
                                  </p:iterate>
                                  <p:childTnLst>
                                    <p:animRot by="21600000">
                                      <p:cBhvr>
                                        <p:cTn id="46"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B045320D-DBAD-48EC-9665-437EC00160B8}"/>
              </a:ext>
            </a:extLst>
          </p:cNvPr>
          <p:cNvSpPr/>
          <p:nvPr/>
        </p:nvSpPr>
        <p:spPr>
          <a:xfrm>
            <a:off x="1107347" y="637563"/>
            <a:ext cx="10880521" cy="2214694"/>
          </a:xfrm>
          <a:prstGeom prst="ellipse">
            <a:avLst/>
          </a:prstGeom>
          <a:solidFill>
            <a:srgbClr val="480000"/>
          </a:solidFill>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Christians often try to justify sin by blaming weaknesses of soul</a:t>
            </a:r>
          </a:p>
        </p:txBody>
      </p:sp>
      <p:pic>
        <p:nvPicPr>
          <p:cNvPr id="5" name="Picture 4">
            <a:extLst>
              <a:ext uri="{FF2B5EF4-FFF2-40B4-BE49-F238E27FC236}">
                <a16:creationId xmlns:a16="http://schemas.microsoft.com/office/drawing/2014/main" id="{80DBEF87-56B8-4B6B-A2A2-4D5D0EABBD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3186" y="3754077"/>
            <a:ext cx="2246376" cy="2286000"/>
          </a:xfrm>
          <a:prstGeom prst="rect">
            <a:avLst/>
          </a:prstGeom>
        </p:spPr>
      </p:pic>
      <p:sp>
        <p:nvSpPr>
          <p:cNvPr id="6" name="Speech Bubble: Oval 5">
            <a:extLst>
              <a:ext uri="{FF2B5EF4-FFF2-40B4-BE49-F238E27FC236}">
                <a16:creationId xmlns:a16="http://schemas.microsoft.com/office/drawing/2014/main" id="{2E594C10-D5B5-4DFD-844D-6353DD4A58C3}"/>
              </a:ext>
            </a:extLst>
          </p:cNvPr>
          <p:cNvSpPr/>
          <p:nvPr/>
        </p:nvSpPr>
        <p:spPr>
          <a:xfrm>
            <a:off x="3527568" y="1226891"/>
            <a:ext cx="4756645" cy="1484852"/>
          </a:xfrm>
          <a:prstGeom prst="wedgeEllipseCallout">
            <a:avLst>
              <a:gd name="adj1" fmla="val -40762"/>
              <a:gd name="adj2" fmla="val 89054"/>
            </a:avLst>
          </a:prstGeom>
          <a:solidFill>
            <a:schemeClr val="accent2">
              <a:lumMod val="50000"/>
            </a:schemeClr>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rPr>
              <a:t>It wasn’t </a:t>
            </a:r>
            <a:r>
              <a:rPr lang="en-US" sz="4800" b="1" dirty="0">
                <a:solidFill>
                  <a:schemeClr val="bg1"/>
                </a:solidFill>
              </a:rPr>
              <a:t>my</a:t>
            </a:r>
            <a:r>
              <a:rPr lang="en-US" sz="4800" dirty="0">
                <a:solidFill>
                  <a:schemeClr val="bg1"/>
                </a:solidFill>
              </a:rPr>
              <a:t> </a:t>
            </a:r>
            <a:r>
              <a:rPr lang="en-US" sz="2800" dirty="0">
                <a:solidFill>
                  <a:schemeClr val="bg1"/>
                </a:solidFill>
              </a:rPr>
              <a:t>fault!</a:t>
            </a:r>
          </a:p>
        </p:txBody>
      </p:sp>
      <p:sp>
        <p:nvSpPr>
          <p:cNvPr id="7" name="Speech Bubble: Oval 6">
            <a:extLst>
              <a:ext uri="{FF2B5EF4-FFF2-40B4-BE49-F238E27FC236}">
                <a16:creationId xmlns:a16="http://schemas.microsoft.com/office/drawing/2014/main" id="{3259592E-E888-4C01-AC5B-D2CFAED7EBE6}"/>
              </a:ext>
            </a:extLst>
          </p:cNvPr>
          <p:cNvSpPr/>
          <p:nvPr/>
        </p:nvSpPr>
        <p:spPr>
          <a:xfrm>
            <a:off x="6994553" y="2357303"/>
            <a:ext cx="4219662" cy="1484852"/>
          </a:xfrm>
          <a:prstGeom prst="wedgeEllipseCallout">
            <a:avLst>
              <a:gd name="adj1" fmla="val -79481"/>
              <a:gd name="adj2" fmla="val 83404"/>
            </a:avLst>
          </a:prstGeom>
          <a:solidFill>
            <a:srgbClr val="480000"/>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I’m </a:t>
            </a:r>
            <a:r>
              <a:rPr lang="en-US" sz="4800" b="1" dirty="0">
                <a:solidFill>
                  <a:schemeClr val="bg1"/>
                </a:solidFill>
              </a:rPr>
              <a:t>ONLY</a:t>
            </a:r>
            <a:r>
              <a:rPr lang="en-US" b="1" dirty="0">
                <a:solidFill>
                  <a:schemeClr val="bg1"/>
                </a:solidFill>
              </a:rPr>
              <a:t> human!</a:t>
            </a:r>
          </a:p>
        </p:txBody>
      </p:sp>
      <p:sp>
        <p:nvSpPr>
          <p:cNvPr id="8" name="Speech Bubble: Oval 7">
            <a:extLst>
              <a:ext uri="{FF2B5EF4-FFF2-40B4-BE49-F238E27FC236}">
                <a16:creationId xmlns:a16="http://schemas.microsoft.com/office/drawing/2014/main" id="{8CA9567E-C041-4255-B21B-F2058388B22F}"/>
              </a:ext>
            </a:extLst>
          </p:cNvPr>
          <p:cNvSpPr/>
          <p:nvPr/>
        </p:nvSpPr>
        <p:spPr>
          <a:xfrm>
            <a:off x="132356" y="1302392"/>
            <a:ext cx="3741490" cy="1333850"/>
          </a:xfrm>
          <a:prstGeom prst="wedgeEllipseCallout">
            <a:avLst>
              <a:gd name="adj1" fmla="val 45535"/>
              <a:gd name="adj2" fmla="val 88915"/>
            </a:avLst>
          </a:prstGeom>
          <a:solidFill>
            <a:srgbClr val="FF9900"/>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Whoopsie!</a:t>
            </a:r>
          </a:p>
        </p:txBody>
      </p:sp>
    </p:spTree>
    <p:extLst>
      <p:ext uri="{BB962C8B-B14F-4D97-AF65-F5344CB8AC3E}">
        <p14:creationId xmlns:p14="http://schemas.microsoft.com/office/powerpoint/2010/main" val="28855322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1"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42"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style.rotation</p:attrName>
                                        </p:attrNameLst>
                                      </p:cBhvr>
                                      <p:tavLst>
                                        <p:tav tm="0">
                                          <p:val>
                                            <p:fltVal val="90"/>
                                          </p:val>
                                        </p:tav>
                                        <p:tav tm="100000">
                                          <p:val>
                                            <p:fltVal val="0"/>
                                          </p:val>
                                        </p:tav>
                                      </p:tavLst>
                                    </p:anim>
                                    <p:animEffect transition="in" filter="fade">
                                      <p:cBhvr>
                                        <p:cTn id="20" dur="1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2000"/>
                                        <p:tgtEl>
                                          <p:spTgt spid="7"/>
                                        </p:tgtEl>
                                      </p:cBhvr>
                                    </p:animEffect>
                                    <p:anim calcmode="lin" valueType="num">
                                      <p:cBhvr>
                                        <p:cTn id="26" dur="2000" fill="hold"/>
                                        <p:tgtEl>
                                          <p:spTgt spid="7"/>
                                        </p:tgtEl>
                                        <p:attrNameLst>
                                          <p:attrName>ppt_w</p:attrName>
                                        </p:attrNameLst>
                                      </p:cBhvr>
                                      <p:tavLst>
                                        <p:tav tm="0" fmla="#ppt_w*sin(2.5*pi*$)">
                                          <p:val>
                                            <p:fltVal val="0"/>
                                          </p:val>
                                        </p:tav>
                                        <p:tav tm="100000">
                                          <p:val>
                                            <p:fltVal val="1"/>
                                          </p:val>
                                        </p:tav>
                                      </p:tavLst>
                                    </p:anim>
                                    <p:anim calcmode="lin" valueType="num">
                                      <p:cBhvr>
                                        <p:cTn id="27"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ppt_x"/>
                                          </p:val>
                                        </p:tav>
                                        <p:tav tm="100000">
                                          <p:val>
                                            <p:strVal val="#ppt_x"/>
                                          </p:val>
                                        </p:tav>
                                      </p:tavLst>
                                    </p:anim>
                                    <p:anim calcmode="lin" valueType="num">
                                      <p:cBhvr additive="base">
                                        <p:cTn id="3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animBg="1"/>
      <p:bldP spid="6"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62649" y="4710328"/>
            <a:ext cx="5205255" cy="2040623"/>
          </a:xfrm>
          <a:prstGeom prst="rect">
            <a:avLst/>
          </a:prstGeom>
        </p:spPr>
      </p:pic>
      <p:sp>
        <p:nvSpPr>
          <p:cNvPr id="3" name="Rectangle 2">
            <a:extLst>
              <a:ext uri="{FF2B5EF4-FFF2-40B4-BE49-F238E27FC236}">
                <a16:creationId xmlns:a16="http://schemas.microsoft.com/office/drawing/2014/main" id="{B373CE7C-8526-4ABB-8D4F-C6F61F9578DE}"/>
              </a:ext>
            </a:extLst>
          </p:cNvPr>
          <p:cNvSpPr/>
          <p:nvPr/>
        </p:nvSpPr>
        <p:spPr>
          <a:xfrm>
            <a:off x="1817614" y="483660"/>
            <a:ext cx="8567928" cy="1510019"/>
          </a:xfrm>
          <a:prstGeom prst="rect">
            <a:avLst/>
          </a:prstGeom>
          <a:blipFill dpi="0" rotWithShape="1">
            <a:blip r:embed="rId3">
              <a:extLst>
                <a:ext uri="{28A0092B-C50C-407E-A947-70E740481C1C}">
                  <a14:useLocalDpi xmlns:a14="http://schemas.microsoft.com/office/drawing/2010/main" val="0"/>
                </a:ext>
              </a:extLst>
            </a:blip>
            <a:srcRect/>
            <a:stretch>
              <a:fillRect/>
            </a:stretch>
          </a:blipFill>
          <a:effectLst>
            <a:outerShdw blurRad="63500" sx="102000" sy="102000" algn="ctr" rotWithShape="0">
              <a:prstClr val="black">
                <a:alpha val="40000"/>
              </a:prstClr>
            </a:outerShd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The Mercy of Jesus Christ</a:t>
            </a:r>
          </a:p>
        </p:txBody>
      </p:sp>
      <p:sp>
        <p:nvSpPr>
          <p:cNvPr id="4" name="Oval 3">
            <a:extLst>
              <a:ext uri="{FF2B5EF4-FFF2-40B4-BE49-F238E27FC236}">
                <a16:creationId xmlns:a16="http://schemas.microsoft.com/office/drawing/2014/main" id="{F02FE2F9-16B6-4558-BF1A-9B14F75AEAE2}"/>
              </a:ext>
            </a:extLst>
          </p:cNvPr>
          <p:cNvSpPr/>
          <p:nvPr/>
        </p:nvSpPr>
        <p:spPr>
          <a:xfrm>
            <a:off x="1817614" y="2663952"/>
            <a:ext cx="4278386" cy="922789"/>
          </a:xfrm>
          <a:prstGeom prst="ellipse">
            <a:avLst/>
          </a:prstGeom>
          <a:gradFill flip="none" rotWithShape="1">
            <a:gsLst>
              <a:gs pos="16000">
                <a:srgbClr val="5A0941"/>
              </a:gs>
              <a:gs pos="62000">
                <a:srgbClr val="C00000"/>
              </a:gs>
              <a:gs pos="77000">
                <a:srgbClr val="C00000"/>
              </a:gs>
              <a:gs pos="94000">
                <a:srgbClr val="5A0941"/>
              </a:gs>
            </a:gsLst>
            <a:path path="shape">
              <a:fillToRect l="50000" t="50000" r="50000" b="50000"/>
            </a:path>
            <a:tileRect/>
          </a:gradFill>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Comes from His </a:t>
            </a:r>
            <a:r>
              <a:rPr lang="en-US" sz="2800" b="1" dirty="0"/>
              <a:t>LOVE</a:t>
            </a:r>
            <a:r>
              <a:rPr lang="en-US" b="1" dirty="0"/>
              <a:t> </a:t>
            </a:r>
          </a:p>
          <a:p>
            <a:pPr algn="ctr"/>
            <a:r>
              <a:rPr lang="en-US" b="1" dirty="0"/>
              <a:t>for His followers</a:t>
            </a:r>
          </a:p>
        </p:txBody>
      </p:sp>
      <p:sp>
        <p:nvSpPr>
          <p:cNvPr id="5" name="Oval 4">
            <a:extLst>
              <a:ext uri="{FF2B5EF4-FFF2-40B4-BE49-F238E27FC236}">
                <a16:creationId xmlns:a16="http://schemas.microsoft.com/office/drawing/2014/main" id="{E99AC9FB-9378-4FD3-B40C-52786AE14554}"/>
              </a:ext>
            </a:extLst>
          </p:cNvPr>
          <p:cNvSpPr/>
          <p:nvPr/>
        </p:nvSpPr>
        <p:spPr>
          <a:xfrm>
            <a:off x="6351949" y="2663952"/>
            <a:ext cx="4278386" cy="922789"/>
          </a:xfrm>
          <a:prstGeom prst="ellipse">
            <a:avLst/>
          </a:prstGeom>
          <a:gradFill flip="none" rotWithShape="1">
            <a:gsLst>
              <a:gs pos="16000">
                <a:srgbClr val="5A0941"/>
              </a:gs>
              <a:gs pos="62000">
                <a:srgbClr val="C00000"/>
              </a:gs>
              <a:gs pos="77000">
                <a:srgbClr val="C00000"/>
              </a:gs>
              <a:gs pos="94000">
                <a:srgbClr val="5A0941"/>
              </a:gs>
            </a:gsLst>
            <a:path path="shape">
              <a:fillToRect l="50000" t="50000" r="50000" b="50000"/>
            </a:path>
            <a:tileRect/>
          </a:gradFill>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Forgiveness comes from Christ’s </a:t>
            </a:r>
            <a:r>
              <a:rPr lang="en-US" sz="2400" b="1" dirty="0"/>
              <a:t>MERCY</a:t>
            </a:r>
          </a:p>
        </p:txBody>
      </p:sp>
      <p:sp>
        <p:nvSpPr>
          <p:cNvPr id="6" name="Oval 5">
            <a:extLst>
              <a:ext uri="{FF2B5EF4-FFF2-40B4-BE49-F238E27FC236}">
                <a16:creationId xmlns:a16="http://schemas.microsoft.com/office/drawing/2014/main" id="{B13F6CA2-F186-4804-A8E4-4FEE0AFDED86}"/>
              </a:ext>
            </a:extLst>
          </p:cNvPr>
          <p:cNvSpPr/>
          <p:nvPr/>
        </p:nvSpPr>
        <p:spPr>
          <a:xfrm>
            <a:off x="1247775" y="1993679"/>
            <a:ext cx="9886949" cy="1933575"/>
          </a:xfrm>
          <a:prstGeom prst="ellipse">
            <a:avLst/>
          </a:prstGeom>
          <a:gradFill flip="none" rotWithShape="1">
            <a:gsLst>
              <a:gs pos="16000">
                <a:srgbClr val="5A0941"/>
              </a:gs>
              <a:gs pos="62000">
                <a:srgbClr val="C00000"/>
              </a:gs>
              <a:gs pos="77000">
                <a:srgbClr val="C00000"/>
              </a:gs>
              <a:gs pos="94000">
                <a:srgbClr val="5A0941"/>
              </a:gs>
            </a:gsLst>
            <a:path path="shape">
              <a:fillToRect l="50000" t="50000" r="50000" b="50000"/>
            </a:path>
            <a:tileRect/>
          </a:gradFill>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Christ’s merciful forgiveness is NEVER automatic!</a:t>
            </a:r>
          </a:p>
        </p:txBody>
      </p:sp>
    </p:spTree>
    <p:extLst>
      <p:ext uri="{BB962C8B-B14F-4D97-AF65-F5344CB8AC3E}">
        <p14:creationId xmlns:p14="http://schemas.microsoft.com/office/powerpoint/2010/main" val="135646429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6616" y="4317522"/>
            <a:ext cx="5363347" cy="2102600"/>
          </a:xfrm>
          <a:prstGeom prst="rect">
            <a:avLst/>
          </a:prstGeom>
        </p:spPr>
      </p:pic>
      <p:sp>
        <p:nvSpPr>
          <p:cNvPr id="3" name="Rectangle 2">
            <a:extLst>
              <a:ext uri="{FF2B5EF4-FFF2-40B4-BE49-F238E27FC236}">
                <a16:creationId xmlns:a16="http://schemas.microsoft.com/office/drawing/2014/main" id="{D95B0B14-D367-4880-A2D8-36B9CFDBB1EF}"/>
              </a:ext>
            </a:extLst>
          </p:cNvPr>
          <p:cNvSpPr/>
          <p:nvPr/>
        </p:nvSpPr>
        <p:spPr>
          <a:xfrm>
            <a:off x="-170807" y="518906"/>
            <a:ext cx="9026555" cy="1736522"/>
          </a:xfrm>
          <a:prstGeom prst="rect">
            <a:avLst/>
          </a:prstGeom>
          <a:solidFill>
            <a:srgbClr val="15FAEB"/>
          </a:solidFill>
          <a:effectLst/>
          <a:scene3d>
            <a:camera prst="perspectiveContrastingRightFacing"/>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What remains after Jesus Christ forgives a repentant sinner of his iniquities?</a:t>
            </a:r>
          </a:p>
        </p:txBody>
      </p:sp>
      <p:sp>
        <p:nvSpPr>
          <p:cNvPr id="4" name="Rectangle 3">
            <a:extLst>
              <a:ext uri="{FF2B5EF4-FFF2-40B4-BE49-F238E27FC236}">
                <a16:creationId xmlns:a16="http://schemas.microsoft.com/office/drawing/2014/main" id="{BBA89677-937C-4B01-AEC4-785D735BD282}"/>
              </a:ext>
            </a:extLst>
          </p:cNvPr>
          <p:cNvSpPr/>
          <p:nvPr/>
        </p:nvSpPr>
        <p:spPr>
          <a:xfrm>
            <a:off x="8754821" y="377757"/>
            <a:ext cx="3122952" cy="1131505"/>
          </a:xfrm>
          <a:prstGeom prst="rect">
            <a:avLst/>
          </a:prstGeom>
          <a:gradFill flip="none" rotWithShape="1">
            <a:gsLst>
              <a:gs pos="0">
                <a:srgbClr val="16FFF4"/>
              </a:gs>
              <a:gs pos="50000">
                <a:srgbClr val="00B050">
                  <a:shade val="67500"/>
                  <a:satMod val="115000"/>
                </a:srgbClr>
              </a:gs>
              <a:gs pos="24000">
                <a:schemeClr val="accent6">
                  <a:lumMod val="60000"/>
                  <a:lumOff val="40000"/>
                </a:schemeClr>
              </a:gs>
            </a:gsLst>
            <a:path path="circle">
              <a:fillToRect l="50000" t="50000" r="50000" b="50000"/>
            </a:path>
            <a:tileRect/>
          </a:gradFill>
          <a:scene3d>
            <a:camera prst="isometricOffAxis2Top"/>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Nothing of the sin remains</a:t>
            </a:r>
          </a:p>
        </p:txBody>
      </p:sp>
      <p:sp>
        <p:nvSpPr>
          <p:cNvPr id="6" name="Rectangle 5">
            <a:extLst>
              <a:ext uri="{FF2B5EF4-FFF2-40B4-BE49-F238E27FC236}">
                <a16:creationId xmlns:a16="http://schemas.microsoft.com/office/drawing/2014/main" id="{A76F5436-3BC1-4273-8AED-1EFE6B3F1AE7}"/>
              </a:ext>
            </a:extLst>
          </p:cNvPr>
          <p:cNvSpPr/>
          <p:nvPr/>
        </p:nvSpPr>
        <p:spPr>
          <a:xfrm>
            <a:off x="7966324" y="1034374"/>
            <a:ext cx="3402402" cy="1131504"/>
          </a:xfrm>
          <a:prstGeom prst="rect">
            <a:avLst/>
          </a:prstGeom>
          <a:gradFill flip="none" rotWithShape="1">
            <a:gsLst>
              <a:gs pos="0">
                <a:srgbClr val="16FFF4"/>
              </a:gs>
              <a:gs pos="50000">
                <a:srgbClr val="00B050">
                  <a:shade val="67500"/>
                  <a:satMod val="115000"/>
                </a:srgbClr>
              </a:gs>
              <a:gs pos="24000">
                <a:schemeClr val="accent6">
                  <a:lumMod val="60000"/>
                  <a:lumOff val="40000"/>
                </a:schemeClr>
              </a:gs>
            </a:gsLst>
            <a:path path="circle">
              <a:fillToRect l="50000" t="50000" r="50000" b="50000"/>
            </a:path>
            <a:tileRect/>
          </a:gradFill>
          <a:scene3d>
            <a:camera prst="isometricOffAxis2Top"/>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Only the memory of</a:t>
            </a:r>
          </a:p>
          <a:p>
            <a:pPr algn="ctr"/>
            <a:r>
              <a:rPr lang="en-US" b="1" dirty="0">
                <a:solidFill>
                  <a:schemeClr val="tx1"/>
                </a:solidFill>
              </a:rPr>
              <a:t> the sin remains</a:t>
            </a:r>
          </a:p>
        </p:txBody>
      </p:sp>
      <p:sp>
        <p:nvSpPr>
          <p:cNvPr id="7" name="Rectangle 6">
            <a:extLst>
              <a:ext uri="{FF2B5EF4-FFF2-40B4-BE49-F238E27FC236}">
                <a16:creationId xmlns:a16="http://schemas.microsoft.com/office/drawing/2014/main" id="{ACC134D6-9D8B-485D-833D-F073F351B79E}"/>
              </a:ext>
            </a:extLst>
          </p:cNvPr>
          <p:cNvSpPr/>
          <p:nvPr/>
        </p:nvSpPr>
        <p:spPr>
          <a:xfrm rot="182890">
            <a:off x="6811334" y="2418293"/>
            <a:ext cx="3480285" cy="1020786"/>
          </a:xfrm>
          <a:prstGeom prst="rect">
            <a:avLst/>
          </a:prstGeom>
          <a:gradFill flip="none" rotWithShape="1">
            <a:gsLst>
              <a:gs pos="0">
                <a:srgbClr val="16FFF4"/>
              </a:gs>
              <a:gs pos="50000">
                <a:srgbClr val="01B24A">
                  <a:shade val="67500"/>
                  <a:satMod val="115000"/>
                </a:srgbClr>
              </a:gs>
              <a:gs pos="24000">
                <a:schemeClr val="accent6">
                  <a:lumMod val="60000"/>
                  <a:lumOff val="40000"/>
                </a:schemeClr>
              </a:gs>
            </a:gsLst>
            <a:path path="circle">
              <a:fillToRect l="50000" t="50000" r="50000" b="50000"/>
            </a:path>
            <a:tileRect/>
          </a:gradFill>
          <a:scene3d>
            <a:camera prst="isometricOffAxis2Top"/>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Dirty remnants from sin stays</a:t>
            </a:r>
          </a:p>
        </p:txBody>
      </p:sp>
      <p:sp>
        <p:nvSpPr>
          <p:cNvPr id="8" name="Rectangle 7">
            <a:extLst>
              <a:ext uri="{FF2B5EF4-FFF2-40B4-BE49-F238E27FC236}">
                <a16:creationId xmlns:a16="http://schemas.microsoft.com/office/drawing/2014/main" id="{66734DB0-0D16-4082-B5CB-DE109CDB17F4}"/>
              </a:ext>
            </a:extLst>
          </p:cNvPr>
          <p:cNvSpPr/>
          <p:nvPr/>
        </p:nvSpPr>
        <p:spPr>
          <a:xfrm rot="168873">
            <a:off x="7478548" y="1692958"/>
            <a:ext cx="3285841" cy="1127671"/>
          </a:xfrm>
          <a:prstGeom prst="rect">
            <a:avLst/>
          </a:prstGeom>
          <a:gradFill flip="none" rotWithShape="1">
            <a:gsLst>
              <a:gs pos="0">
                <a:srgbClr val="16FFF4"/>
              </a:gs>
              <a:gs pos="50000">
                <a:srgbClr val="01B24A">
                  <a:shade val="67500"/>
                  <a:satMod val="115000"/>
                </a:srgbClr>
              </a:gs>
              <a:gs pos="24000">
                <a:schemeClr val="accent6">
                  <a:lumMod val="60000"/>
                  <a:lumOff val="40000"/>
                </a:schemeClr>
              </a:gs>
            </a:gsLst>
            <a:path path="circle">
              <a:fillToRect l="50000" t="50000" r="50000" b="50000"/>
            </a:path>
            <a:tileRect/>
          </a:gradFill>
          <a:scene3d>
            <a:camera prst="isometricOffAxis2Top"/>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The sin remains but your mind</a:t>
            </a:r>
          </a:p>
          <a:p>
            <a:pPr algn="ctr"/>
            <a:r>
              <a:rPr lang="en-US" b="1" dirty="0">
                <a:solidFill>
                  <a:schemeClr val="tx1"/>
                </a:solidFill>
              </a:rPr>
              <a:t> is able to forget</a:t>
            </a:r>
          </a:p>
          <a:p>
            <a:pPr algn="ctr"/>
            <a:endParaRPr lang="en-US" dirty="0"/>
          </a:p>
        </p:txBody>
      </p:sp>
      <p:sp>
        <p:nvSpPr>
          <p:cNvPr id="9" name="Rectangle 8">
            <a:extLst>
              <a:ext uri="{FF2B5EF4-FFF2-40B4-BE49-F238E27FC236}">
                <a16:creationId xmlns:a16="http://schemas.microsoft.com/office/drawing/2014/main" id="{3CB9F1B5-044B-46DE-9E65-F9EB124D01B2}"/>
              </a:ext>
            </a:extLst>
          </p:cNvPr>
          <p:cNvSpPr/>
          <p:nvPr/>
        </p:nvSpPr>
        <p:spPr>
          <a:xfrm rot="21136165">
            <a:off x="22927" y="2914043"/>
            <a:ext cx="11107682" cy="1300899"/>
          </a:xfrm>
          <a:prstGeom prst="rect">
            <a:avLst/>
          </a:prstGeom>
          <a:solidFill>
            <a:srgbClr val="00B0F0"/>
          </a:solidFill>
          <a:ln>
            <a:noFill/>
          </a:ln>
          <a:scene3d>
            <a:camera prst="perspectiveContrastingRightFacing"/>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Dirtiness remains within the body after the repentant sinner is forgiven</a:t>
            </a:r>
          </a:p>
        </p:txBody>
      </p:sp>
    </p:spTree>
    <p:extLst>
      <p:ext uri="{BB962C8B-B14F-4D97-AF65-F5344CB8AC3E}">
        <p14:creationId xmlns:p14="http://schemas.microsoft.com/office/powerpoint/2010/main" val="87567405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xit" presetSubtype="0" fill="hold" grpId="1" nodeType="clickEffect">
                                  <p:stCondLst>
                                    <p:cond delay="0"/>
                                  </p:stCondLst>
                                  <p:childTnLst>
                                    <p:animEffect transition="out" filter="fade">
                                      <p:cBhvr>
                                        <p:cTn id="30" dur="1000"/>
                                        <p:tgtEl>
                                          <p:spTgt spid="4"/>
                                        </p:tgtEl>
                                      </p:cBhvr>
                                    </p:animEffect>
                                    <p:anim calcmode="lin" valueType="num">
                                      <p:cBhvr>
                                        <p:cTn id="31" dur="1000"/>
                                        <p:tgtEl>
                                          <p:spTgt spid="4"/>
                                        </p:tgtEl>
                                        <p:attrNameLst>
                                          <p:attrName>ppt_x</p:attrName>
                                        </p:attrNameLst>
                                      </p:cBhvr>
                                      <p:tavLst>
                                        <p:tav tm="0">
                                          <p:val>
                                            <p:strVal val="ppt_x"/>
                                          </p:val>
                                        </p:tav>
                                        <p:tav tm="100000">
                                          <p:val>
                                            <p:strVal val="ppt_x"/>
                                          </p:val>
                                        </p:tav>
                                      </p:tavLst>
                                    </p:anim>
                                    <p:anim calcmode="lin" valueType="num">
                                      <p:cBhvr>
                                        <p:cTn id="32" dur="1000"/>
                                        <p:tgtEl>
                                          <p:spTgt spid="4"/>
                                        </p:tgtEl>
                                        <p:attrNameLst>
                                          <p:attrName>ppt_y</p:attrName>
                                        </p:attrNameLst>
                                      </p:cBhvr>
                                      <p:tavLst>
                                        <p:tav tm="0">
                                          <p:val>
                                            <p:strVal val="ppt_y"/>
                                          </p:val>
                                        </p:tav>
                                        <p:tav tm="100000">
                                          <p:val>
                                            <p:strVal val="ppt_y+.1"/>
                                          </p:val>
                                        </p:tav>
                                      </p:tavLst>
                                    </p:anim>
                                    <p:set>
                                      <p:cBhvr>
                                        <p:cTn id="33" dur="1" fill="hold">
                                          <p:stCondLst>
                                            <p:cond delay="999"/>
                                          </p:stCondLst>
                                        </p:cTn>
                                        <p:tgtEl>
                                          <p:spTgt spid="4"/>
                                        </p:tgtEl>
                                        <p:attrNameLst>
                                          <p:attrName>style.visibility</p:attrName>
                                        </p:attrNameLst>
                                      </p:cBhvr>
                                      <p:to>
                                        <p:strVal val="hidden"/>
                                      </p:to>
                                    </p:set>
                                  </p:childTnLst>
                                </p:cTn>
                              </p:par>
                              <p:par>
                                <p:cTn id="34" presetID="42" presetClass="exit" presetSubtype="0" fill="hold" grpId="1" nodeType="withEffect">
                                  <p:stCondLst>
                                    <p:cond delay="0"/>
                                  </p:stCondLst>
                                  <p:childTnLst>
                                    <p:animEffect transition="out" filter="fade">
                                      <p:cBhvr>
                                        <p:cTn id="35" dur="1000"/>
                                        <p:tgtEl>
                                          <p:spTgt spid="6"/>
                                        </p:tgtEl>
                                      </p:cBhvr>
                                    </p:animEffect>
                                    <p:anim calcmode="lin" valueType="num">
                                      <p:cBhvr>
                                        <p:cTn id="36" dur="1000"/>
                                        <p:tgtEl>
                                          <p:spTgt spid="6"/>
                                        </p:tgtEl>
                                        <p:attrNameLst>
                                          <p:attrName>ppt_x</p:attrName>
                                        </p:attrNameLst>
                                      </p:cBhvr>
                                      <p:tavLst>
                                        <p:tav tm="0">
                                          <p:val>
                                            <p:strVal val="ppt_x"/>
                                          </p:val>
                                        </p:tav>
                                        <p:tav tm="100000">
                                          <p:val>
                                            <p:strVal val="ppt_x"/>
                                          </p:val>
                                        </p:tav>
                                      </p:tavLst>
                                    </p:anim>
                                    <p:anim calcmode="lin" valueType="num">
                                      <p:cBhvr>
                                        <p:cTn id="37" dur="1000"/>
                                        <p:tgtEl>
                                          <p:spTgt spid="6"/>
                                        </p:tgtEl>
                                        <p:attrNameLst>
                                          <p:attrName>ppt_y</p:attrName>
                                        </p:attrNameLst>
                                      </p:cBhvr>
                                      <p:tavLst>
                                        <p:tav tm="0">
                                          <p:val>
                                            <p:strVal val="ppt_y"/>
                                          </p:val>
                                        </p:tav>
                                        <p:tav tm="100000">
                                          <p:val>
                                            <p:strVal val="ppt_y+.1"/>
                                          </p:val>
                                        </p:tav>
                                      </p:tavLst>
                                    </p:anim>
                                    <p:set>
                                      <p:cBhvr>
                                        <p:cTn id="38" dur="1" fill="hold">
                                          <p:stCondLst>
                                            <p:cond delay="999"/>
                                          </p:stCondLst>
                                        </p:cTn>
                                        <p:tgtEl>
                                          <p:spTgt spid="6"/>
                                        </p:tgtEl>
                                        <p:attrNameLst>
                                          <p:attrName>style.visibility</p:attrName>
                                        </p:attrNameLst>
                                      </p:cBhvr>
                                      <p:to>
                                        <p:strVal val="hidden"/>
                                      </p:to>
                                    </p:set>
                                  </p:childTnLst>
                                </p:cTn>
                              </p:par>
                              <p:par>
                                <p:cTn id="39" presetID="42" presetClass="exit" presetSubtype="0" fill="hold" grpId="1" nodeType="withEffect">
                                  <p:stCondLst>
                                    <p:cond delay="0"/>
                                  </p:stCondLst>
                                  <p:childTnLst>
                                    <p:animEffect transition="out" filter="fade">
                                      <p:cBhvr>
                                        <p:cTn id="40" dur="1000"/>
                                        <p:tgtEl>
                                          <p:spTgt spid="8"/>
                                        </p:tgtEl>
                                      </p:cBhvr>
                                    </p:animEffect>
                                    <p:anim calcmode="lin" valueType="num">
                                      <p:cBhvr>
                                        <p:cTn id="41" dur="1000"/>
                                        <p:tgtEl>
                                          <p:spTgt spid="8"/>
                                        </p:tgtEl>
                                        <p:attrNameLst>
                                          <p:attrName>ppt_x</p:attrName>
                                        </p:attrNameLst>
                                      </p:cBhvr>
                                      <p:tavLst>
                                        <p:tav tm="0">
                                          <p:val>
                                            <p:strVal val="ppt_x"/>
                                          </p:val>
                                        </p:tav>
                                        <p:tav tm="100000">
                                          <p:val>
                                            <p:strVal val="ppt_x"/>
                                          </p:val>
                                        </p:tav>
                                      </p:tavLst>
                                    </p:anim>
                                    <p:anim calcmode="lin" valueType="num">
                                      <p:cBhvr>
                                        <p:cTn id="42" dur="1000"/>
                                        <p:tgtEl>
                                          <p:spTgt spid="8"/>
                                        </p:tgtEl>
                                        <p:attrNameLst>
                                          <p:attrName>ppt_y</p:attrName>
                                        </p:attrNameLst>
                                      </p:cBhvr>
                                      <p:tavLst>
                                        <p:tav tm="0">
                                          <p:val>
                                            <p:strVal val="ppt_y"/>
                                          </p:val>
                                        </p:tav>
                                        <p:tav tm="100000">
                                          <p:val>
                                            <p:strVal val="ppt_y+.1"/>
                                          </p:val>
                                        </p:tav>
                                      </p:tavLst>
                                    </p:anim>
                                    <p:set>
                                      <p:cBhvr>
                                        <p:cTn id="43" dur="1" fill="hold">
                                          <p:stCondLst>
                                            <p:cond delay="999"/>
                                          </p:stCondLst>
                                        </p:cTn>
                                        <p:tgtEl>
                                          <p:spTgt spid="8"/>
                                        </p:tgtEl>
                                        <p:attrNameLst>
                                          <p:attrName>style.visibility</p:attrName>
                                        </p:attrNameLst>
                                      </p:cBhvr>
                                      <p:to>
                                        <p:strVal val="hidden"/>
                                      </p:to>
                                    </p:set>
                                  </p:childTnLst>
                                </p:cTn>
                              </p:par>
                              <p:par>
                                <p:cTn id="44" presetID="42" presetClass="exit" presetSubtype="0" fill="hold" grpId="1" nodeType="withEffect">
                                  <p:stCondLst>
                                    <p:cond delay="0"/>
                                  </p:stCondLst>
                                  <p:childTnLst>
                                    <p:animEffect transition="out" filter="fade">
                                      <p:cBhvr>
                                        <p:cTn id="45" dur="1000"/>
                                        <p:tgtEl>
                                          <p:spTgt spid="7"/>
                                        </p:tgtEl>
                                      </p:cBhvr>
                                    </p:animEffect>
                                    <p:anim calcmode="lin" valueType="num">
                                      <p:cBhvr>
                                        <p:cTn id="46" dur="1000"/>
                                        <p:tgtEl>
                                          <p:spTgt spid="7"/>
                                        </p:tgtEl>
                                        <p:attrNameLst>
                                          <p:attrName>ppt_x</p:attrName>
                                        </p:attrNameLst>
                                      </p:cBhvr>
                                      <p:tavLst>
                                        <p:tav tm="0">
                                          <p:val>
                                            <p:strVal val="ppt_x"/>
                                          </p:val>
                                        </p:tav>
                                        <p:tav tm="100000">
                                          <p:val>
                                            <p:strVal val="ppt_x"/>
                                          </p:val>
                                        </p:tav>
                                      </p:tavLst>
                                    </p:anim>
                                    <p:anim calcmode="lin" valueType="num">
                                      <p:cBhvr>
                                        <p:cTn id="47" dur="1000"/>
                                        <p:tgtEl>
                                          <p:spTgt spid="7"/>
                                        </p:tgtEl>
                                        <p:attrNameLst>
                                          <p:attrName>ppt_y</p:attrName>
                                        </p:attrNameLst>
                                      </p:cBhvr>
                                      <p:tavLst>
                                        <p:tav tm="0">
                                          <p:val>
                                            <p:strVal val="ppt_y"/>
                                          </p:val>
                                        </p:tav>
                                        <p:tav tm="100000">
                                          <p:val>
                                            <p:strVal val="ppt_y+.1"/>
                                          </p:val>
                                        </p:tav>
                                      </p:tavLst>
                                    </p:anim>
                                    <p:set>
                                      <p:cBhvr>
                                        <p:cTn id="48" dur="1" fill="hold">
                                          <p:stCondLst>
                                            <p:cond delay="999"/>
                                          </p:stCondLst>
                                        </p:cTn>
                                        <p:tgtEl>
                                          <p:spTgt spid="7"/>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p:cTn id="53" dur="1000" fill="hold"/>
                                        <p:tgtEl>
                                          <p:spTgt spid="9"/>
                                        </p:tgtEl>
                                        <p:attrNameLst>
                                          <p:attrName>ppt_w</p:attrName>
                                        </p:attrNameLst>
                                      </p:cBhvr>
                                      <p:tavLst>
                                        <p:tav tm="0">
                                          <p:val>
                                            <p:fltVal val="0"/>
                                          </p:val>
                                        </p:tav>
                                        <p:tav tm="100000">
                                          <p:val>
                                            <p:strVal val="#ppt_w"/>
                                          </p:val>
                                        </p:tav>
                                      </p:tavLst>
                                    </p:anim>
                                    <p:anim calcmode="lin" valueType="num">
                                      <p:cBhvr>
                                        <p:cTn id="54" dur="1000" fill="hold"/>
                                        <p:tgtEl>
                                          <p:spTgt spid="9"/>
                                        </p:tgtEl>
                                        <p:attrNameLst>
                                          <p:attrName>ppt_h</p:attrName>
                                        </p:attrNameLst>
                                      </p:cBhvr>
                                      <p:tavLst>
                                        <p:tav tm="0">
                                          <p:val>
                                            <p:fltVal val="0"/>
                                          </p:val>
                                        </p:tav>
                                        <p:tav tm="100000">
                                          <p:val>
                                            <p:strVal val="#ppt_h"/>
                                          </p:val>
                                        </p:tav>
                                      </p:tavLst>
                                    </p:anim>
                                    <p:anim calcmode="lin" valueType="num">
                                      <p:cBhvr>
                                        <p:cTn id="55" dur="1000" fill="hold"/>
                                        <p:tgtEl>
                                          <p:spTgt spid="9"/>
                                        </p:tgtEl>
                                        <p:attrNameLst>
                                          <p:attrName>style.rotation</p:attrName>
                                        </p:attrNameLst>
                                      </p:cBhvr>
                                      <p:tavLst>
                                        <p:tav tm="0">
                                          <p:val>
                                            <p:fltVal val="90"/>
                                          </p:val>
                                        </p:tav>
                                        <p:tav tm="100000">
                                          <p:val>
                                            <p:fltVal val="0"/>
                                          </p:val>
                                        </p:tav>
                                      </p:tavLst>
                                    </p:anim>
                                    <p:animEffect transition="in" filter="fade">
                                      <p:cBhvr>
                                        <p:cTn id="5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7" grpId="0" animBg="1"/>
      <p:bldP spid="7" grpId="1" animBg="1"/>
      <p:bldP spid="8" grpId="0" animBg="1"/>
      <p:bldP spid="8" grpId="1"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3004" y="4671117"/>
            <a:ext cx="4957480" cy="1943487"/>
          </a:xfrm>
          <a:prstGeom prst="rect">
            <a:avLst/>
          </a:prstGeom>
        </p:spPr>
      </p:pic>
      <p:sp>
        <p:nvSpPr>
          <p:cNvPr id="3" name="Rectangle 2">
            <a:extLst>
              <a:ext uri="{FF2B5EF4-FFF2-40B4-BE49-F238E27FC236}">
                <a16:creationId xmlns:a16="http://schemas.microsoft.com/office/drawing/2014/main" id="{665155F7-F637-4A1E-BD0E-F003E13D40F2}"/>
              </a:ext>
            </a:extLst>
          </p:cNvPr>
          <p:cNvSpPr/>
          <p:nvPr/>
        </p:nvSpPr>
        <p:spPr>
          <a:xfrm>
            <a:off x="443059" y="386500"/>
            <a:ext cx="6532776" cy="867266"/>
          </a:xfrm>
          <a:prstGeom prst="rect">
            <a:avLst/>
          </a:prstGeom>
          <a:solidFill>
            <a:srgbClr val="790F59"/>
          </a:solidFill>
          <a:ln>
            <a:no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Leftover dirty remnants of sin </a:t>
            </a:r>
            <a:r>
              <a:rPr lang="en-US" sz="4000" b="1" dirty="0"/>
              <a:t>REMOVAL</a:t>
            </a:r>
          </a:p>
        </p:txBody>
      </p:sp>
      <p:sp>
        <p:nvSpPr>
          <p:cNvPr id="4" name="Oval 3">
            <a:extLst>
              <a:ext uri="{FF2B5EF4-FFF2-40B4-BE49-F238E27FC236}">
                <a16:creationId xmlns:a16="http://schemas.microsoft.com/office/drawing/2014/main" id="{86555D7F-2197-4882-9E4E-2286FB38DA99}"/>
              </a:ext>
            </a:extLst>
          </p:cNvPr>
          <p:cNvSpPr/>
          <p:nvPr/>
        </p:nvSpPr>
        <p:spPr>
          <a:xfrm>
            <a:off x="443059" y="1734532"/>
            <a:ext cx="3619893" cy="1875053"/>
          </a:xfrm>
          <a:prstGeom prst="ellipse">
            <a:avLst/>
          </a:prstGeom>
          <a:solidFill>
            <a:srgbClr val="FF0084"/>
          </a:solidFill>
          <a:ln>
            <a:no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The repentant Christian is first forgiven by Christ</a:t>
            </a:r>
          </a:p>
        </p:txBody>
      </p:sp>
      <p:sp>
        <p:nvSpPr>
          <p:cNvPr id="5" name="Oval 4">
            <a:extLst>
              <a:ext uri="{FF2B5EF4-FFF2-40B4-BE49-F238E27FC236}">
                <a16:creationId xmlns:a16="http://schemas.microsoft.com/office/drawing/2014/main" id="{8FD6AEE1-E604-4194-915A-DF9ECEC816A3}"/>
              </a:ext>
            </a:extLst>
          </p:cNvPr>
          <p:cNvSpPr/>
          <p:nvPr/>
        </p:nvSpPr>
        <p:spPr>
          <a:xfrm>
            <a:off x="4600281" y="1734532"/>
            <a:ext cx="3528769" cy="1875053"/>
          </a:xfrm>
          <a:prstGeom prst="ellipse">
            <a:avLst/>
          </a:prstGeom>
          <a:solidFill>
            <a:srgbClr val="FE0182"/>
          </a:solidFill>
          <a:ln>
            <a:no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The Holy Spirit then purges the leftover dirty remnants of sin through His fire inside a Christian believer</a:t>
            </a:r>
          </a:p>
        </p:txBody>
      </p:sp>
      <p:sp>
        <p:nvSpPr>
          <p:cNvPr id="6" name="Oval 5">
            <a:extLst>
              <a:ext uri="{FF2B5EF4-FFF2-40B4-BE49-F238E27FC236}">
                <a16:creationId xmlns:a16="http://schemas.microsoft.com/office/drawing/2014/main" id="{B5D608D0-4DAC-4D58-96C4-97418EB24603}"/>
              </a:ext>
            </a:extLst>
          </p:cNvPr>
          <p:cNvSpPr/>
          <p:nvPr/>
        </p:nvSpPr>
        <p:spPr>
          <a:xfrm>
            <a:off x="8540839" y="1734533"/>
            <a:ext cx="3242821" cy="1875052"/>
          </a:xfrm>
          <a:prstGeom prst="ellipse">
            <a:avLst/>
          </a:prstGeom>
          <a:solidFill>
            <a:srgbClr val="FF0084"/>
          </a:solidFill>
          <a:ln>
            <a:no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The Christian is restored to righteousness after forgiveness and removal of sin and its remnants</a:t>
            </a:r>
          </a:p>
        </p:txBody>
      </p:sp>
    </p:spTree>
    <p:extLst>
      <p:ext uri="{BB962C8B-B14F-4D97-AF65-F5344CB8AC3E}">
        <p14:creationId xmlns:p14="http://schemas.microsoft.com/office/powerpoint/2010/main" val="293386852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BAFEC8-B60E-4B1F-9AFE-0A10B3AFDB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47875" y="4692074"/>
            <a:ext cx="5028888" cy="1971482"/>
          </a:xfrm>
          <a:prstGeom prst="rect">
            <a:avLst/>
          </a:prstGeom>
        </p:spPr>
      </p:pic>
      <p:sp>
        <p:nvSpPr>
          <p:cNvPr id="3" name="Rectangle 2">
            <a:extLst>
              <a:ext uri="{FF2B5EF4-FFF2-40B4-BE49-F238E27FC236}">
                <a16:creationId xmlns:a16="http://schemas.microsoft.com/office/drawing/2014/main" id="{DBC09BE8-91D7-4101-A9F8-33D3B7546456}"/>
              </a:ext>
            </a:extLst>
          </p:cNvPr>
          <p:cNvSpPr/>
          <p:nvPr/>
        </p:nvSpPr>
        <p:spPr>
          <a:xfrm>
            <a:off x="688157" y="490194"/>
            <a:ext cx="11019934" cy="725864"/>
          </a:xfrm>
          <a:prstGeom prst="rect">
            <a:avLst/>
          </a:prstGeom>
          <a:solidFill>
            <a:srgbClr val="1153BF"/>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Spiritual Restoration does not ever come before forgiveness of sin by Christ</a:t>
            </a:r>
          </a:p>
        </p:txBody>
      </p:sp>
      <p:sp>
        <p:nvSpPr>
          <p:cNvPr id="4" name="Rectangle 3">
            <a:extLst>
              <a:ext uri="{FF2B5EF4-FFF2-40B4-BE49-F238E27FC236}">
                <a16:creationId xmlns:a16="http://schemas.microsoft.com/office/drawing/2014/main" id="{15270CE5-1830-428F-8433-2AFD8F15C32C}"/>
              </a:ext>
            </a:extLst>
          </p:cNvPr>
          <p:cNvSpPr/>
          <p:nvPr/>
        </p:nvSpPr>
        <p:spPr>
          <a:xfrm>
            <a:off x="688157" y="1564849"/>
            <a:ext cx="11019934" cy="1178351"/>
          </a:xfrm>
          <a:prstGeom prst="rect">
            <a:avLst/>
          </a:prstGeom>
          <a:solidFill>
            <a:srgbClr val="5B3589"/>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Spiritual Restoration does not happen simultaneously with Christ’s forgiveness</a:t>
            </a:r>
          </a:p>
        </p:txBody>
      </p:sp>
      <p:sp>
        <p:nvSpPr>
          <p:cNvPr id="5" name="Rectangle 4">
            <a:extLst>
              <a:ext uri="{FF2B5EF4-FFF2-40B4-BE49-F238E27FC236}">
                <a16:creationId xmlns:a16="http://schemas.microsoft.com/office/drawing/2014/main" id="{2DFF821C-EA6B-4F3D-8889-9FFD04D5EE6C}"/>
              </a:ext>
            </a:extLst>
          </p:cNvPr>
          <p:cNvSpPr/>
          <p:nvPr/>
        </p:nvSpPr>
        <p:spPr>
          <a:xfrm>
            <a:off x="688157" y="3016577"/>
            <a:ext cx="11019934" cy="1442301"/>
          </a:xfrm>
          <a:prstGeom prst="rect">
            <a:avLst/>
          </a:prstGeom>
          <a:solidFill>
            <a:srgbClr val="002060"/>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Spiritual Restoration process BEGINS with the forgiveness of sin by Christ</a:t>
            </a:r>
          </a:p>
        </p:txBody>
      </p:sp>
      <p:sp>
        <p:nvSpPr>
          <p:cNvPr id="6" name="Rectangle 5">
            <a:extLst>
              <a:ext uri="{FF2B5EF4-FFF2-40B4-BE49-F238E27FC236}">
                <a16:creationId xmlns:a16="http://schemas.microsoft.com/office/drawing/2014/main" id="{D507F6D8-6971-40B3-8AC9-2D32143D7A22}"/>
              </a:ext>
            </a:extLst>
          </p:cNvPr>
          <p:cNvSpPr/>
          <p:nvPr/>
        </p:nvSpPr>
        <p:spPr>
          <a:xfrm>
            <a:off x="650450" y="4692074"/>
            <a:ext cx="11095348" cy="1753386"/>
          </a:xfrm>
          <a:prstGeom prst="rect">
            <a:avLst/>
          </a:prstGeom>
          <a:solidFill>
            <a:srgbClr val="5458B9"/>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Spiritual Restoration restores the repentant and forgiven Christian to the state of righteousness once again</a:t>
            </a:r>
          </a:p>
        </p:txBody>
      </p:sp>
      <p:sp>
        <p:nvSpPr>
          <p:cNvPr id="7" name="Rectangle 6">
            <a:extLst>
              <a:ext uri="{FF2B5EF4-FFF2-40B4-BE49-F238E27FC236}">
                <a16:creationId xmlns:a16="http://schemas.microsoft.com/office/drawing/2014/main" id="{392F30F9-CC67-4286-99BD-DF8927403F3E}"/>
              </a:ext>
            </a:extLst>
          </p:cNvPr>
          <p:cNvSpPr/>
          <p:nvPr/>
        </p:nvSpPr>
        <p:spPr>
          <a:xfrm>
            <a:off x="688157" y="490194"/>
            <a:ext cx="11019934" cy="2763813"/>
          </a:xfrm>
          <a:prstGeom prst="rect">
            <a:avLst/>
          </a:prstGeom>
          <a:solidFill>
            <a:schemeClr val="bg1">
              <a:lumMod val="95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Please continue to next BI100 – </a:t>
            </a:r>
            <a:r>
              <a:rPr lang="en-US" sz="2800" b="1" dirty="0">
                <a:solidFill>
                  <a:srgbClr val="0070C0"/>
                </a:solidFill>
              </a:rPr>
              <a:t>Module 3.2 </a:t>
            </a:r>
            <a:r>
              <a:rPr lang="en-US" sz="2800" b="1" dirty="0">
                <a:solidFill>
                  <a:schemeClr val="tx1"/>
                </a:solidFill>
              </a:rPr>
              <a:t>– Spiritual Restoration</a:t>
            </a:r>
          </a:p>
        </p:txBody>
      </p:sp>
    </p:spTree>
    <p:extLst>
      <p:ext uri="{BB962C8B-B14F-4D97-AF65-F5344CB8AC3E}">
        <p14:creationId xmlns:p14="http://schemas.microsoft.com/office/powerpoint/2010/main" val="33363935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3"/>
                                        </p:tgtEl>
                                      </p:cBhvr>
                                    </p:animEffect>
                                    <p:set>
                                      <p:cBhvr>
                                        <p:cTn id="28" dur="1" fill="hold">
                                          <p:stCondLst>
                                            <p:cond delay="499"/>
                                          </p:stCondLst>
                                        </p:cTn>
                                        <p:tgtEl>
                                          <p:spTgt spid="3"/>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4"/>
                                        </p:tgtEl>
                                      </p:cBhvr>
                                    </p:animEffect>
                                    <p:set>
                                      <p:cBhvr>
                                        <p:cTn id="31" dur="1" fill="hold">
                                          <p:stCondLst>
                                            <p:cond delay="499"/>
                                          </p:stCondLst>
                                        </p:cTn>
                                        <p:tgtEl>
                                          <p:spTgt spid="4"/>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6"/>
                                        </p:tgtEl>
                                      </p:cBhvr>
                                    </p:animEffect>
                                    <p:set>
                                      <p:cBhvr>
                                        <p:cTn id="37" dur="1" fill="hold">
                                          <p:stCondLst>
                                            <p:cond delay="499"/>
                                          </p:stCondLst>
                                        </p:cTn>
                                        <p:tgtEl>
                                          <p:spTgt spid="6"/>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heel(1)">
                                      <p:cBhvr>
                                        <p:cTn id="4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animBg="1"/>
      <p:bldP spid="4" grpId="0" animBg="1"/>
      <p:bldP spid="4" grpId="1" animBg="1"/>
      <p:bldP spid="5" grpId="0" animBg="1"/>
      <p:bldP spid="5" grpId="1" animBg="1"/>
      <p:bldP spid="6" grpId="0" animBg="1"/>
      <p:bldP spid="6" grpId="1"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3709" y="514243"/>
            <a:ext cx="9582662" cy="461665"/>
          </a:xfrm>
          <a:prstGeom prst="rect">
            <a:avLst/>
          </a:prstGeom>
          <a:solidFill>
            <a:srgbClr val="074E4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US" sz="2400" dirty="0">
                <a:solidFill>
                  <a:schemeClr val="bg1"/>
                </a:solidFill>
                <a:latin typeface="Calibri" panose="020F0502020204030204" pitchFamily="34" charset="0"/>
                <a:cs typeface="Calibri" panose="020F0502020204030204" pitchFamily="34" charset="0"/>
              </a:rPr>
              <a:t>Faithful believers saved and redeemed by Christ’s blood</a:t>
            </a:r>
          </a:p>
        </p:txBody>
      </p:sp>
      <p:sp>
        <p:nvSpPr>
          <p:cNvPr id="6" name="Rectangle 5"/>
          <p:cNvSpPr/>
          <p:nvPr/>
        </p:nvSpPr>
        <p:spPr>
          <a:xfrm>
            <a:off x="7011401" y="2160711"/>
            <a:ext cx="1084598" cy="56197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SINNERS</a:t>
            </a:r>
          </a:p>
        </p:txBody>
      </p:sp>
      <p:sp>
        <p:nvSpPr>
          <p:cNvPr id="7" name="Rectangle 6"/>
          <p:cNvSpPr/>
          <p:nvPr/>
        </p:nvSpPr>
        <p:spPr>
          <a:xfrm>
            <a:off x="5216878" y="2728055"/>
            <a:ext cx="1794523" cy="56197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TRANSGRESSORS</a:t>
            </a:r>
          </a:p>
        </p:txBody>
      </p:sp>
      <p:sp>
        <p:nvSpPr>
          <p:cNvPr id="8" name="Rectangle 7"/>
          <p:cNvSpPr/>
          <p:nvPr/>
        </p:nvSpPr>
        <p:spPr>
          <a:xfrm>
            <a:off x="8095999" y="1550694"/>
            <a:ext cx="1878180" cy="56197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NASTY BUMS</a:t>
            </a:r>
          </a:p>
        </p:txBody>
      </p:sp>
      <p:sp>
        <p:nvSpPr>
          <p:cNvPr id="9" name="Rectangle 8"/>
          <p:cNvSpPr/>
          <p:nvPr/>
        </p:nvSpPr>
        <p:spPr>
          <a:xfrm>
            <a:off x="5193190" y="1515332"/>
            <a:ext cx="1818211" cy="56197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RELIGIOUS NUTS</a:t>
            </a:r>
          </a:p>
        </p:txBody>
      </p:sp>
      <p:sp>
        <p:nvSpPr>
          <p:cNvPr id="10" name="Rectangle 9"/>
          <p:cNvSpPr/>
          <p:nvPr/>
        </p:nvSpPr>
        <p:spPr>
          <a:xfrm>
            <a:off x="8095999" y="2754884"/>
            <a:ext cx="2131844" cy="56197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DIRTY SCOUNDRELS</a:t>
            </a:r>
          </a:p>
        </p:txBody>
      </p:sp>
      <p:sp>
        <p:nvSpPr>
          <p:cNvPr id="11" name="&quot;No&quot; Symbol 10"/>
          <p:cNvSpPr/>
          <p:nvPr/>
        </p:nvSpPr>
        <p:spPr>
          <a:xfrm>
            <a:off x="6128932" y="1344583"/>
            <a:ext cx="2227094" cy="1927057"/>
          </a:xfrm>
          <a:prstGeom prst="noSmoking">
            <a:avLst/>
          </a:prstGeom>
          <a:solidFill>
            <a:srgbClr val="FF0000"/>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p:cNvSpPr/>
          <p:nvPr/>
        </p:nvSpPr>
        <p:spPr>
          <a:xfrm>
            <a:off x="4187548" y="3867250"/>
            <a:ext cx="6578823" cy="923330"/>
          </a:xfrm>
          <a:prstGeom prst="rect">
            <a:avLst/>
          </a:prstGeom>
          <a:solidFill>
            <a:schemeClr val="bg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RIGHTEOUS</a:t>
            </a:r>
          </a:p>
        </p:txBody>
      </p:sp>
      <p:sp>
        <p:nvSpPr>
          <p:cNvPr id="14" name="TextBox 13"/>
          <p:cNvSpPr txBox="1"/>
          <p:nvPr/>
        </p:nvSpPr>
        <p:spPr>
          <a:xfrm>
            <a:off x="3378447" y="5429362"/>
            <a:ext cx="8577329" cy="369332"/>
          </a:xfrm>
          <a:prstGeom prst="rect">
            <a:avLst/>
          </a:prstGeom>
          <a:solidFill>
            <a:srgbClr val="31568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US" dirty="0">
                <a:solidFill>
                  <a:schemeClr val="bg1"/>
                </a:solidFill>
                <a:latin typeface="Calibri" panose="020F0502020204030204" pitchFamily="34" charset="0"/>
                <a:cs typeface="Calibri" panose="020F0502020204030204" pitchFamily="34" charset="0"/>
              </a:rPr>
              <a:t>What God hath cleansed, </a:t>
            </a:r>
            <a:r>
              <a:rPr lang="en-US" i="1" dirty="0">
                <a:solidFill>
                  <a:schemeClr val="bg1"/>
                </a:solidFill>
                <a:latin typeface="Calibri" panose="020F0502020204030204" pitchFamily="34" charset="0"/>
                <a:cs typeface="Calibri" panose="020F0502020204030204" pitchFamily="34" charset="0"/>
              </a:rPr>
              <a:t>that call not thou common. (Acts 10:15b)</a:t>
            </a:r>
          </a:p>
        </p:txBody>
      </p:sp>
      <p:pic>
        <p:nvPicPr>
          <p:cNvPr id="5" name="Picture 4">
            <a:extLst>
              <a:ext uri="{FF2B5EF4-FFF2-40B4-BE49-F238E27FC236}">
                <a16:creationId xmlns:a16="http://schemas.microsoft.com/office/drawing/2014/main" id="{D113A533-D8BB-4C75-B26F-7C191DFA08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25" y="1515332"/>
            <a:ext cx="3147136" cy="5193590"/>
          </a:xfrm>
          <a:prstGeom prst="rect">
            <a:avLst/>
          </a:prstGeom>
        </p:spPr>
      </p:pic>
    </p:spTree>
    <p:extLst>
      <p:ext uri="{BB962C8B-B14F-4D97-AF65-F5344CB8AC3E}">
        <p14:creationId xmlns:p14="http://schemas.microsoft.com/office/powerpoint/2010/main" val="261454918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18457" y="446314"/>
            <a:ext cx="10069285" cy="46166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US" sz="2400" b="1" dirty="0"/>
              <a:t>Why must a saved Christian ask forgiveness for sin?</a:t>
            </a:r>
          </a:p>
        </p:txBody>
      </p:sp>
      <p:sp>
        <p:nvSpPr>
          <p:cNvPr id="4" name="TextBox 3"/>
          <p:cNvSpPr txBox="1"/>
          <p:nvPr/>
        </p:nvSpPr>
        <p:spPr>
          <a:xfrm>
            <a:off x="5856514" y="1649285"/>
            <a:ext cx="4354286" cy="369332"/>
          </a:xfrm>
          <a:prstGeom prst="rect">
            <a:avLst/>
          </a:prstGeom>
          <a:solidFill>
            <a:schemeClr val="accent2">
              <a:lumMod val="20000"/>
              <a:lumOff val="80000"/>
            </a:schemeClr>
          </a:solidFill>
          <a:effectLst>
            <a:outerShdw blurRad="63500" sx="102000" sy="102000" algn="ctr" rotWithShape="0">
              <a:prstClr val="black">
                <a:alpha val="40000"/>
              </a:prstClr>
            </a:outerShdw>
          </a:effectLst>
        </p:spPr>
        <p:txBody>
          <a:bodyPr wrap="square" rtlCol="0">
            <a:spAutoFit/>
          </a:bodyPr>
          <a:lstStyle/>
          <a:p>
            <a:r>
              <a:rPr lang="en-US" b="1" dirty="0">
                <a:solidFill>
                  <a:srgbClr val="FF0000"/>
                </a:solidFill>
              </a:rPr>
              <a:t>Original sin is covered by the Blood of Christ</a:t>
            </a:r>
          </a:p>
        </p:txBody>
      </p:sp>
      <p:sp>
        <p:nvSpPr>
          <p:cNvPr id="5" name="TextBox 4"/>
          <p:cNvSpPr txBox="1"/>
          <p:nvPr/>
        </p:nvSpPr>
        <p:spPr>
          <a:xfrm>
            <a:off x="5540828" y="4242139"/>
            <a:ext cx="4985657" cy="369332"/>
          </a:xfrm>
          <a:prstGeom prst="rect">
            <a:avLst/>
          </a:prstGeom>
          <a:solidFill>
            <a:schemeClr val="accent2">
              <a:lumMod val="20000"/>
              <a:lumOff val="80000"/>
            </a:schemeClr>
          </a:solidFill>
          <a:effectLst>
            <a:outerShdw blurRad="63500" sx="102000" sy="102000" algn="ctr" rotWithShape="0">
              <a:prstClr val="black">
                <a:alpha val="40000"/>
              </a:prstClr>
            </a:outerShdw>
          </a:effectLst>
        </p:spPr>
        <p:txBody>
          <a:bodyPr wrap="square" rtlCol="0">
            <a:spAutoFit/>
          </a:bodyPr>
          <a:lstStyle/>
          <a:p>
            <a:r>
              <a:rPr lang="en-US" b="1" dirty="0">
                <a:solidFill>
                  <a:srgbClr val="FF0000"/>
                </a:solidFill>
              </a:rPr>
              <a:t>Unknown past sin is covered by the Blood of Christ</a:t>
            </a:r>
          </a:p>
        </p:txBody>
      </p:sp>
      <p:sp>
        <p:nvSpPr>
          <p:cNvPr id="6" name="TextBox 5"/>
          <p:cNvSpPr txBox="1"/>
          <p:nvPr/>
        </p:nvSpPr>
        <p:spPr>
          <a:xfrm>
            <a:off x="4983903" y="2935941"/>
            <a:ext cx="6386376" cy="523220"/>
          </a:xfrm>
          <a:prstGeom prst="rect">
            <a:avLst/>
          </a:prstGeom>
          <a:solidFill>
            <a:srgbClr val="FF0000"/>
          </a:solidFill>
          <a:effectLst>
            <a:outerShdw blurRad="63500" sx="102000" sy="102000" algn="ctr" rotWithShape="0">
              <a:prstClr val="black">
                <a:alpha val="40000"/>
              </a:prstClr>
            </a:outerShdw>
          </a:effectLst>
        </p:spPr>
        <p:txBody>
          <a:bodyPr wrap="square" rtlCol="0">
            <a:spAutoFit/>
          </a:bodyPr>
          <a:lstStyle/>
          <a:p>
            <a:r>
              <a:rPr lang="en-US" b="1" dirty="0">
                <a:solidFill>
                  <a:schemeClr val="bg1"/>
                </a:solidFill>
              </a:rPr>
              <a:t>Deliberate, known sin is </a:t>
            </a:r>
            <a:r>
              <a:rPr lang="en-US" sz="2800" b="1" dirty="0">
                <a:solidFill>
                  <a:schemeClr val="bg1"/>
                </a:solidFill>
              </a:rPr>
              <a:t>NOT</a:t>
            </a:r>
            <a:r>
              <a:rPr lang="en-US" b="1" dirty="0">
                <a:solidFill>
                  <a:schemeClr val="bg1"/>
                </a:solidFill>
              </a:rPr>
              <a:t> covered by the blood of Christ!!!</a:t>
            </a:r>
          </a:p>
        </p:txBody>
      </p:sp>
      <p:sp>
        <p:nvSpPr>
          <p:cNvPr id="7" name="TextBox 6"/>
          <p:cNvSpPr txBox="1"/>
          <p:nvPr/>
        </p:nvSpPr>
        <p:spPr>
          <a:xfrm>
            <a:off x="4086225" y="5487123"/>
            <a:ext cx="7439025" cy="369332"/>
          </a:xfrm>
          <a:prstGeom prst="rect">
            <a:avLst/>
          </a:prstGeom>
          <a:solidFill>
            <a:srgbClr val="00B050"/>
          </a:solidFill>
          <a:effectLst>
            <a:outerShdw blurRad="63500" sx="102000" sy="102000" algn="ctr" rotWithShape="0">
              <a:prstClr val="black">
                <a:alpha val="40000"/>
              </a:prstClr>
            </a:outerShdw>
          </a:effectLst>
        </p:spPr>
        <p:txBody>
          <a:bodyPr wrap="square" rtlCol="0">
            <a:spAutoFit/>
          </a:bodyPr>
          <a:lstStyle/>
          <a:p>
            <a:pPr algn="ctr"/>
            <a:r>
              <a:rPr lang="en-US" b="1" dirty="0">
                <a:solidFill>
                  <a:schemeClr val="bg1"/>
                </a:solidFill>
              </a:rPr>
              <a:t>But, Jesus Christ will forgive known sins upon repentance and request</a:t>
            </a:r>
          </a:p>
        </p:txBody>
      </p:sp>
      <p:pic>
        <p:nvPicPr>
          <p:cNvPr id="9" name="Picture 8">
            <a:extLst>
              <a:ext uri="{FF2B5EF4-FFF2-40B4-BE49-F238E27FC236}">
                <a16:creationId xmlns:a16="http://schemas.microsoft.com/office/drawing/2014/main" id="{66EBA940-2863-46F2-BDB0-2F34E75568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22" y="1649285"/>
            <a:ext cx="3493848" cy="5015444"/>
          </a:xfrm>
          <a:prstGeom prst="rect">
            <a:avLst/>
          </a:prstGeom>
        </p:spPr>
      </p:pic>
    </p:spTree>
    <p:extLst>
      <p:ext uri="{BB962C8B-B14F-4D97-AF65-F5344CB8AC3E}">
        <p14:creationId xmlns:p14="http://schemas.microsoft.com/office/powerpoint/2010/main" val="375432769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80">
                                          <p:stCondLst>
                                            <p:cond delay="0"/>
                                          </p:stCondLst>
                                        </p:cTn>
                                        <p:tgtEl>
                                          <p:spTgt spid="6"/>
                                        </p:tgtEl>
                                      </p:cBhvr>
                                    </p:animEffect>
                                    <p:anim calcmode="lin" valueType="num">
                                      <p:cBhvr>
                                        <p:cTn id="1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1" dur="26">
                                          <p:stCondLst>
                                            <p:cond delay="650"/>
                                          </p:stCondLst>
                                        </p:cTn>
                                        <p:tgtEl>
                                          <p:spTgt spid="6"/>
                                        </p:tgtEl>
                                      </p:cBhvr>
                                      <p:to x="100000" y="60000"/>
                                    </p:animScale>
                                    <p:animScale>
                                      <p:cBhvr>
                                        <p:cTn id="22" dur="166" decel="50000">
                                          <p:stCondLst>
                                            <p:cond delay="676"/>
                                          </p:stCondLst>
                                        </p:cTn>
                                        <p:tgtEl>
                                          <p:spTgt spid="6"/>
                                        </p:tgtEl>
                                      </p:cBhvr>
                                      <p:to x="100000" y="100000"/>
                                    </p:animScale>
                                    <p:animScale>
                                      <p:cBhvr>
                                        <p:cTn id="23" dur="26">
                                          <p:stCondLst>
                                            <p:cond delay="1312"/>
                                          </p:stCondLst>
                                        </p:cTn>
                                        <p:tgtEl>
                                          <p:spTgt spid="6"/>
                                        </p:tgtEl>
                                      </p:cBhvr>
                                      <p:to x="100000" y="80000"/>
                                    </p:animScale>
                                    <p:animScale>
                                      <p:cBhvr>
                                        <p:cTn id="24" dur="166" decel="50000">
                                          <p:stCondLst>
                                            <p:cond delay="1338"/>
                                          </p:stCondLst>
                                        </p:cTn>
                                        <p:tgtEl>
                                          <p:spTgt spid="6"/>
                                        </p:tgtEl>
                                      </p:cBhvr>
                                      <p:to x="100000" y="100000"/>
                                    </p:animScale>
                                    <p:animScale>
                                      <p:cBhvr>
                                        <p:cTn id="25" dur="26">
                                          <p:stCondLst>
                                            <p:cond delay="1642"/>
                                          </p:stCondLst>
                                        </p:cTn>
                                        <p:tgtEl>
                                          <p:spTgt spid="6"/>
                                        </p:tgtEl>
                                      </p:cBhvr>
                                      <p:to x="100000" y="90000"/>
                                    </p:animScale>
                                    <p:animScale>
                                      <p:cBhvr>
                                        <p:cTn id="26" dur="166" decel="50000">
                                          <p:stCondLst>
                                            <p:cond delay="1668"/>
                                          </p:stCondLst>
                                        </p:cTn>
                                        <p:tgtEl>
                                          <p:spTgt spid="6"/>
                                        </p:tgtEl>
                                      </p:cBhvr>
                                      <p:to x="100000" y="100000"/>
                                    </p:animScale>
                                    <p:animScale>
                                      <p:cBhvr>
                                        <p:cTn id="27" dur="26">
                                          <p:stCondLst>
                                            <p:cond delay="1808"/>
                                          </p:stCondLst>
                                        </p:cTn>
                                        <p:tgtEl>
                                          <p:spTgt spid="6"/>
                                        </p:tgtEl>
                                      </p:cBhvr>
                                      <p:to x="100000" y="95000"/>
                                    </p:animScale>
                                    <p:animScale>
                                      <p:cBhvr>
                                        <p:cTn id="28" dur="166" decel="50000">
                                          <p:stCondLst>
                                            <p:cond delay="1834"/>
                                          </p:stCondLst>
                                        </p:cTn>
                                        <p:tgtEl>
                                          <p:spTgt spid="6"/>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2C51EC2-897E-4E07-BE5A-1516ACEB3F1D}"/>
              </a:ext>
            </a:extLst>
          </p:cNvPr>
          <p:cNvSpPr/>
          <p:nvPr/>
        </p:nvSpPr>
        <p:spPr>
          <a:xfrm>
            <a:off x="1166070" y="318782"/>
            <a:ext cx="10185027" cy="914400"/>
          </a:xfrm>
          <a:prstGeom prst="rect">
            <a:avLst/>
          </a:prstGeom>
          <a:solidFill>
            <a:schemeClr val="accent2">
              <a:lumMod val="40000"/>
              <a:lumOff val="60000"/>
            </a:schemeClr>
          </a:solidFill>
          <a:ln>
            <a:solidFill>
              <a:schemeClr val="bg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Sin </a:t>
            </a:r>
            <a:r>
              <a:rPr lang="en-US" sz="4400" b="1" dirty="0">
                <a:solidFill>
                  <a:schemeClr val="tx1"/>
                </a:solidFill>
              </a:rPr>
              <a:t>NOT</a:t>
            </a:r>
            <a:r>
              <a:rPr lang="en-US" sz="2400" dirty="0">
                <a:solidFill>
                  <a:schemeClr val="tx1"/>
                </a:solidFill>
              </a:rPr>
              <a:t> covered by the shed blood of Christ</a:t>
            </a:r>
            <a:r>
              <a:rPr lang="en-US" dirty="0">
                <a:solidFill>
                  <a:schemeClr val="tx1"/>
                </a:solidFill>
              </a:rPr>
              <a:t>:</a:t>
            </a:r>
          </a:p>
        </p:txBody>
      </p:sp>
      <p:sp>
        <p:nvSpPr>
          <p:cNvPr id="4" name="Thought Bubble: Cloud 3">
            <a:extLst>
              <a:ext uri="{FF2B5EF4-FFF2-40B4-BE49-F238E27FC236}">
                <a16:creationId xmlns:a16="http://schemas.microsoft.com/office/drawing/2014/main" id="{684E8F81-5C76-401C-9A45-0244387BFD9C}"/>
              </a:ext>
            </a:extLst>
          </p:cNvPr>
          <p:cNvSpPr/>
          <p:nvPr/>
        </p:nvSpPr>
        <p:spPr>
          <a:xfrm>
            <a:off x="3830447" y="1960597"/>
            <a:ext cx="6576969" cy="2067886"/>
          </a:xfrm>
          <a:prstGeom prst="cloudCallout">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Deliberate Sin!!!</a:t>
            </a:r>
          </a:p>
        </p:txBody>
      </p:sp>
      <p:pic>
        <p:nvPicPr>
          <p:cNvPr id="6" name="Picture 5">
            <a:extLst>
              <a:ext uri="{FF2B5EF4-FFF2-40B4-BE49-F238E27FC236}">
                <a16:creationId xmlns:a16="http://schemas.microsoft.com/office/drawing/2014/main" id="{2C3FF2B3-A48B-4371-9CAB-07B2048B96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21666" y="4755898"/>
            <a:ext cx="2533475" cy="1982366"/>
          </a:xfrm>
          <a:prstGeom prst="rect">
            <a:avLst/>
          </a:prstGeom>
        </p:spPr>
      </p:pic>
    </p:spTree>
    <p:extLst>
      <p:ext uri="{BB962C8B-B14F-4D97-AF65-F5344CB8AC3E}">
        <p14:creationId xmlns:p14="http://schemas.microsoft.com/office/powerpoint/2010/main" val="279393322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500"/>
                                  </p:stCondLst>
                                  <p:childTnLst>
                                    <p:set>
                                      <p:cBhvr>
                                        <p:cTn id="6" dur="1" fill="hold">
                                          <p:stCondLst>
                                            <p:cond delay="249"/>
                                          </p:stCondLst>
                                        </p:cTn>
                                        <p:tgtEl>
                                          <p:spTgt spid="4"/>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wipe(down)">
                                      <p:cBhvr>
                                        <p:cTn id="9" dur="580">
                                          <p:stCondLst>
                                            <p:cond delay="0"/>
                                          </p:stCondLst>
                                        </p:cTn>
                                        <p:tgtEl>
                                          <p:spTgt spid="6"/>
                                        </p:tgtEl>
                                      </p:cBhvr>
                                    </p:animEffect>
                                    <p:anim calcmode="lin" valueType="num">
                                      <p:cBhvr>
                                        <p:cTn id="1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5" dur="26">
                                          <p:stCondLst>
                                            <p:cond delay="650"/>
                                          </p:stCondLst>
                                        </p:cTn>
                                        <p:tgtEl>
                                          <p:spTgt spid="6"/>
                                        </p:tgtEl>
                                      </p:cBhvr>
                                      <p:to x="100000" y="60000"/>
                                    </p:animScale>
                                    <p:animScale>
                                      <p:cBhvr>
                                        <p:cTn id="16" dur="166" decel="50000">
                                          <p:stCondLst>
                                            <p:cond delay="676"/>
                                          </p:stCondLst>
                                        </p:cTn>
                                        <p:tgtEl>
                                          <p:spTgt spid="6"/>
                                        </p:tgtEl>
                                      </p:cBhvr>
                                      <p:to x="100000" y="100000"/>
                                    </p:animScale>
                                    <p:animScale>
                                      <p:cBhvr>
                                        <p:cTn id="17" dur="26">
                                          <p:stCondLst>
                                            <p:cond delay="1312"/>
                                          </p:stCondLst>
                                        </p:cTn>
                                        <p:tgtEl>
                                          <p:spTgt spid="6"/>
                                        </p:tgtEl>
                                      </p:cBhvr>
                                      <p:to x="100000" y="80000"/>
                                    </p:animScale>
                                    <p:animScale>
                                      <p:cBhvr>
                                        <p:cTn id="18" dur="166" decel="50000">
                                          <p:stCondLst>
                                            <p:cond delay="1338"/>
                                          </p:stCondLst>
                                        </p:cTn>
                                        <p:tgtEl>
                                          <p:spTgt spid="6"/>
                                        </p:tgtEl>
                                      </p:cBhvr>
                                      <p:to x="100000" y="100000"/>
                                    </p:animScale>
                                    <p:animScale>
                                      <p:cBhvr>
                                        <p:cTn id="19" dur="26">
                                          <p:stCondLst>
                                            <p:cond delay="1642"/>
                                          </p:stCondLst>
                                        </p:cTn>
                                        <p:tgtEl>
                                          <p:spTgt spid="6"/>
                                        </p:tgtEl>
                                      </p:cBhvr>
                                      <p:to x="100000" y="90000"/>
                                    </p:animScale>
                                    <p:animScale>
                                      <p:cBhvr>
                                        <p:cTn id="20" dur="166" decel="50000">
                                          <p:stCondLst>
                                            <p:cond delay="1668"/>
                                          </p:stCondLst>
                                        </p:cTn>
                                        <p:tgtEl>
                                          <p:spTgt spid="6"/>
                                        </p:tgtEl>
                                      </p:cBhvr>
                                      <p:to x="100000" y="100000"/>
                                    </p:animScale>
                                    <p:animScale>
                                      <p:cBhvr>
                                        <p:cTn id="21" dur="26">
                                          <p:stCondLst>
                                            <p:cond delay="1808"/>
                                          </p:stCondLst>
                                        </p:cTn>
                                        <p:tgtEl>
                                          <p:spTgt spid="6"/>
                                        </p:tgtEl>
                                      </p:cBhvr>
                                      <p:to x="100000" y="95000"/>
                                    </p:animScale>
                                    <p:animScale>
                                      <p:cBhvr>
                                        <p:cTn id="22" dur="166" decel="50000">
                                          <p:stCondLst>
                                            <p:cond delay="1834"/>
                                          </p:stCondLst>
                                        </p:cTn>
                                        <p:tgtEl>
                                          <p:spTgt spid="6"/>
                                        </p:tgtEl>
                                      </p:cBhvr>
                                      <p:to x="100000" y="100000"/>
                                    </p:animScale>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grpId="1" nodeType="clickEffect">
                                  <p:stCondLst>
                                    <p:cond delay="0"/>
                                  </p:stCondLst>
                                  <p:childTnLst>
                                    <p:animScale>
                                      <p:cBhvr>
                                        <p:cTn id="2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D8EF11-E902-4B34-B096-6C45A4946F3D}"/>
              </a:ext>
            </a:extLst>
          </p:cNvPr>
          <p:cNvSpPr/>
          <p:nvPr/>
        </p:nvSpPr>
        <p:spPr>
          <a:xfrm>
            <a:off x="3498209" y="390491"/>
            <a:ext cx="7479889" cy="1535023"/>
          </a:xfrm>
          <a:prstGeom prst="rect">
            <a:avLst/>
          </a:prstGeom>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 acknowledged my sin unto thee,</a:t>
            </a:r>
          </a:p>
          <a:p>
            <a:pPr algn="ctr"/>
            <a:r>
              <a:rPr lang="en-US" dirty="0"/>
              <a:t>      And mine iniquity have I not hid.</a:t>
            </a:r>
          </a:p>
          <a:p>
            <a:pPr algn="ctr"/>
            <a:r>
              <a:rPr lang="en-US" dirty="0"/>
              <a:t>      I said, I will confess my transgressions unto the LORD;</a:t>
            </a:r>
          </a:p>
          <a:p>
            <a:pPr algn="ctr"/>
            <a:r>
              <a:rPr lang="en-US" dirty="0"/>
              <a:t>      And thou </a:t>
            </a:r>
            <a:r>
              <a:rPr lang="en-US" dirty="0" err="1"/>
              <a:t>forgavest</a:t>
            </a:r>
            <a:r>
              <a:rPr lang="en-US" dirty="0"/>
              <a:t> the iniquity of my sin. Selah. (Psalm 32:5)</a:t>
            </a:r>
          </a:p>
        </p:txBody>
      </p:sp>
      <p:sp>
        <p:nvSpPr>
          <p:cNvPr id="4" name="Rectangle 3">
            <a:extLst>
              <a:ext uri="{FF2B5EF4-FFF2-40B4-BE49-F238E27FC236}">
                <a16:creationId xmlns:a16="http://schemas.microsoft.com/office/drawing/2014/main" id="{FC852C8B-6C67-47C0-96ED-EE08BA7FC4AF}"/>
              </a:ext>
            </a:extLst>
          </p:cNvPr>
          <p:cNvSpPr/>
          <p:nvPr/>
        </p:nvSpPr>
        <p:spPr>
          <a:xfrm>
            <a:off x="3498209" y="3355596"/>
            <a:ext cx="8313490" cy="1619076"/>
          </a:xfrm>
          <a:prstGeom prst="rect">
            <a:avLst/>
          </a:prstGeom>
          <a:solidFill>
            <a:srgbClr val="20426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Sin must be </a:t>
            </a:r>
            <a:r>
              <a:rPr lang="en-US" sz="3200" dirty="0">
                <a:solidFill>
                  <a:srgbClr val="0070C0"/>
                </a:solidFill>
              </a:rPr>
              <a:t>ACKNOWLEDGED</a:t>
            </a:r>
            <a:r>
              <a:rPr lang="en-US" sz="3200" dirty="0"/>
              <a:t> before</a:t>
            </a:r>
          </a:p>
          <a:p>
            <a:pPr algn="ctr"/>
            <a:r>
              <a:rPr lang="en-US" sz="3200" dirty="0"/>
              <a:t> Christ’s forgiveness can be received</a:t>
            </a:r>
          </a:p>
        </p:txBody>
      </p:sp>
      <p:pic>
        <p:nvPicPr>
          <p:cNvPr id="6" name="Picture 5">
            <a:extLst>
              <a:ext uri="{FF2B5EF4-FFF2-40B4-BE49-F238E27FC236}">
                <a16:creationId xmlns:a16="http://schemas.microsoft.com/office/drawing/2014/main" id="{B0CBB5E5-9D15-4985-B09E-E871415CA2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503" y="1786855"/>
            <a:ext cx="2994869" cy="4605137"/>
          </a:xfrm>
          <a:prstGeom prst="rect">
            <a:avLst/>
          </a:prstGeom>
        </p:spPr>
      </p:pic>
    </p:spTree>
    <p:extLst>
      <p:ext uri="{BB962C8B-B14F-4D97-AF65-F5344CB8AC3E}">
        <p14:creationId xmlns:p14="http://schemas.microsoft.com/office/powerpoint/2010/main" val="296327581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grpId="0" nodeType="clickEffect">
                                  <p:stCondLst>
                                    <p:cond delay="0"/>
                                  </p:stCondLst>
                                  <p:childTnLst>
                                    <p:animClr clrSpc="rgb" dir="cw">
                                      <p:cBhvr>
                                        <p:cTn id="6" dur="4000" fill="hold"/>
                                        <p:tgtEl>
                                          <p:spTgt spid="4"/>
                                        </p:tgtEl>
                                        <p:attrNameLst>
                                          <p:attrName>fillcolor</p:attrName>
                                        </p:attrNameLst>
                                      </p:cBhvr>
                                      <p:to>
                                        <a:schemeClr val="accent2"/>
                                      </p:to>
                                    </p:animClr>
                                    <p:set>
                                      <p:cBhvr>
                                        <p:cTn id="7" dur="4000" fill="hold"/>
                                        <p:tgtEl>
                                          <p:spTgt spid="4"/>
                                        </p:tgtEl>
                                        <p:attrNameLst>
                                          <p:attrName>fill.type</p:attrName>
                                        </p:attrNameLst>
                                      </p:cBhvr>
                                      <p:to>
                                        <p:strVal val="solid"/>
                                      </p:to>
                                    </p:set>
                                    <p:set>
                                      <p:cBhvr>
                                        <p:cTn id="8" dur="4000" fill="hold"/>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301" y="1691041"/>
            <a:ext cx="3501432" cy="4546234"/>
          </a:xfrm>
          <a:prstGeom prst="rect">
            <a:avLst/>
          </a:prstGeom>
        </p:spPr>
      </p:pic>
      <p:sp>
        <p:nvSpPr>
          <p:cNvPr id="3" name="Rectangle 2">
            <a:extLst>
              <a:ext uri="{FF2B5EF4-FFF2-40B4-BE49-F238E27FC236}">
                <a16:creationId xmlns:a16="http://schemas.microsoft.com/office/drawing/2014/main" id="{8E553593-59A9-4532-88EA-D8BBCCB64AE1}"/>
              </a:ext>
            </a:extLst>
          </p:cNvPr>
          <p:cNvSpPr/>
          <p:nvPr/>
        </p:nvSpPr>
        <p:spPr>
          <a:xfrm>
            <a:off x="436228" y="402672"/>
            <a:ext cx="10964411" cy="998289"/>
          </a:xfrm>
          <a:prstGeom prst="rect">
            <a:avLst/>
          </a:prstGeom>
          <a:solidFill>
            <a:schemeClr val="accent6">
              <a:lumMod val="75000"/>
            </a:schemeClr>
          </a:solidFill>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Who did </a:t>
            </a:r>
            <a:r>
              <a:rPr lang="en-US" sz="3600" dirty="0"/>
              <a:t>David </a:t>
            </a:r>
            <a:r>
              <a:rPr lang="en-US" dirty="0"/>
              <a:t>and the</a:t>
            </a:r>
            <a:r>
              <a:rPr lang="en-US" sz="3600" dirty="0"/>
              <a:t> Jewish people </a:t>
            </a:r>
            <a:r>
              <a:rPr lang="en-US" dirty="0"/>
              <a:t>ask for the forgiveness of their transgressions (sins)?</a:t>
            </a:r>
          </a:p>
        </p:txBody>
      </p:sp>
      <p:sp>
        <p:nvSpPr>
          <p:cNvPr id="4" name="Rectangle 3">
            <a:extLst>
              <a:ext uri="{FF2B5EF4-FFF2-40B4-BE49-F238E27FC236}">
                <a16:creationId xmlns:a16="http://schemas.microsoft.com/office/drawing/2014/main" id="{31429BE8-3231-4AAE-A73B-74B6D19005E7}"/>
              </a:ext>
            </a:extLst>
          </p:cNvPr>
          <p:cNvSpPr/>
          <p:nvPr/>
        </p:nvSpPr>
        <p:spPr>
          <a:xfrm>
            <a:off x="4832058" y="2026240"/>
            <a:ext cx="6182686" cy="1241571"/>
          </a:xfrm>
          <a:prstGeom prst="rect">
            <a:avLst/>
          </a:prstGeom>
          <a:solidFill>
            <a:schemeClr val="accent6">
              <a:lumMod val="40000"/>
              <a:lumOff val="60000"/>
            </a:schemeClr>
          </a:solidFill>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The </a:t>
            </a:r>
            <a:r>
              <a:rPr lang="en-US" sz="3200" b="1" dirty="0">
                <a:solidFill>
                  <a:schemeClr val="tx1"/>
                </a:solidFill>
              </a:rPr>
              <a:t>LORD God </a:t>
            </a:r>
            <a:r>
              <a:rPr lang="en-US" b="1" dirty="0">
                <a:solidFill>
                  <a:schemeClr val="tx1"/>
                </a:solidFill>
              </a:rPr>
              <a:t>of the Old Testament (Psalm 32:5)</a:t>
            </a:r>
          </a:p>
        </p:txBody>
      </p:sp>
      <p:sp>
        <p:nvSpPr>
          <p:cNvPr id="5" name="Arrow: Down 4">
            <a:extLst>
              <a:ext uri="{FF2B5EF4-FFF2-40B4-BE49-F238E27FC236}">
                <a16:creationId xmlns:a16="http://schemas.microsoft.com/office/drawing/2014/main" id="{C4842BE2-35CA-40F3-B694-AB54B7335147}"/>
              </a:ext>
            </a:extLst>
          </p:cNvPr>
          <p:cNvSpPr/>
          <p:nvPr/>
        </p:nvSpPr>
        <p:spPr>
          <a:xfrm>
            <a:off x="7197201" y="1444421"/>
            <a:ext cx="962025" cy="493240"/>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09AAC0F-E789-4AE3-AC72-816AC5DB1C12}"/>
              </a:ext>
            </a:extLst>
          </p:cNvPr>
          <p:cNvSpPr/>
          <p:nvPr/>
        </p:nvSpPr>
        <p:spPr>
          <a:xfrm>
            <a:off x="2547257" y="3691157"/>
            <a:ext cx="8853382" cy="1161876"/>
          </a:xfrm>
          <a:prstGeom prst="rect">
            <a:avLst/>
          </a:prstGeom>
          <a:solidFill>
            <a:srgbClr val="0070C0"/>
          </a:soli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Who do </a:t>
            </a:r>
            <a:r>
              <a:rPr lang="en-US" sz="3600" b="1" dirty="0"/>
              <a:t>Christians</a:t>
            </a:r>
            <a:r>
              <a:rPr lang="en-US" dirty="0"/>
              <a:t> ask for the forgiveness of their transgressions (sins)?</a:t>
            </a:r>
          </a:p>
        </p:txBody>
      </p:sp>
      <p:sp>
        <p:nvSpPr>
          <p:cNvPr id="7" name="Rectangle 6">
            <a:extLst>
              <a:ext uri="{FF2B5EF4-FFF2-40B4-BE49-F238E27FC236}">
                <a16:creationId xmlns:a16="http://schemas.microsoft.com/office/drawing/2014/main" id="{4F748052-9433-468B-AB05-9911D5AA604C}"/>
              </a:ext>
            </a:extLst>
          </p:cNvPr>
          <p:cNvSpPr/>
          <p:nvPr/>
        </p:nvSpPr>
        <p:spPr>
          <a:xfrm>
            <a:off x="3371850" y="5434852"/>
            <a:ext cx="7751951" cy="1292519"/>
          </a:xfrm>
          <a:prstGeom prst="rect">
            <a:avLst/>
          </a:prstGeom>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The </a:t>
            </a:r>
            <a:r>
              <a:rPr lang="en-US" sz="3200" b="1" dirty="0">
                <a:solidFill>
                  <a:schemeClr val="tx1"/>
                </a:solidFill>
              </a:rPr>
              <a:t>Lord Jesus Christ </a:t>
            </a:r>
            <a:r>
              <a:rPr lang="en-US" b="1" dirty="0">
                <a:solidFill>
                  <a:schemeClr val="tx1"/>
                </a:solidFill>
              </a:rPr>
              <a:t>of the New Testament (Matthew 9:1-7)</a:t>
            </a:r>
          </a:p>
        </p:txBody>
      </p:sp>
      <p:sp>
        <p:nvSpPr>
          <p:cNvPr id="10" name="Arrow: Down 9">
            <a:extLst>
              <a:ext uri="{FF2B5EF4-FFF2-40B4-BE49-F238E27FC236}">
                <a16:creationId xmlns:a16="http://schemas.microsoft.com/office/drawing/2014/main" id="{1F3BEC82-88BE-4938-9E56-EA5F11D649B0}"/>
              </a:ext>
            </a:extLst>
          </p:cNvPr>
          <p:cNvSpPr/>
          <p:nvPr/>
        </p:nvSpPr>
        <p:spPr>
          <a:xfrm>
            <a:off x="7222863" y="4924425"/>
            <a:ext cx="1130562" cy="482516"/>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442804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2" presetClass="entr" presetSubtype="4"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100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randombar(horizontal)">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tar: 16 Points 2">
            <a:extLst>
              <a:ext uri="{FF2B5EF4-FFF2-40B4-BE49-F238E27FC236}">
                <a16:creationId xmlns:a16="http://schemas.microsoft.com/office/drawing/2014/main" id="{F59F0A02-1E51-41BD-955F-ADF4EC70CE9D}"/>
              </a:ext>
            </a:extLst>
          </p:cNvPr>
          <p:cNvSpPr/>
          <p:nvPr/>
        </p:nvSpPr>
        <p:spPr>
          <a:xfrm>
            <a:off x="428625" y="-228600"/>
            <a:ext cx="2796037" cy="2362200"/>
          </a:xfrm>
          <a:prstGeom prst="star16">
            <a:avLst/>
          </a:prstGeom>
          <a:solidFill>
            <a:srgbClr val="C00000"/>
          </a:solidFill>
          <a:ln>
            <a:noFill/>
          </a:ln>
          <a:effectLst>
            <a:outerShdw blurRad="127000" dist="38100" dir="2700000" algn="ctr">
              <a:srgbClr val="000000">
                <a:alpha val="45000"/>
              </a:srgbClr>
            </a:outerShdw>
          </a:effectLst>
          <a:scene3d>
            <a:camera prst="perspectiveRelaxed"/>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bg1"/>
                </a:solidFill>
              </a:rPr>
              <a:t>Check it out!</a:t>
            </a:r>
          </a:p>
        </p:txBody>
      </p:sp>
      <p:sp>
        <p:nvSpPr>
          <p:cNvPr id="6" name="Callout: Down Arrow 5">
            <a:extLst>
              <a:ext uri="{FF2B5EF4-FFF2-40B4-BE49-F238E27FC236}">
                <a16:creationId xmlns:a16="http://schemas.microsoft.com/office/drawing/2014/main" id="{3E9FD0AD-2570-4D59-AF66-40224D90F462}"/>
              </a:ext>
            </a:extLst>
          </p:cNvPr>
          <p:cNvSpPr/>
          <p:nvPr/>
        </p:nvSpPr>
        <p:spPr>
          <a:xfrm>
            <a:off x="3990975" y="257175"/>
            <a:ext cx="7772400" cy="2771775"/>
          </a:xfrm>
          <a:prstGeom prst="downArrowCallout">
            <a:avLst/>
          </a:prstGeom>
          <a:gradFill>
            <a:gsLst>
              <a:gs pos="0">
                <a:srgbClr val="480000"/>
              </a:gs>
              <a:gs pos="74000">
                <a:srgbClr val="C00000"/>
              </a:gs>
              <a:gs pos="83000">
                <a:srgbClr val="480000"/>
              </a:gs>
              <a:gs pos="100000">
                <a:schemeClr val="accent1">
                  <a:lumMod val="30000"/>
                  <a:lumOff val="70000"/>
                </a:schemeClr>
              </a:gs>
            </a:gsLst>
            <a:lin ang="5400000" scaled="1"/>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Every time Christ heals palsy in Scripture, it is for a very specific reason</a:t>
            </a:r>
          </a:p>
        </p:txBody>
      </p:sp>
      <p:sp>
        <p:nvSpPr>
          <p:cNvPr id="7" name="Rectangle 6">
            <a:extLst>
              <a:ext uri="{FF2B5EF4-FFF2-40B4-BE49-F238E27FC236}">
                <a16:creationId xmlns:a16="http://schemas.microsoft.com/office/drawing/2014/main" id="{8BB153FA-8936-45D3-9B0F-E8C281DF1970}"/>
              </a:ext>
            </a:extLst>
          </p:cNvPr>
          <p:cNvSpPr/>
          <p:nvPr/>
        </p:nvSpPr>
        <p:spPr>
          <a:xfrm>
            <a:off x="3990975" y="3133153"/>
            <a:ext cx="7772400" cy="1786509"/>
          </a:xfrm>
          <a:prstGeom prst="rect">
            <a:avLst/>
          </a:prstGeom>
          <a:solidFill>
            <a:schemeClr val="accent5">
              <a:lumMod val="5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To show that Jesus Christ has been given the power on earth</a:t>
            </a:r>
          </a:p>
          <a:p>
            <a:pPr algn="ctr"/>
            <a:r>
              <a:rPr lang="en-US" sz="2000" dirty="0"/>
              <a:t> to forgive sins by His Father, the LORD God</a:t>
            </a:r>
          </a:p>
        </p:txBody>
      </p:sp>
      <p:sp>
        <p:nvSpPr>
          <p:cNvPr id="4" name="Rectangle: Rounded Corners 3">
            <a:extLst>
              <a:ext uri="{FF2B5EF4-FFF2-40B4-BE49-F238E27FC236}">
                <a16:creationId xmlns:a16="http://schemas.microsoft.com/office/drawing/2014/main" id="{504F51B0-2B59-4DB1-9613-DCE4E665F274}"/>
              </a:ext>
            </a:extLst>
          </p:cNvPr>
          <p:cNvSpPr/>
          <p:nvPr/>
        </p:nvSpPr>
        <p:spPr>
          <a:xfrm>
            <a:off x="4077049" y="5287861"/>
            <a:ext cx="2265028" cy="662730"/>
          </a:xfrm>
          <a:prstGeom prst="roundRect">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Matthew 9:1-8</a:t>
            </a:r>
          </a:p>
        </p:txBody>
      </p:sp>
      <p:sp>
        <p:nvSpPr>
          <p:cNvPr id="9" name="Rectangle: Rounded Corners 8">
            <a:extLst>
              <a:ext uri="{FF2B5EF4-FFF2-40B4-BE49-F238E27FC236}">
                <a16:creationId xmlns:a16="http://schemas.microsoft.com/office/drawing/2014/main" id="{7987A1AC-F3E2-4CD2-9F56-EB0D5B1AD338}"/>
              </a:ext>
            </a:extLst>
          </p:cNvPr>
          <p:cNvSpPr/>
          <p:nvPr/>
        </p:nvSpPr>
        <p:spPr>
          <a:xfrm>
            <a:off x="7029974" y="5287861"/>
            <a:ext cx="1912690" cy="662730"/>
          </a:xfrm>
          <a:prstGeom prst="roundRect">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Mark 2:5-12</a:t>
            </a:r>
          </a:p>
        </p:txBody>
      </p:sp>
      <p:sp>
        <p:nvSpPr>
          <p:cNvPr id="10" name="Rectangle: Rounded Corners 9">
            <a:extLst>
              <a:ext uri="{FF2B5EF4-FFF2-40B4-BE49-F238E27FC236}">
                <a16:creationId xmlns:a16="http://schemas.microsoft.com/office/drawing/2014/main" id="{C3A171A3-6F5E-417A-BFF2-E4B82FEB2C68}"/>
              </a:ext>
            </a:extLst>
          </p:cNvPr>
          <p:cNvSpPr/>
          <p:nvPr/>
        </p:nvSpPr>
        <p:spPr>
          <a:xfrm>
            <a:off x="9783573" y="5287861"/>
            <a:ext cx="1979802" cy="662730"/>
          </a:xfrm>
          <a:prstGeom prst="roundRect">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Luke 5:18-24</a:t>
            </a:r>
          </a:p>
        </p:txBody>
      </p:sp>
      <p:sp>
        <p:nvSpPr>
          <p:cNvPr id="11" name="Rectangle: Rounded Corners 10">
            <a:extLst>
              <a:ext uri="{FF2B5EF4-FFF2-40B4-BE49-F238E27FC236}">
                <a16:creationId xmlns:a16="http://schemas.microsoft.com/office/drawing/2014/main" id="{18D83C14-AEFC-4A84-B770-FB5C838497B7}"/>
              </a:ext>
            </a:extLst>
          </p:cNvPr>
          <p:cNvSpPr/>
          <p:nvPr/>
        </p:nvSpPr>
        <p:spPr>
          <a:xfrm>
            <a:off x="1826643" y="611739"/>
            <a:ext cx="8078598" cy="3964414"/>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dirty="0"/>
              <a:t>And he entered into a ship, and passed over, and came into his own city. And, behold, they brought to him a man sick of the palsy, lying on a bed: and Jesus seeing their faith said unto the sick of the palsy; Son, be of good cheer; thy sins be forgiven thee.  And, behold, certain of the scribes said within themselves, This man </a:t>
            </a:r>
            <a:r>
              <a:rPr lang="en-US" dirty="0" err="1"/>
              <a:t>blasphemeth</a:t>
            </a:r>
            <a:r>
              <a:rPr lang="en-US" dirty="0"/>
              <a:t>.  And Jesus knowing their thoughts said, Wherefore think ye evil in your hearts?  For whether is easier, to say, Thy sins be forgiven thee; or to say, Arise, and walk?  But that ye may know that the </a:t>
            </a:r>
            <a:r>
              <a:rPr lang="en-US" b="1" dirty="0">
                <a:solidFill>
                  <a:srgbClr val="FFFF00"/>
                </a:solidFill>
              </a:rPr>
              <a:t>Son of man hath power on earth to forgive sins, </a:t>
            </a:r>
            <a:r>
              <a:rPr lang="en-US" dirty="0"/>
              <a:t>(then saith he to the sick of the palsy,) Arise, take up thy bed, and go unto thine house.  And he arose, and departed to his house.  But when the multitudes saw it, they </a:t>
            </a:r>
            <a:r>
              <a:rPr lang="en-US" dirty="0" err="1"/>
              <a:t>marvelled</a:t>
            </a:r>
            <a:r>
              <a:rPr lang="en-US" dirty="0"/>
              <a:t>, and glorified God, which had given such power unto men. (Matthew 9:1-8)</a:t>
            </a:r>
            <a:endParaRPr lang="en-US" dirty="0">
              <a:solidFill>
                <a:srgbClr val="0000FF"/>
              </a:solidFill>
              <a:hlinkClick r:id="rId2">
                <a:extLst>
                  <a:ext uri="{A12FA001-AC4F-418D-AE19-62706E023703}">
                    <ahyp:hlinkClr xmlns:ahyp="http://schemas.microsoft.com/office/drawing/2018/hyperlinkcolor" val="tx"/>
                  </a:ext>
                </a:extLst>
              </a:hlinkClick>
            </a:endParaRPr>
          </a:p>
        </p:txBody>
      </p:sp>
      <p:sp>
        <p:nvSpPr>
          <p:cNvPr id="12" name="Rectangle: Rounded Corners 11">
            <a:extLst>
              <a:ext uri="{FF2B5EF4-FFF2-40B4-BE49-F238E27FC236}">
                <a16:creationId xmlns:a16="http://schemas.microsoft.com/office/drawing/2014/main" id="{37C3921D-25C9-4DFB-82B5-751B54A224B2}"/>
              </a:ext>
            </a:extLst>
          </p:cNvPr>
          <p:cNvSpPr/>
          <p:nvPr/>
        </p:nvSpPr>
        <p:spPr>
          <a:xfrm>
            <a:off x="2904601" y="804148"/>
            <a:ext cx="8078598" cy="396441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just"/>
            <a:r>
              <a:rPr lang="en-US" dirty="0"/>
              <a:t>When Jesus saw their faith, he said unto the sick of the palsy, Son, thy sins be forgiven thee. But there were certain of the scribes sitting there, and reasoning in their hearts,  Why doth this man thus speak blasphemies? who can forgive sins but God only?  And immediately when Jesus perceived in his spirit that they so reasoned within themselves, he said unto them, Why reason ye these things in your hearts?  Whether is it easier to say to the sick of the palsy, Thy sins be forgiven thee; or to say, Arise, and take up thy bed, and walk?  But that ye may know that the </a:t>
            </a:r>
            <a:r>
              <a:rPr lang="en-US" b="1" dirty="0">
                <a:solidFill>
                  <a:srgbClr val="FFFF00"/>
                </a:solidFill>
              </a:rPr>
              <a:t>Son of man hath power on earth to forgive sins</a:t>
            </a:r>
            <a:r>
              <a:rPr lang="en-US" dirty="0"/>
              <a:t>, (he saith to the sick of the palsy,)  I say unto thee, Arise, and take up thy bed, and go thy way into thine house.  And immediately he arose, took up the bed, and went forth before them all; insomuch that they were all amazed, and glorified God, saying, We never saw it on this fashion. (Mark 2:5-12)</a:t>
            </a:r>
          </a:p>
        </p:txBody>
      </p:sp>
      <p:sp>
        <p:nvSpPr>
          <p:cNvPr id="13" name="Rectangle: Rounded Corners 12">
            <a:extLst>
              <a:ext uri="{FF2B5EF4-FFF2-40B4-BE49-F238E27FC236}">
                <a16:creationId xmlns:a16="http://schemas.microsoft.com/office/drawing/2014/main" id="{C7AC89EA-4207-46F2-AA40-5D2BBEF47521}"/>
              </a:ext>
            </a:extLst>
          </p:cNvPr>
          <p:cNvSpPr/>
          <p:nvPr/>
        </p:nvSpPr>
        <p:spPr>
          <a:xfrm>
            <a:off x="3769828" y="1253816"/>
            <a:ext cx="8137321" cy="3943435"/>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t>And, behold, men brought in a bed a man which was taken with a palsy: and they sought means to bring him in, and to lay him before him.  And when they could not find by what way they might bring him in because of the multitude, they went upon the housetop, and let him down through the tiling with his couch into the midst before Jesus.  And when he saw their faith, he said unto him, Man, thy sins are forgiven thee.  And the scribes and the Pharisees began to reason, saying, Who is this which </a:t>
            </a:r>
            <a:r>
              <a:rPr lang="en-US" dirty="0" err="1"/>
              <a:t>speaketh</a:t>
            </a:r>
            <a:r>
              <a:rPr lang="en-US" dirty="0"/>
              <a:t> blasphemies? Who can forgive sins, but God alone?  But when Jesus perceived their thoughts, he answering said unto them, What reason ye in your hearts?  Whether is easier, to say, Thy sins be forgiven thee; or to say, Rise up and walk?  But that ye may know that the </a:t>
            </a:r>
            <a:r>
              <a:rPr lang="en-US" b="1" dirty="0">
                <a:solidFill>
                  <a:srgbClr val="FFFF00"/>
                </a:solidFill>
              </a:rPr>
              <a:t>Son of man hath power upon earth to forgive sins</a:t>
            </a:r>
            <a:r>
              <a:rPr lang="en-US" dirty="0"/>
              <a:t>, (he said unto the sick of the palsy,) I say unto thee, Arise, and take up thy couch, and go into thine house. (Luke 5:18-24)</a:t>
            </a:r>
          </a:p>
        </p:txBody>
      </p:sp>
    </p:spTree>
    <p:extLst>
      <p:ext uri="{BB962C8B-B14F-4D97-AF65-F5344CB8AC3E}">
        <p14:creationId xmlns:p14="http://schemas.microsoft.com/office/powerpoint/2010/main" val="73836908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1000"/>
                                        <p:tgtEl>
                                          <p:spTgt spid="10"/>
                                        </p:tgtEl>
                                      </p:cBhvr>
                                    </p:animEffect>
                                    <p:anim calcmode="lin" valueType="num">
                                      <p:cBhvr>
                                        <p:cTn id="50" dur="1000" fill="hold"/>
                                        <p:tgtEl>
                                          <p:spTgt spid="10"/>
                                        </p:tgtEl>
                                        <p:attrNameLst>
                                          <p:attrName>ppt_x</p:attrName>
                                        </p:attrNameLst>
                                      </p:cBhvr>
                                      <p:tavLst>
                                        <p:tav tm="0">
                                          <p:val>
                                            <p:strVal val="#ppt_x"/>
                                          </p:val>
                                        </p:tav>
                                        <p:tav tm="100000">
                                          <p:val>
                                            <p:strVal val="#ppt_x"/>
                                          </p:val>
                                        </p:tav>
                                      </p:tavLst>
                                    </p:anim>
                                    <p:anim calcmode="lin" valueType="num">
                                      <p:cBhvr>
                                        <p:cTn id="5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1000"/>
                                        <p:tgtEl>
                                          <p:spTgt spid="13"/>
                                        </p:tgtEl>
                                      </p:cBhvr>
                                    </p:animEffect>
                                    <p:anim calcmode="lin" valueType="num">
                                      <p:cBhvr>
                                        <p:cTn id="57" dur="1000" fill="hold"/>
                                        <p:tgtEl>
                                          <p:spTgt spid="13"/>
                                        </p:tgtEl>
                                        <p:attrNameLst>
                                          <p:attrName>ppt_x</p:attrName>
                                        </p:attrNameLst>
                                      </p:cBhvr>
                                      <p:tavLst>
                                        <p:tav tm="0">
                                          <p:val>
                                            <p:strVal val="#ppt_x"/>
                                          </p:val>
                                        </p:tav>
                                        <p:tav tm="100000">
                                          <p:val>
                                            <p:strVal val="#ppt_x"/>
                                          </p:val>
                                        </p:tav>
                                      </p:tavLst>
                                    </p:anim>
                                    <p:anim calcmode="lin" valueType="num">
                                      <p:cBhvr>
                                        <p:cTn id="5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4" grpId="0" animBg="1"/>
      <p:bldP spid="9" grpId="0" animBg="1"/>
      <p:bldP spid="10" grpId="0" animBg="1"/>
      <p:bldP spid="11" grpId="0" animBg="1"/>
      <p:bldP spid="12"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5527" y="2202968"/>
            <a:ext cx="3949992" cy="4655031"/>
          </a:xfrm>
          <a:prstGeom prst="rect">
            <a:avLst/>
          </a:prstGeom>
        </p:spPr>
      </p:pic>
      <p:sp>
        <p:nvSpPr>
          <p:cNvPr id="4" name="Rectangle 3">
            <a:extLst>
              <a:ext uri="{FF2B5EF4-FFF2-40B4-BE49-F238E27FC236}">
                <a16:creationId xmlns:a16="http://schemas.microsoft.com/office/drawing/2014/main" id="{C50B543E-C937-44BD-88DF-77CC72235AC3}"/>
              </a:ext>
            </a:extLst>
          </p:cNvPr>
          <p:cNvSpPr/>
          <p:nvPr/>
        </p:nvSpPr>
        <p:spPr>
          <a:xfrm rot="626897">
            <a:off x="493947" y="496434"/>
            <a:ext cx="5424880" cy="1224792"/>
          </a:xfrm>
          <a:prstGeom prst="rect">
            <a:avLst/>
          </a:prstGeom>
          <a:solidFill>
            <a:srgbClr val="1153BF"/>
          </a:solidFill>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What is a Christian?</a:t>
            </a:r>
          </a:p>
        </p:txBody>
      </p:sp>
      <p:sp>
        <p:nvSpPr>
          <p:cNvPr id="5" name="Speech Bubble: Oval 4">
            <a:extLst>
              <a:ext uri="{FF2B5EF4-FFF2-40B4-BE49-F238E27FC236}">
                <a16:creationId xmlns:a16="http://schemas.microsoft.com/office/drawing/2014/main" id="{9161FD52-A8C7-447C-87F4-22622143F7E4}"/>
              </a:ext>
            </a:extLst>
          </p:cNvPr>
          <p:cNvSpPr/>
          <p:nvPr/>
        </p:nvSpPr>
        <p:spPr>
          <a:xfrm>
            <a:off x="5108895" y="2019650"/>
            <a:ext cx="2575420" cy="1409350"/>
          </a:xfrm>
          <a:prstGeom prst="wedgeEllipseCallout">
            <a:avLst/>
          </a:prstGeom>
          <a:solidFill>
            <a:srgbClr val="074E41"/>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Someone that goes to church on Sunday</a:t>
            </a:r>
          </a:p>
        </p:txBody>
      </p:sp>
      <p:sp>
        <p:nvSpPr>
          <p:cNvPr id="6" name="Speech Bubble: Oval 5">
            <a:extLst>
              <a:ext uri="{FF2B5EF4-FFF2-40B4-BE49-F238E27FC236}">
                <a16:creationId xmlns:a16="http://schemas.microsoft.com/office/drawing/2014/main" id="{338A528D-7680-4044-92F1-5C0F5832B8A3}"/>
              </a:ext>
            </a:extLst>
          </p:cNvPr>
          <p:cNvSpPr/>
          <p:nvPr/>
        </p:nvSpPr>
        <p:spPr>
          <a:xfrm>
            <a:off x="6788285" y="2019650"/>
            <a:ext cx="2575420" cy="1409350"/>
          </a:xfrm>
          <a:prstGeom prst="wedgeEllipseCallout">
            <a:avLst/>
          </a:prstGeom>
          <a:solidFill>
            <a:srgbClr val="C00000"/>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Nope</a:t>
            </a:r>
          </a:p>
        </p:txBody>
      </p:sp>
      <p:sp>
        <p:nvSpPr>
          <p:cNvPr id="7" name="Speech Bubble: Oval 6">
            <a:extLst>
              <a:ext uri="{FF2B5EF4-FFF2-40B4-BE49-F238E27FC236}">
                <a16:creationId xmlns:a16="http://schemas.microsoft.com/office/drawing/2014/main" id="{B0F02A4F-19BB-47C2-9D11-F479DC4FD438}"/>
              </a:ext>
            </a:extLst>
          </p:cNvPr>
          <p:cNvSpPr/>
          <p:nvPr/>
        </p:nvSpPr>
        <p:spPr>
          <a:xfrm>
            <a:off x="7684315" y="151004"/>
            <a:ext cx="2575420" cy="1409350"/>
          </a:xfrm>
          <a:prstGeom prst="wedgeEllipseCallout">
            <a:avLst/>
          </a:prstGeom>
          <a:solidFill>
            <a:srgbClr val="002060"/>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 person that does good works</a:t>
            </a:r>
          </a:p>
        </p:txBody>
      </p:sp>
      <p:sp>
        <p:nvSpPr>
          <p:cNvPr id="8" name="Speech Bubble: Oval 7">
            <a:extLst>
              <a:ext uri="{FF2B5EF4-FFF2-40B4-BE49-F238E27FC236}">
                <a16:creationId xmlns:a16="http://schemas.microsoft.com/office/drawing/2014/main" id="{D782165E-5306-44C2-A5F0-B0CCDB9E5581}"/>
              </a:ext>
            </a:extLst>
          </p:cNvPr>
          <p:cNvSpPr/>
          <p:nvPr/>
        </p:nvSpPr>
        <p:spPr>
          <a:xfrm>
            <a:off x="9128815" y="610300"/>
            <a:ext cx="2575420" cy="1409350"/>
          </a:xfrm>
          <a:prstGeom prst="wedgeEllipseCallout">
            <a:avLst/>
          </a:prstGeom>
          <a:solidFill>
            <a:srgbClr val="C00000"/>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Incorrect</a:t>
            </a:r>
          </a:p>
        </p:txBody>
      </p:sp>
      <p:sp>
        <p:nvSpPr>
          <p:cNvPr id="9" name="Speech Bubble: Oval 8">
            <a:extLst>
              <a:ext uri="{FF2B5EF4-FFF2-40B4-BE49-F238E27FC236}">
                <a16:creationId xmlns:a16="http://schemas.microsoft.com/office/drawing/2014/main" id="{FF9DF648-8C50-4AE3-A699-241DA71BAE54}"/>
              </a:ext>
            </a:extLst>
          </p:cNvPr>
          <p:cNvSpPr/>
          <p:nvPr/>
        </p:nvSpPr>
        <p:spPr>
          <a:xfrm>
            <a:off x="8985614" y="2740795"/>
            <a:ext cx="2575420" cy="1409350"/>
          </a:xfrm>
          <a:prstGeom prst="wedgeEllipseCallout">
            <a:avLst/>
          </a:prstGeom>
          <a:solidFill>
            <a:srgbClr val="7030A0"/>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 believer in the LORD God</a:t>
            </a:r>
          </a:p>
        </p:txBody>
      </p:sp>
      <p:sp>
        <p:nvSpPr>
          <p:cNvPr id="10" name="Speech Bubble: Oval 9">
            <a:extLst>
              <a:ext uri="{FF2B5EF4-FFF2-40B4-BE49-F238E27FC236}">
                <a16:creationId xmlns:a16="http://schemas.microsoft.com/office/drawing/2014/main" id="{F99E8422-7303-4AE5-A68D-D2E71752F2E5}"/>
              </a:ext>
            </a:extLst>
          </p:cNvPr>
          <p:cNvSpPr/>
          <p:nvPr/>
        </p:nvSpPr>
        <p:spPr>
          <a:xfrm>
            <a:off x="9692081" y="3791362"/>
            <a:ext cx="2575420" cy="1409350"/>
          </a:xfrm>
          <a:prstGeom prst="wedgeEllipseCallout">
            <a:avLst/>
          </a:prstGeom>
          <a:solidFill>
            <a:srgbClr val="C00000"/>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Partly…but there is more to it!</a:t>
            </a:r>
          </a:p>
        </p:txBody>
      </p:sp>
      <p:sp>
        <p:nvSpPr>
          <p:cNvPr id="11" name="Speech Bubble: Oval 10">
            <a:extLst>
              <a:ext uri="{FF2B5EF4-FFF2-40B4-BE49-F238E27FC236}">
                <a16:creationId xmlns:a16="http://schemas.microsoft.com/office/drawing/2014/main" id="{649D55E5-52DE-4E5B-9C79-79D7E03A7A80}"/>
              </a:ext>
            </a:extLst>
          </p:cNvPr>
          <p:cNvSpPr/>
          <p:nvPr/>
        </p:nvSpPr>
        <p:spPr>
          <a:xfrm>
            <a:off x="3206387" y="3557366"/>
            <a:ext cx="4009937" cy="2399559"/>
          </a:xfrm>
          <a:prstGeom prst="wedgeEllipseCallout">
            <a:avLst/>
          </a:prstGeom>
          <a:solidFill>
            <a:srgbClr val="15FAEB"/>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A Christian is a believer and follower called by the LORD God, saved by the Lord Jesus Christ and receiver of His Holy Spirit and Baptism</a:t>
            </a:r>
          </a:p>
        </p:txBody>
      </p:sp>
      <p:sp>
        <p:nvSpPr>
          <p:cNvPr id="12" name="Speech Bubble: Oval 11">
            <a:extLst>
              <a:ext uri="{FF2B5EF4-FFF2-40B4-BE49-F238E27FC236}">
                <a16:creationId xmlns:a16="http://schemas.microsoft.com/office/drawing/2014/main" id="{E6993434-9A19-4AF8-BB20-2370B7AF11EE}"/>
              </a:ext>
            </a:extLst>
          </p:cNvPr>
          <p:cNvSpPr/>
          <p:nvPr/>
        </p:nvSpPr>
        <p:spPr>
          <a:xfrm>
            <a:off x="6018514" y="4026408"/>
            <a:ext cx="3967991" cy="2399559"/>
          </a:xfrm>
          <a:prstGeom prst="wedgeEllipseCallout">
            <a:avLst/>
          </a:prstGeom>
          <a:solidFill>
            <a:srgbClr val="00B050"/>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Correct! Faith in the promises given by the LORD God through Jesus Christ makes a Christian </a:t>
            </a:r>
          </a:p>
        </p:txBody>
      </p:sp>
    </p:spTree>
    <p:extLst>
      <p:ext uri="{BB962C8B-B14F-4D97-AF65-F5344CB8AC3E}">
        <p14:creationId xmlns:p14="http://schemas.microsoft.com/office/powerpoint/2010/main" val="108904727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80">
                                          <p:stCondLst>
                                            <p:cond delay="0"/>
                                          </p:stCondLst>
                                        </p:cTn>
                                        <p:tgtEl>
                                          <p:spTgt spid="8"/>
                                        </p:tgtEl>
                                      </p:cBhvr>
                                    </p:animEffect>
                                    <p:anim calcmode="lin" valueType="num">
                                      <p:cBhvr>
                                        <p:cTn id="4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5" dur="26">
                                          <p:stCondLst>
                                            <p:cond delay="650"/>
                                          </p:stCondLst>
                                        </p:cTn>
                                        <p:tgtEl>
                                          <p:spTgt spid="8"/>
                                        </p:tgtEl>
                                      </p:cBhvr>
                                      <p:to x="100000" y="60000"/>
                                    </p:animScale>
                                    <p:animScale>
                                      <p:cBhvr>
                                        <p:cTn id="46" dur="166" decel="50000">
                                          <p:stCondLst>
                                            <p:cond delay="676"/>
                                          </p:stCondLst>
                                        </p:cTn>
                                        <p:tgtEl>
                                          <p:spTgt spid="8"/>
                                        </p:tgtEl>
                                      </p:cBhvr>
                                      <p:to x="100000" y="100000"/>
                                    </p:animScale>
                                    <p:animScale>
                                      <p:cBhvr>
                                        <p:cTn id="47" dur="26">
                                          <p:stCondLst>
                                            <p:cond delay="1312"/>
                                          </p:stCondLst>
                                        </p:cTn>
                                        <p:tgtEl>
                                          <p:spTgt spid="8"/>
                                        </p:tgtEl>
                                      </p:cBhvr>
                                      <p:to x="100000" y="80000"/>
                                    </p:animScale>
                                    <p:animScale>
                                      <p:cBhvr>
                                        <p:cTn id="48" dur="166" decel="50000">
                                          <p:stCondLst>
                                            <p:cond delay="1338"/>
                                          </p:stCondLst>
                                        </p:cTn>
                                        <p:tgtEl>
                                          <p:spTgt spid="8"/>
                                        </p:tgtEl>
                                      </p:cBhvr>
                                      <p:to x="100000" y="100000"/>
                                    </p:animScale>
                                    <p:animScale>
                                      <p:cBhvr>
                                        <p:cTn id="49" dur="26">
                                          <p:stCondLst>
                                            <p:cond delay="1642"/>
                                          </p:stCondLst>
                                        </p:cTn>
                                        <p:tgtEl>
                                          <p:spTgt spid="8"/>
                                        </p:tgtEl>
                                      </p:cBhvr>
                                      <p:to x="100000" y="90000"/>
                                    </p:animScale>
                                    <p:animScale>
                                      <p:cBhvr>
                                        <p:cTn id="50" dur="166" decel="50000">
                                          <p:stCondLst>
                                            <p:cond delay="1668"/>
                                          </p:stCondLst>
                                        </p:cTn>
                                        <p:tgtEl>
                                          <p:spTgt spid="8"/>
                                        </p:tgtEl>
                                      </p:cBhvr>
                                      <p:to x="100000" y="100000"/>
                                    </p:animScale>
                                    <p:animScale>
                                      <p:cBhvr>
                                        <p:cTn id="51" dur="26">
                                          <p:stCondLst>
                                            <p:cond delay="1808"/>
                                          </p:stCondLst>
                                        </p:cTn>
                                        <p:tgtEl>
                                          <p:spTgt spid="8"/>
                                        </p:tgtEl>
                                      </p:cBhvr>
                                      <p:to x="100000" y="95000"/>
                                    </p:animScale>
                                    <p:animScale>
                                      <p:cBhvr>
                                        <p:cTn id="52" dur="166" decel="50000">
                                          <p:stCondLst>
                                            <p:cond delay="1834"/>
                                          </p:stCondLst>
                                        </p:cTn>
                                        <p:tgtEl>
                                          <p:spTgt spid="8"/>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fade">
                                      <p:cBhvr>
                                        <p:cTn id="57" dur="1000"/>
                                        <p:tgtEl>
                                          <p:spTgt spid="9"/>
                                        </p:tgtEl>
                                      </p:cBhvr>
                                    </p:animEffect>
                                    <p:anim calcmode="lin" valueType="num">
                                      <p:cBhvr>
                                        <p:cTn id="58" dur="1000" fill="hold"/>
                                        <p:tgtEl>
                                          <p:spTgt spid="9"/>
                                        </p:tgtEl>
                                        <p:attrNameLst>
                                          <p:attrName>ppt_x</p:attrName>
                                        </p:attrNameLst>
                                      </p:cBhvr>
                                      <p:tavLst>
                                        <p:tav tm="0">
                                          <p:val>
                                            <p:strVal val="#ppt_x"/>
                                          </p:val>
                                        </p:tav>
                                        <p:tav tm="100000">
                                          <p:val>
                                            <p:strVal val="#ppt_x"/>
                                          </p:val>
                                        </p:tav>
                                      </p:tavLst>
                                    </p:anim>
                                    <p:anim calcmode="lin" valueType="num">
                                      <p:cBhvr>
                                        <p:cTn id="5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6" presetClass="entr" presetSubtype="0" fill="hold" grpId="0" nodeType="click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wipe(down)">
                                      <p:cBhvr>
                                        <p:cTn id="64" dur="580">
                                          <p:stCondLst>
                                            <p:cond delay="0"/>
                                          </p:stCondLst>
                                        </p:cTn>
                                        <p:tgtEl>
                                          <p:spTgt spid="10"/>
                                        </p:tgtEl>
                                      </p:cBhvr>
                                    </p:animEffect>
                                    <p:anim calcmode="lin" valueType="num">
                                      <p:cBhvr>
                                        <p:cTn id="65"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70" dur="26">
                                          <p:stCondLst>
                                            <p:cond delay="650"/>
                                          </p:stCondLst>
                                        </p:cTn>
                                        <p:tgtEl>
                                          <p:spTgt spid="10"/>
                                        </p:tgtEl>
                                      </p:cBhvr>
                                      <p:to x="100000" y="60000"/>
                                    </p:animScale>
                                    <p:animScale>
                                      <p:cBhvr>
                                        <p:cTn id="71" dur="166" decel="50000">
                                          <p:stCondLst>
                                            <p:cond delay="676"/>
                                          </p:stCondLst>
                                        </p:cTn>
                                        <p:tgtEl>
                                          <p:spTgt spid="10"/>
                                        </p:tgtEl>
                                      </p:cBhvr>
                                      <p:to x="100000" y="100000"/>
                                    </p:animScale>
                                    <p:animScale>
                                      <p:cBhvr>
                                        <p:cTn id="72" dur="26">
                                          <p:stCondLst>
                                            <p:cond delay="1312"/>
                                          </p:stCondLst>
                                        </p:cTn>
                                        <p:tgtEl>
                                          <p:spTgt spid="10"/>
                                        </p:tgtEl>
                                      </p:cBhvr>
                                      <p:to x="100000" y="80000"/>
                                    </p:animScale>
                                    <p:animScale>
                                      <p:cBhvr>
                                        <p:cTn id="73" dur="166" decel="50000">
                                          <p:stCondLst>
                                            <p:cond delay="1338"/>
                                          </p:stCondLst>
                                        </p:cTn>
                                        <p:tgtEl>
                                          <p:spTgt spid="10"/>
                                        </p:tgtEl>
                                      </p:cBhvr>
                                      <p:to x="100000" y="100000"/>
                                    </p:animScale>
                                    <p:animScale>
                                      <p:cBhvr>
                                        <p:cTn id="74" dur="26">
                                          <p:stCondLst>
                                            <p:cond delay="1642"/>
                                          </p:stCondLst>
                                        </p:cTn>
                                        <p:tgtEl>
                                          <p:spTgt spid="10"/>
                                        </p:tgtEl>
                                      </p:cBhvr>
                                      <p:to x="100000" y="90000"/>
                                    </p:animScale>
                                    <p:animScale>
                                      <p:cBhvr>
                                        <p:cTn id="75" dur="166" decel="50000">
                                          <p:stCondLst>
                                            <p:cond delay="1668"/>
                                          </p:stCondLst>
                                        </p:cTn>
                                        <p:tgtEl>
                                          <p:spTgt spid="10"/>
                                        </p:tgtEl>
                                      </p:cBhvr>
                                      <p:to x="100000" y="100000"/>
                                    </p:animScale>
                                    <p:animScale>
                                      <p:cBhvr>
                                        <p:cTn id="76" dur="26">
                                          <p:stCondLst>
                                            <p:cond delay="1808"/>
                                          </p:stCondLst>
                                        </p:cTn>
                                        <p:tgtEl>
                                          <p:spTgt spid="10"/>
                                        </p:tgtEl>
                                      </p:cBhvr>
                                      <p:to x="100000" y="95000"/>
                                    </p:animScale>
                                    <p:animScale>
                                      <p:cBhvr>
                                        <p:cTn id="77" dur="166" decel="50000">
                                          <p:stCondLst>
                                            <p:cond delay="1834"/>
                                          </p:stCondLst>
                                        </p:cTn>
                                        <p:tgtEl>
                                          <p:spTgt spid="10"/>
                                        </p:tgtEl>
                                      </p:cBhvr>
                                      <p:to x="100000" y="100000"/>
                                    </p:animScale>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11"/>
                                        </p:tgtEl>
                                        <p:attrNameLst>
                                          <p:attrName>style.visibility</p:attrName>
                                        </p:attrNameLst>
                                      </p:cBhvr>
                                      <p:to>
                                        <p:strVal val="visible"/>
                                      </p:to>
                                    </p:set>
                                    <p:animEffect transition="in" filter="fade">
                                      <p:cBhvr>
                                        <p:cTn id="82" dur="1000"/>
                                        <p:tgtEl>
                                          <p:spTgt spid="11"/>
                                        </p:tgtEl>
                                      </p:cBhvr>
                                    </p:animEffect>
                                    <p:anim calcmode="lin" valueType="num">
                                      <p:cBhvr>
                                        <p:cTn id="83" dur="1000" fill="hold"/>
                                        <p:tgtEl>
                                          <p:spTgt spid="11"/>
                                        </p:tgtEl>
                                        <p:attrNameLst>
                                          <p:attrName>ppt_x</p:attrName>
                                        </p:attrNameLst>
                                      </p:cBhvr>
                                      <p:tavLst>
                                        <p:tav tm="0">
                                          <p:val>
                                            <p:strVal val="#ppt_x"/>
                                          </p:val>
                                        </p:tav>
                                        <p:tav tm="100000">
                                          <p:val>
                                            <p:strVal val="#ppt_x"/>
                                          </p:val>
                                        </p:tav>
                                      </p:tavLst>
                                    </p:anim>
                                    <p:anim calcmode="lin" valueType="num">
                                      <p:cBhvr>
                                        <p:cTn id="8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6" presetClass="entr" presetSubtype="0" fill="hold" grpId="0" nodeType="clickEffect">
                                  <p:stCondLst>
                                    <p:cond delay="0"/>
                                  </p:stCondLst>
                                  <p:childTnLst>
                                    <p:set>
                                      <p:cBhvr>
                                        <p:cTn id="88" dur="1" fill="hold">
                                          <p:stCondLst>
                                            <p:cond delay="0"/>
                                          </p:stCondLst>
                                        </p:cTn>
                                        <p:tgtEl>
                                          <p:spTgt spid="12"/>
                                        </p:tgtEl>
                                        <p:attrNameLst>
                                          <p:attrName>style.visibility</p:attrName>
                                        </p:attrNameLst>
                                      </p:cBhvr>
                                      <p:to>
                                        <p:strVal val="visible"/>
                                      </p:to>
                                    </p:set>
                                    <p:animEffect transition="in" filter="wipe(down)">
                                      <p:cBhvr>
                                        <p:cTn id="89" dur="580">
                                          <p:stCondLst>
                                            <p:cond delay="0"/>
                                          </p:stCondLst>
                                        </p:cTn>
                                        <p:tgtEl>
                                          <p:spTgt spid="12"/>
                                        </p:tgtEl>
                                      </p:cBhvr>
                                    </p:animEffect>
                                    <p:anim calcmode="lin" valueType="num">
                                      <p:cBhvr>
                                        <p:cTn id="9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95" dur="26">
                                          <p:stCondLst>
                                            <p:cond delay="650"/>
                                          </p:stCondLst>
                                        </p:cTn>
                                        <p:tgtEl>
                                          <p:spTgt spid="12"/>
                                        </p:tgtEl>
                                      </p:cBhvr>
                                      <p:to x="100000" y="60000"/>
                                    </p:animScale>
                                    <p:animScale>
                                      <p:cBhvr>
                                        <p:cTn id="96" dur="166" decel="50000">
                                          <p:stCondLst>
                                            <p:cond delay="676"/>
                                          </p:stCondLst>
                                        </p:cTn>
                                        <p:tgtEl>
                                          <p:spTgt spid="12"/>
                                        </p:tgtEl>
                                      </p:cBhvr>
                                      <p:to x="100000" y="100000"/>
                                    </p:animScale>
                                    <p:animScale>
                                      <p:cBhvr>
                                        <p:cTn id="97" dur="26">
                                          <p:stCondLst>
                                            <p:cond delay="1312"/>
                                          </p:stCondLst>
                                        </p:cTn>
                                        <p:tgtEl>
                                          <p:spTgt spid="12"/>
                                        </p:tgtEl>
                                      </p:cBhvr>
                                      <p:to x="100000" y="80000"/>
                                    </p:animScale>
                                    <p:animScale>
                                      <p:cBhvr>
                                        <p:cTn id="98" dur="166" decel="50000">
                                          <p:stCondLst>
                                            <p:cond delay="1338"/>
                                          </p:stCondLst>
                                        </p:cTn>
                                        <p:tgtEl>
                                          <p:spTgt spid="12"/>
                                        </p:tgtEl>
                                      </p:cBhvr>
                                      <p:to x="100000" y="100000"/>
                                    </p:animScale>
                                    <p:animScale>
                                      <p:cBhvr>
                                        <p:cTn id="99" dur="26">
                                          <p:stCondLst>
                                            <p:cond delay="1642"/>
                                          </p:stCondLst>
                                        </p:cTn>
                                        <p:tgtEl>
                                          <p:spTgt spid="12"/>
                                        </p:tgtEl>
                                      </p:cBhvr>
                                      <p:to x="100000" y="90000"/>
                                    </p:animScale>
                                    <p:animScale>
                                      <p:cBhvr>
                                        <p:cTn id="100" dur="166" decel="50000">
                                          <p:stCondLst>
                                            <p:cond delay="1668"/>
                                          </p:stCondLst>
                                        </p:cTn>
                                        <p:tgtEl>
                                          <p:spTgt spid="12"/>
                                        </p:tgtEl>
                                      </p:cBhvr>
                                      <p:to x="100000" y="100000"/>
                                    </p:animScale>
                                    <p:animScale>
                                      <p:cBhvr>
                                        <p:cTn id="101" dur="26">
                                          <p:stCondLst>
                                            <p:cond delay="1808"/>
                                          </p:stCondLst>
                                        </p:cTn>
                                        <p:tgtEl>
                                          <p:spTgt spid="12"/>
                                        </p:tgtEl>
                                      </p:cBhvr>
                                      <p:to x="100000" y="95000"/>
                                    </p:animScale>
                                    <p:animScale>
                                      <p:cBhvr>
                                        <p:cTn id="102"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49CC71E-F308-4189-AD0E-93106BC582E1}"/>
              </a:ext>
            </a:extLst>
          </p:cNvPr>
          <p:cNvSpPr/>
          <p:nvPr/>
        </p:nvSpPr>
        <p:spPr>
          <a:xfrm>
            <a:off x="2961314" y="310393"/>
            <a:ext cx="7071919" cy="1342239"/>
          </a:xfrm>
          <a:prstGeom prst="rect">
            <a:avLst/>
          </a:prstGeom>
          <a:solidFill>
            <a:schemeClr val="tx1">
              <a:lumMod val="95000"/>
              <a:lumOff val="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Sins (inequities and transgressions) done by Christians</a:t>
            </a:r>
          </a:p>
        </p:txBody>
      </p:sp>
      <p:sp>
        <p:nvSpPr>
          <p:cNvPr id="4" name="Oval 3">
            <a:extLst>
              <a:ext uri="{FF2B5EF4-FFF2-40B4-BE49-F238E27FC236}">
                <a16:creationId xmlns:a16="http://schemas.microsoft.com/office/drawing/2014/main" id="{83BFE2E5-ACEE-4BF4-9613-841FC068BE73}"/>
              </a:ext>
            </a:extLst>
          </p:cNvPr>
          <p:cNvSpPr/>
          <p:nvPr/>
        </p:nvSpPr>
        <p:spPr>
          <a:xfrm>
            <a:off x="1348458" y="2408537"/>
            <a:ext cx="2698459" cy="1651734"/>
          </a:xfrm>
          <a:prstGeom prst="ellipse">
            <a:avLst/>
          </a:prstGeom>
          <a:solidFill>
            <a:schemeClr val="tx1"/>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Morally evil</a:t>
            </a:r>
          </a:p>
        </p:txBody>
      </p:sp>
      <p:sp>
        <p:nvSpPr>
          <p:cNvPr id="5" name="Oval 4">
            <a:extLst>
              <a:ext uri="{FF2B5EF4-FFF2-40B4-BE49-F238E27FC236}">
                <a16:creationId xmlns:a16="http://schemas.microsoft.com/office/drawing/2014/main" id="{B47821B8-B026-41AB-87A9-D29D360B769E}"/>
              </a:ext>
            </a:extLst>
          </p:cNvPr>
          <p:cNvSpPr/>
          <p:nvPr/>
        </p:nvSpPr>
        <p:spPr>
          <a:xfrm>
            <a:off x="2568429" y="4311940"/>
            <a:ext cx="3481431" cy="1342239"/>
          </a:xfrm>
          <a:prstGeom prst="ellipse">
            <a:avLst/>
          </a:prstGeom>
          <a:solidFill>
            <a:schemeClr val="tx1"/>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Devastating</a:t>
            </a:r>
          </a:p>
        </p:txBody>
      </p:sp>
      <p:sp>
        <p:nvSpPr>
          <p:cNvPr id="6" name="Oval 5">
            <a:extLst>
              <a:ext uri="{FF2B5EF4-FFF2-40B4-BE49-F238E27FC236}">
                <a16:creationId xmlns:a16="http://schemas.microsoft.com/office/drawing/2014/main" id="{04FBC1EC-B77E-483C-A217-8C7B24255EEE}"/>
              </a:ext>
            </a:extLst>
          </p:cNvPr>
          <p:cNvSpPr/>
          <p:nvPr/>
        </p:nvSpPr>
        <p:spPr>
          <a:xfrm>
            <a:off x="5025006" y="3634681"/>
            <a:ext cx="3481431" cy="1054916"/>
          </a:xfrm>
          <a:prstGeom prst="ellipse">
            <a:avLst/>
          </a:prstGeom>
          <a:solidFill>
            <a:schemeClr val="tx1"/>
          </a:solidFill>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Often justified as innocent</a:t>
            </a:r>
          </a:p>
        </p:txBody>
      </p:sp>
      <p:sp>
        <p:nvSpPr>
          <p:cNvPr id="7" name="Oval 6">
            <a:extLst>
              <a:ext uri="{FF2B5EF4-FFF2-40B4-BE49-F238E27FC236}">
                <a16:creationId xmlns:a16="http://schemas.microsoft.com/office/drawing/2014/main" id="{9A973C12-3376-48F2-987D-F0C0E4E409A2}"/>
              </a:ext>
            </a:extLst>
          </p:cNvPr>
          <p:cNvSpPr/>
          <p:nvPr/>
        </p:nvSpPr>
        <p:spPr>
          <a:xfrm>
            <a:off x="8190594" y="2668595"/>
            <a:ext cx="2038525" cy="897622"/>
          </a:xfrm>
          <a:prstGeom prst="ellipse">
            <a:avLst/>
          </a:prstGeom>
          <a:solidFill>
            <a:schemeClr val="tx1"/>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Weakness of soul</a:t>
            </a:r>
          </a:p>
        </p:txBody>
      </p:sp>
      <p:sp>
        <p:nvSpPr>
          <p:cNvPr id="8" name="Oval 7">
            <a:extLst>
              <a:ext uri="{FF2B5EF4-FFF2-40B4-BE49-F238E27FC236}">
                <a16:creationId xmlns:a16="http://schemas.microsoft.com/office/drawing/2014/main" id="{C0996DF8-4D7B-4BB8-8A28-FADA9C3A551C}"/>
              </a:ext>
            </a:extLst>
          </p:cNvPr>
          <p:cNvSpPr/>
          <p:nvPr/>
        </p:nvSpPr>
        <p:spPr>
          <a:xfrm>
            <a:off x="7898234" y="3779239"/>
            <a:ext cx="1954635" cy="1065402"/>
          </a:xfrm>
          <a:prstGeom prst="ellipse">
            <a:avLst/>
          </a:prstGeom>
          <a:solidFill>
            <a:schemeClr val="tx1"/>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Usually intentional</a:t>
            </a:r>
          </a:p>
        </p:txBody>
      </p:sp>
      <p:sp>
        <p:nvSpPr>
          <p:cNvPr id="9" name="Oval 8">
            <a:extLst>
              <a:ext uri="{FF2B5EF4-FFF2-40B4-BE49-F238E27FC236}">
                <a16:creationId xmlns:a16="http://schemas.microsoft.com/office/drawing/2014/main" id="{8986E6CA-D636-4BF1-8185-6E91349BDC15}"/>
              </a:ext>
            </a:extLst>
          </p:cNvPr>
          <p:cNvSpPr/>
          <p:nvPr/>
        </p:nvSpPr>
        <p:spPr>
          <a:xfrm>
            <a:off x="3768054" y="2524037"/>
            <a:ext cx="2281806" cy="897622"/>
          </a:xfrm>
          <a:prstGeom prst="ellipse">
            <a:avLst/>
          </a:prstGeom>
          <a:solidFill>
            <a:schemeClr val="tx1"/>
          </a:solidFill>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Sometimes accidental</a:t>
            </a:r>
          </a:p>
        </p:txBody>
      </p:sp>
    </p:spTree>
    <p:extLst>
      <p:ext uri="{BB962C8B-B14F-4D97-AF65-F5344CB8AC3E}">
        <p14:creationId xmlns:p14="http://schemas.microsoft.com/office/powerpoint/2010/main" val="56586534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2578</TotalTime>
  <Words>743</Words>
  <Application>Microsoft Office PowerPoint</Application>
  <PresentationFormat>Widescreen</PresentationFormat>
  <Paragraphs>88</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BI100 – Module 3.1 – Spiritual Restoration</dc:title>
  <dc:creator>Kathy L. McFarland</dc:creator>
  <cp:keywords>sin, forgiveness, spiritual restoration, blood of Christ, original sin, repentance, deliberate sin, iniquity, transgression, palsy, Christian, mercy, Holy Spirit, Jesus Christ, purge</cp:keywords>
  <cp:lastModifiedBy>Kathy L. McFarland</cp:lastModifiedBy>
  <cp:revision>153</cp:revision>
  <dcterms:created xsi:type="dcterms:W3CDTF">2017-02-18T22:39:54Z</dcterms:created>
  <dcterms:modified xsi:type="dcterms:W3CDTF">2018-09-25T16:07:57Z</dcterms:modified>
  <cp:category>Sin</cp:category>
  <cp:contentStatus/>
</cp:coreProperties>
</file>