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589"/>
    <a:srgbClr val="5458B9"/>
    <a:srgbClr val="1153BF"/>
    <a:srgbClr val="FF0084"/>
    <a:srgbClr val="FE0182"/>
    <a:srgbClr val="790F59"/>
    <a:srgbClr val="16FFF4"/>
    <a:srgbClr val="01B24A"/>
    <a:srgbClr val="15FAEB"/>
    <a:srgbClr val="5A0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79" d="100"/>
          <a:sy n="79" d="100"/>
        </p:scale>
        <p:origin x="5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1780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9014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35014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26713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1382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005FB-43F1-405F-898F-4E1EAE797AF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44145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005FB-43F1-405F-898F-4E1EAE797AF9}"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30056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005FB-43F1-405F-898F-4E1EAE797AF9}"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70619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005FB-43F1-405F-898F-4E1EAE797AF9}"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78083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005FB-43F1-405F-898F-4E1EAE797AF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133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005FB-43F1-405F-898F-4E1EAE797AF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83823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005FB-43F1-405F-898F-4E1EAE797AF9}" type="datetimeFigureOut">
              <a:rPr lang="en-US" smtClean="0"/>
              <a:t>9/25/2018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8CD7E-31D4-404E-89A6-E5092F180DC5}" type="slidenum">
              <a:rPr lang="en-US" smtClean="0"/>
              <a:t>‹#›</a:t>
            </a:fld>
            <a:endParaRPr lang="en-US"/>
          </a:p>
        </p:txBody>
      </p:sp>
    </p:spTree>
    <p:extLst>
      <p:ext uri="{BB962C8B-B14F-4D97-AF65-F5344CB8AC3E}">
        <p14:creationId xmlns:p14="http://schemas.microsoft.com/office/powerpoint/2010/main" val="380011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ref.ly/logosres/kjv1900?ref=BibleKJV.Mt9"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62969" y="1214651"/>
            <a:ext cx="8830102" cy="523220"/>
          </a:xfrm>
          <a:prstGeom prst="rect">
            <a:avLst/>
          </a:prstGeom>
          <a:noFill/>
        </p:spPr>
        <p:txBody>
          <a:bodyPr wrap="square" rtlCol="0">
            <a:spAutoFit/>
          </a:bodyPr>
          <a:lstStyle/>
          <a:p>
            <a:pPr algn="ctr"/>
            <a:r>
              <a:rPr lang="en-US" sz="2800" b="1" dirty="0"/>
              <a:t>BI100 – Module 3.1 – Spiritual Restoration</a:t>
            </a:r>
          </a:p>
        </p:txBody>
      </p:sp>
      <p:sp>
        <p:nvSpPr>
          <p:cNvPr id="9" name="TextBox 8"/>
          <p:cNvSpPr txBox="1"/>
          <p:nvPr/>
        </p:nvSpPr>
        <p:spPr>
          <a:xfrm>
            <a:off x="1862969" y="518615"/>
            <a:ext cx="9505616" cy="584775"/>
          </a:xfrm>
          <a:prstGeom prst="rect">
            <a:avLst/>
          </a:prstGeom>
          <a:noFill/>
        </p:spPr>
        <p:txBody>
          <a:bodyPr wrap="square" rtlCol="0">
            <a:spAutoFit/>
          </a:bodyPr>
          <a:lstStyle/>
          <a:p>
            <a:pPr algn="ctr"/>
            <a:r>
              <a:rPr lang="en-US" sz="3200" b="1" dirty="0"/>
              <a:t>Becker Professional Theology Academy</a:t>
            </a:r>
          </a:p>
        </p:txBody>
      </p:sp>
      <p:sp>
        <p:nvSpPr>
          <p:cNvPr id="2" name="TextBox 1"/>
          <p:cNvSpPr txBox="1"/>
          <p:nvPr/>
        </p:nvSpPr>
        <p:spPr>
          <a:xfrm>
            <a:off x="609600" y="5072743"/>
            <a:ext cx="4169229" cy="923330"/>
          </a:xfrm>
          <a:prstGeom prst="rect">
            <a:avLst/>
          </a:prstGeom>
          <a:noFill/>
        </p:spPr>
        <p:txBody>
          <a:bodyPr wrap="square" rtlCol="0">
            <a:spAutoFit/>
          </a:bodyPr>
          <a:lstStyle/>
          <a:p>
            <a:pPr algn="ctr"/>
            <a:r>
              <a:rPr lang="en-US" dirty="0"/>
              <a:t>Course Creator – Kathy L. McFarland</a:t>
            </a:r>
          </a:p>
          <a:p>
            <a:endParaRPr lang="en-US" dirty="0"/>
          </a:p>
          <a:p>
            <a:pPr algn="ctr"/>
            <a:r>
              <a:rPr lang="en-US" dirty="0">
                <a:solidFill>
                  <a:schemeClr val="bg1">
                    <a:lumMod val="75000"/>
                  </a:schemeClr>
                </a:solidFill>
              </a:rPr>
              <a:t>http://becker.academy/moodle/</a:t>
            </a:r>
          </a:p>
        </p:txBody>
      </p:sp>
      <p:pic>
        <p:nvPicPr>
          <p:cNvPr id="4" name="Picture 3">
            <a:extLst>
              <a:ext uri="{FF2B5EF4-FFF2-40B4-BE49-F238E27FC236}">
                <a16:creationId xmlns:a16="http://schemas.microsoft.com/office/drawing/2014/main" id="{0FEFB10E-F7F5-4F23-82FA-E66FC33FD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887" y="2154936"/>
            <a:ext cx="6188183" cy="4262642"/>
          </a:xfrm>
          <a:prstGeom prst="rect">
            <a:avLst/>
          </a:prstGeom>
        </p:spPr>
      </p:pic>
    </p:spTree>
    <p:extLst>
      <p:ext uri="{BB962C8B-B14F-4D97-AF65-F5344CB8AC3E}">
        <p14:creationId xmlns:p14="http://schemas.microsoft.com/office/powerpoint/2010/main" val="3083236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681" y="4274553"/>
            <a:ext cx="5769114" cy="2261673"/>
          </a:xfrm>
          <a:prstGeom prst="rect">
            <a:avLst/>
          </a:prstGeom>
        </p:spPr>
      </p:pic>
      <p:sp>
        <p:nvSpPr>
          <p:cNvPr id="3" name="Rectangle 2">
            <a:extLst>
              <a:ext uri="{FF2B5EF4-FFF2-40B4-BE49-F238E27FC236}">
                <a16:creationId xmlns:a16="http://schemas.microsoft.com/office/drawing/2014/main" id="{82362709-4883-406B-ACA6-D0FECD21E511}"/>
              </a:ext>
            </a:extLst>
          </p:cNvPr>
          <p:cNvSpPr/>
          <p:nvPr/>
        </p:nvSpPr>
        <p:spPr>
          <a:xfrm>
            <a:off x="998290" y="424539"/>
            <a:ext cx="10779853" cy="1004889"/>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is another name for purposeful sin that a Christian chooses to do?</a:t>
            </a:r>
          </a:p>
        </p:txBody>
      </p:sp>
      <p:sp>
        <p:nvSpPr>
          <p:cNvPr id="4" name="Rectangle 3">
            <a:extLst>
              <a:ext uri="{FF2B5EF4-FFF2-40B4-BE49-F238E27FC236}">
                <a16:creationId xmlns:a16="http://schemas.microsoft.com/office/drawing/2014/main" id="{DCCD74A2-C4CC-4BBF-BD4C-25A98374C16C}"/>
              </a:ext>
            </a:extLst>
          </p:cNvPr>
          <p:cNvSpPr/>
          <p:nvPr/>
        </p:nvSpPr>
        <p:spPr>
          <a:xfrm>
            <a:off x="1169178" y="2106237"/>
            <a:ext cx="2119305" cy="620185"/>
          </a:xfrm>
          <a:prstGeom prst="rect">
            <a:avLst/>
          </a:prstGeom>
          <a:blipFill>
            <a:blip r:embed="rId4"/>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rPr>
              <a:t>Transgression</a:t>
            </a:r>
          </a:p>
        </p:txBody>
      </p:sp>
      <p:sp>
        <p:nvSpPr>
          <p:cNvPr id="5" name="Rectangle 4">
            <a:extLst>
              <a:ext uri="{FF2B5EF4-FFF2-40B4-BE49-F238E27FC236}">
                <a16:creationId xmlns:a16="http://schemas.microsoft.com/office/drawing/2014/main" id="{FDCD441C-419B-4B66-82C2-744B90096AE1}"/>
              </a:ext>
            </a:extLst>
          </p:cNvPr>
          <p:cNvSpPr/>
          <p:nvPr/>
        </p:nvSpPr>
        <p:spPr>
          <a:xfrm>
            <a:off x="4169328" y="2106236"/>
            <a:ext cx="1926672" cy="645953"/>
          </a:xfrm>
          <a:prstGeom prst="rect">
            <a:avLst/>
          </a:prstGeom>
          <a:blipFill>
            <a:blip r:embed="rId4"/>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rPr>
              <a:t>Iniquity</a:t>
            </a:r>
          </a:p>
        </p:txBody>
      </p:sp>
      <p:sp>
        <p:nvSpPr>
          <p:cNvPr id="6" name="Rectangle 5">
            <a:extLst>
              <a:ext uri="{FF2B5EF4-FFF2-40B4-BE49-F238E27FC236}">
                <a16:creationId xmlns:a16="http://schemas.microsoft.com/office/drawing/2014/main" id="{0F1DBA74-C372-4699-9EE5-0B8546D09AEC}"/>
              </a:ext>
            </a:extLst>
          </p:cNvPr>
          <p:cNvSpPr/>
          <p:nvPr/>
        </p:nvSpPr>
        <p:spPr>
          <a:xfrm>
            <a:off x="6982123" y="2106235"/>
            <a:ext cx="1926672" cy="570453"/>
          </a:xfrm>
          <a:prstGeom prst="rect">
            <a:avLst/>
          </a:prstGeom>
          <a:blipFill>
            <a:blip r:embed="rId4"/>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rPr>
              <a:t>Mistake</a:t>
            </a:r>
          </a:p>
        </p:txBody>
      </p:sp>
      <p:sp>
        <p:nvSpPr>
          <p:cNvPr id="7" name="Rectangle 6">
            <a:extLst>
              <a:ext uri="{FF2B5EF4-FFF2-40B4-BE49-F238E27FC236}">
                <a16:creationId xmlns:a16="http://schemas.microsoft.com/office/drawing/2014/main" id="{3E33D903-3145-41A6-B03F-7D9C82F2A56B}"/>
              </a:ext>
            </a:extLst>
          </p:cNvPr>
          <p:cNvSpPr/>
          <p:nvPr/>
        </p:nvSpPr>
        <p:spPr>
          <a:xfrm>
            <a:off x="9737107" y="2081669"/>
            <a:ext cx="1845578" cy="570454"/>
          </a:xfrm>
          <a:prstGeom prst="rect">
            <a:avLst/>
          </a:prstGeom>
          <a:blipFill>
            <a:blip r:embed="rId4"/>
            <a:tile tx="0" ty="0" sx="100000" sy="100000" flip="none" algn="tl"/>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2">
                    <a:lumMod val="10000"/>
                  </a:schemeClr>
                </a:solidFill>
              </a:rPr>
              <a:t>Bloodguilty</a:t>
            </a:r>
            <a:endParaRPr lang="en-US" b="1" dirty="0">
              <a:solidFill>
                <a:schemeClr val="bg2">
                  <a:lumMod val="10000"/>
                </a:schemeClr>
              </a:solidFill>
            </a:endParaRPr>
          </a:p>
        </p:txBody>
      </p:sp>
    </p:spTree>
    <p:extLst>
      <p:ext uri="{BB962C8B-B14F-4D97-AF65-F5344CB8AC3E}">
        <p14:creationId xmlns:p14="http://schemas.microsoft.com/office/powerpoint/2010/main" val="5946120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grpId="1" nodeType="clickEffect">
                                  <p:stCondLst>
                                    <p:cond delay="0"/>
                                  </p:stCondLst>
                                  <p:iterate type="lt">
                                    <p:tmPct val="0"/>
                                  </p:iterate>
                                  <p:childTnLst>
                                    <p:animRot by="21600000">
                                      <p:cBhvr>
                                        <p:cTn id="4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045320D-DBAD-48EC-9665-437EC00160B8}"/>
              </a:ext>
            </a:extLst>
          </p:cNvPr>
          <p:cNvSpPr/>
          <p:nvPr/>
        </p:nvSpPr>
        <p:spPr>
          <a:xfrm>
            <a:off x="1107347" y="637563"/>
            <a:ext cx="10880521" cy="2214694"/>
          </a:xfrm>
          <a:prstGeom prst="ellipse">
            <a:avLst/>
          </a:prstGeom>
          <a:solidFill>
            <a:srgbClr val="4800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Christians often try to justify sin by blaming weaknesses of soul</a:t>
            </a:r>
          </a:p>
        </p:txBody>
      </p:sp>
      <p:pic>
        <p:nvPicPr>
          <p:cNvPr id="5" name="Picture 4">
            <a:extLst>
              <a:ext uri="{FF2B5EF4-FFF2-40B4-BE49-F238E27FC236}">
                <a16:creationId xmlns:a16="http://schemas.microsoft.com/office/drawing/2014/main" id="{80DBEF87-56B8-4B6B-A2A2-4D5D0EABB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186" y="3754077"/>
            <a:ext cx="2246376" cy="2286000"/>
          </a:xfrm>
          <a:prstGeom prst="rect">
            <a:avLst/>
          </a:prstGeom>
        </p:spPr>
      </p:pic>
      <p:sp>
        <p:nvSpPr>
          <p:cNvPr id="6" name="Speech Bubble: Oval 5">
            <a:extLst>
              <a:ext uri="{FF2B5EF4-FFF2-40B4-BE49-F238E27FC236}">
                <a16:creationId xmlns:a16="http://schemas.microsoft.com/office/drawing/2014/main" id="{2E594C10-D5B5-4DFD-844D-6353DD4A58C3}"/>
              </a:ext>
            </a:extLst>
          </p:cNvPr>
          <p:cNvSpPr/>
          <p:nvPr/>
        </p:nvSpPr>
        <p:spPr>
          <a:xfrm>
            <a:off x="3527568" y="1226891"/>
            <a:ext cx="4756645" cy="1484852"/>
          </a:xfrm>
          <a:prstGeom prst="wedgeEllipseCallout">
            <a:avLst>
              <a:gd name="adj1" fmla="val -40762"/>
              <a:gd name="adj2" fmla="val 89054"/>
            </a:avLst>
          </a:prstGeom>
          <a:solidFill>
            <a:schemeClr val="accent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It wasn’t </a:t>
            </a:r>
            <a:r>
              <a:rPr lang="en-US" sz="4800" b="1" dirty="0">
                <a:solidFill>
                  <a:schemeClr val="bg1"/>
                </a:solidFill>
              </a:rPr>
              <a:t>my</a:t>
            </a:r>
            <a:r>
              <a:rPr lang="en-US" sz="4800" dirty="0">
                <a:solidFill>
                  <a:schemeClr val="bg1"/>
                </a:solidFill>
              </a:rPr>
              <a:t> </a:t>
            </a:r>
            <a:r>
              <a:rPr lang="en-US" sz="2800" dirty="0">
                <a:solidFill>
                  <a:schemeClr val="bg1"/>
                </a:solidFill>
              </a:rPr>
              <a:t>fault!</a:t>
            </a:r>
          </a:p>
        </p:txBody>
      </p:sp>
      <p:sp>
        <p:nvSpPr>
          <p:cNvPr id="7" name="Speech Bubble: Oval 6">
            <a:extLst>
              <a:ext uri="{FF2B5EF4-FFF2-40B4-BE49-F238E27FC236}">
                <a16:creationId xmlns:a16="http://schemas.microsoft.com/office/drawing/2014/main" id="{3259592E-E888-4C01-AC5B-D2CFAED7EBE6}"/>
              </a:ext>
            </a:extLst>
          </p:cNvPr>
          <p:cNvSpPr/>
          <p:nvPr/>
        </p:nvSpPr>
        <p:spPr>
          <a:xfrm>
            <a:off x="6994553" y="2357303"/>
            <a:ext cx="4219662" cy="1484852"/>
          </a:xfrm>
          <a:prstGeom prst="wedgeEllipseCallout">
            <a:avLst>
              <a:gd name="adj1" fmla="val -79481"/>
              <a:gd name="adj2" fmla="val 83404"/>
            </a:avLst>
          </a:prstGeom>
          <a:solidFill>
            <a:srgbClr val="48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I’m </a:t>
            </a:r>
            <a:r>
              <a:rPr lang="en-US" sz="4800" b="1" dirty="0">
                <a:solidFill>
                  <a:schemeClr val="bg1"/>
                </a:solidFill>
              </a:rPr>
              <a:t>ONLY</a:t>
            </a:r>
            <a:r>
              <a:rPr lang="en-US" b="1" dirty="0">
                <a:solidFill>
                  <a:schemeClr val="bg1"/>
                </a:solidFill>
              </a:rPr>
              <a:t> human!</a:t>
            </a:r>
          </a:p>
        </p:txBody>
      </p:sp>
      <p:sp>
        <p:nvSpPr>
          <p:cNvPr id="8" name="Speech Bubble: Oval 7">
            <a:extLst>
              <a:ext uri="{FF2B5EF4-FFF2-40B4-BE49-F238E27FC236}">
                <a16:creationId xmlns:a16="http://schemas.microsoft.com/office/drawing/2014/main" id="{8CA9567E-C041-4255-B21B-F2058388B22F}"/>
              </a:ext>
            </a:extLst>
          </p:cNvPr>
          <p:cNvSpPr/>
          <p:nvPr/>
        </p:nvSpPr>
        <p:spPr>
          <a:xfrm>
            <a:off x="132356" y="1302392"/>
            <a:ext cx="3741490" cy="1333850"/>
          </a:xfrm>
          <a:prstGeom prst="wedgeEllipseCallout">
            <a:avLst>
              <a:gd name="adj1" fmla="val 45535"/>
              <a:gd name="adj2" fmla="val 88915"/>
            </a:avLst>
          </a:prstGeom>
          <a:solidFill>
            <a:srgbClr val="FF99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Whoopsie!</a:t>
            </a:r>
          </a:p>
        </p:txBody>
      </p:sp>
    </p:spTree>
    <p:extLst>
      <p:ext uri="{BB962C8B-B14F-4D97-AF65-F5344CB8AC3E}">
        <p14:creationId xmlns:p14="http://schemas.microsoft.com/office/powerpoint/2010/main" val="2885532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649" y="4710328"/>
            <a:ext cx="5205255" cy="2040623"/>
          </a:xfrm>
          <a:prstGeom prst="rect">
            <a:avLst/>
          </a:prstGeom>
        </p:spPr>
      </p:pic>
      <p:sp>
        <p:nvSpPr>
          <p:cNvPr id="3" name="Rectangle 2">
            <a:extLst>
              <a:ext uri="{FF2B5EF4-FFF2-40B4-BE49-F238E27FC236}">
                <a16:creationId xmlns:a16="http://schemas.microsoft.com/office/drawing/2014/main" id="{B373CE7C-8526-4ABB-8D4F-C6F61F9578DE}"/>
              </a:ext>
            </a:extLst>
          </p:cNvPr>
          <p:cNvSpPr/>
          <p:nvPr/>
        </p:nvSpPr>
        <p:spPr>
          <a:xfrm>
            <a:off x="1817614" y="483660"/>
            <a:ext cx="8567928" cy="1510019"/>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outerShdw blurRad="63500" sx="102000" sy="102000" algn="ctr" rotWithShape="0">
              <a:prstClr val="black">
                <a:alpha val="40000"/>
              </a:prstClr>
            </a:out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The Mercy of Jesus Christ</a:t>
            </a:r>
          </a:p>
        </p:txBody>
      </p:sp>
      <p:sp>
        <p:nvSpPr>
          <p:cNvPr id="4" name="Oval 3">
            <a:extLst>
              <a:ext uri="{FF2B5EF4-FFF2-40B4-BE49-F238E27FC236}">
                <a16:creationId xmlns:a16="http://schemas.microsoft.com/office/drawing/2014/main" id="{F02FE2F9-16B6-4558-BF1A-9B14F75AEAE2}"/>
              </a:ext>
            </a:extLst>
          </p:cNvPr>
          <p:cNvSpPr/>
          <p:nvPr/>
        </p:nvSpPr>
        <p:spPr>
          <a:xfrm>
            <a:off x="1817614" y="2663952"/>
            <a:ext cx="4278386" cy="922789"/>
          </a:xfrm>
          <a:prstGeom prst="ellipse">
            <a:avLst/>
          </a:prstGeom>
          <a:gradFill flip="none" rotWithShape="1">
            <a:gsLst>
              <a:gs pos="16000">
                <a:srgbClr val="5A0941"/>
              </a:gs>
              <a:gs pos="62000">
                <a:srgbClr val="C00000"/>
              </a:gs>
              <a:gs pos="77000">
                <a:srgbClr val="C00000"/>
              </a:gs>
              <a:gs pos="94000">
                <a:srgbClr val="5A0941"/>
              </a:gs>
            </a:gsLst>
            <a:path path="shape">
              <a:fillToRect l="50000" t="50000" r="50000" b="50000"/>
            </a:path>
            <a:tileRect/>
          </a:grad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Comes from His </a:t>
            </a:r>
            <a:r>
              <a:rPr lang="en-US" sz="2800" b="1" dirty="0"/>
              <a:t>LOVE</a:t>
            </a:r>
            <a:r>
              <a:rPr lang="en-US" b="1" dirty="0"/>
              <a:t> </a:t>
            </a:r>
          </a:p>
          <a:p>
            <a:pPr algn="ctr"/>
            <a:r>
              <a:rPr lang="en-US" b="1" dirty="0"/>
              <a:t>for His followers</a:t>
            </a:r>
          </a:p>
        </p:txBody>
      </p:sp>
      <p:sp>
        <p:nvSpPr>
          <p:cNvPr id="5" name="Oval 4">
            <a:extLst>
              <a:ext uri="{FF2B5EF4-FFF2-40B4-BE49-F238E27FC236}">
                <a16:creationId xmlns:a16="http://schemas.microsoft.com/office/drawing/2014/main" id="{E99AC9FB-9378-4FD3-B40C-52786AE14554}"/>
              </a:ext>
            </a:extLst>
          </p:cNvPr>
          <p:cNvSpPr/>
          <p:nvPr/>
        </p:nvSpPr>
        <p:spPr>
          <a:xfrm>
            <a:off x="6351949" y="2663952"/>
            <a:ext cx="4278386" cy="922789"/>
          </a:xfrm>
          <a:prstGeom prst="ellipse">
            <a:avLst/>
          </a:prstGeom>
          <a:gradFill flip="none" rotWithShape="1">
            <a:gsLst>
              <a:gs pos="16000">
                <a:srgbClr val="5A0941"/>
              </a:gs>
              <a:gs pos="62000">
                <a:srgbClr val="C00000"/>
              </a:gs>
              <a:gs pos="77000">
                <a:srgbClr val="C00000"/>
              </a:gs>
              <a:gs pos="94000">
                <a:srgbClr val="5A0941"/>
              </a:gs>
            </a:gsLst>
            <a:path path="shape">
              <a:fillToRect l="50000" t="50000" r="50000" b="50000"/>
            </a:path>
            <a:tileRect/>
          </a:grad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Forgiveness comes from Christ’s </a:t>
            </a:r>
            <a:r>
              <a:rPr lang="en-US" sz="2400" b="1" dirty="0"/>
              <a:t>MERCY</a:t>
            </a:r>
          </a:p>
        </p:txBody>
      </p:sp>
      <p:sp>
        <p:nvSpPr>
          <p:cNvPr id="6" name="Oval 5">
            <a:extLst>
              <a:ext uri="{FF2B5EF4-FFF2-40B4-BE49-F238E27FC236}">
                <a16:creationId xmlns:a16="http://schemas.microsoft.com/office/drawing/2014/main" id="{B13F6CA2-F186-4804-A8E4-4FEE0AFDED86}"/>
              </a:ext>
            </a:extLst>
          </p:cNvPr>
          <p:cNvSpPr/>
          <p:nvPr/>
        </p:nvSpPr>
        <p:spPr>
          <a:xfrm>
            <a:off x="1247775" y="1993679"/>
            <a:ext cx="9886949" cy="1933575"/>
          </a:xfrm>
          <a:prstGeom prst="ellipse">
            <a:avLst/>
          </a:prstGeom>
          <a:gradFill flip="none" rotWithShape="1">
            <a:gsLst>
              <a:gs pos="16000">
                <a:srgbClr val="5A0941"/>
              </a:gs>
              <a:gs pos="62000">
                <a:srgbClr val="C00000"/>
              </a:gs>
              <a:gs pos="77000">
                <a:srgbClr val="C00000"/>
              </a:gs>
              <a:gs pos="94000">
                <a:srgbClr val="5A0941"/>
              </a:gs>
            </a:gsLst>
            <a:path path="shape">
              <a:fillToRect l="50000" t="50000" r="50000" b="50000"/>
            </a:path>
            <a:tileRect/>
          </a:grad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Christ’s merciful forgiveness is NEVER automatic!</a:t>
            </a:r>
          </a:p>
        </p:txBody>
      </p:sp>
    </p:spTree>
    <p:extLst>
      <p:ext uri="{BB962C8B-B14F-4D97-AF65-F5344CB8AC3E}">
        <p14:creationId xmlns:p14="http://schemas.microsoft.com/office/powerpoint/2010/main" val="13564642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616" y="4317522"/>
            <a:ext cx="5363347" cy="2102600"/>
          </a:xfrm>
          <a:prstGeom prst="rect">
            <a:avLst/>
          </a:prstGeom>
        </p:spPr>
      </p:pic>
      <p:sp>
        <p:nvSpPr>
          <p:cNvPr id="3" name="Rectangle 2">
            <a:extLst>
              <a:ext uri="{FF2B5EF4-FFF2-40B4-BE49-F238E27FC236}">
                <a16:creationId xmlns:a16="http://schemas.microsoft.com/office/drawing/2014/main" id="{D95B0B14-D367-4880-A2D8-36B9CFDBB1EF}"/>
              </a:ext>
            </a:extLst>
          </p:cNvPr>
          <p:cNvSpPr/>
          <p:nvPr/>
        </p:nvSpPr>
        <p:spPr>
          <a:xfrm>
            <a:off x="-170807" y="518906"/>
            <a:ext cx="9026555" cy="1736522"/>
          </a:xfrm>
          <a:prstGeom prst="rect">
            <a:avLst/>
          </a:prstGeom>
          <a:solidFill>
            <a:srgbClr val="15FAEB"/>
          </a:solidFill>
          <a:effectLst/>
          <a:scene3d>
            <a:camera prst="perspectiveContrastingRightFacing"/>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remains after Jesus Christ forgives a repentant sinner of his iniquities?</a:t>
            </a:r>
          </a:p>
        </p:txBody>
      </p:sp>
      <p:sp>
        <p:nvSpPr>
          <p:cNvPr id="4" name="Rectangle 3">
            <a:extLst>
              <a:ext uri="{FF2B5EF4-FFF2-40B4-BE49-F238E27FC236}">
                <a16:creationId xmlns:a16="http://schemas.microsoft.com/office/drawing/2014/main" id="{BBA89677-937C-4B01-AEC4-785D735BD282}"/>
              </a:ext>
            </a:extLst>
          </p:cNvPr>
          <p:cNvSpPr/>
          <p:nvPr/>
        </p:nvSpPr>
        <p:spPr>
          <a:xfrm>
            <a:off x="8754821" y="377757"/>
            <a:ext cx="3122952" cy="1131505"/>
          </a:xfrm>
          <a:prstGeom prst="rect">
            <a:avLst/>
          </a:prstGeom>
          <a:gradFill flip="none" rotWithShape="1">
            <a:gsLst>
              <a:gs pos="0">
                <a:srgbClr val="16FFF4"/>
              </a:gs>
              <a:gs pos="50000">
                <a:srgbClr val="00B050">
                  <a:shade val="67500"/>
                  <a:satMod val="115000"/>
                </a:srgbClr>
              </a:gs>
              <a:gs pos="24000">
                <a:schemeClr val="accent6">
                  <a:lumMod val="60000"/>
                  <a:lumOff val="40000"/>
                </a:schemeClr>
              </a:gs>
            </a:gsLst>
            <a:path path="circle">
              <a:fillToRect l="50000" t="50000" r="50000" b="50000"/>
            </a:path>
            <a:tileRect/>
          </a:gradFill>
          <a:scene3d>
            <a:camera prst="isometricOffAxis2Top"/>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Nothing of the sin remains</a:t>
            </a:r>
          </a:p>
        </p:txBody>
      </p:sp>
      <p:sp>
        <p:nvSpPr>
          <p:cNvPr id="6" name="Rectangle 5">
            <a:extLst>
              <a:ext uri="{FF2B5EF4-FFF2-40B4-BE49-F238E27FC236}">
                <a16:creationId xmlns:a16="http://schemas.microsoft.com/office/drawing/2014/main" id="{A76F5436-3BC1-4273-8AED-1EFE6B3F1AE7}"/>
              </a:ext>
            </a:extLst>
          </p:cNvPr>
          <p:cNvSpPr/>
          <p:nvPr/>
        </p:nvSpPr>
        <p:spPr>
          <a:xfrm>
            <a:off x="7966324" y="1034374"/>
            <a:ext cx="3402402" cy="1131504"/>
          </a:xfrm>
          <a:prstGeom prst="rect">
            <a:avLst/>
          </a:prstGeom>
          <a:gradFill flip="none" rotWithShape="1">
            <a:gsLst>
              <a:gs pos="0">
                <a:srgbClr val="16FFF4"/>
              </a:gs>
              <a:gs pos="50000">
                <a:srgbClr val="00B050">
                  <a:shade val="67500"/>
                  <a:satMod val="115000"/>
                </a:srgbClr>
              </a:gs>
              <a:gs pos="24000">
                <a:schemeClr val="accent6">
                  <a:lumMod val="60000"/>
                  <a:lumOff val="40000"/>
                </a:schemeClr>
              </a:gs>
            </a:gsLst>
            <a:path path="circle">
              <a:fillToRect l="50000" t="50000" r="50000" b="50000"/>
            </a:path>
            <a:tileRect/>
          </a:gradFill>
          <a:scene3d>
            <a:camera prst="isometricOffAxis2Top"/>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Only the memory of</a:t>
            </a:r>
          </a:p>
          <a:p>
            <a:pPr algn="ctr"/>
            <a:r>
              <a:rPr lang="en-US" b="1" dirty="0">
                <a:solidFill>
                  <a:schemeClr val="tx1"/>
                </a:solidFill>
              </a:rPr>
              <a:t> the sin remains</a:t>
            </a:r>
          </a:p>
        </p:txBody>
      </p:sp>
      <p:sp>
        <p:nvSpPr>
          <p:cNvPr id="7" name="Rectangle 6">
            <a:extLst>
              <a:ext uri="{FF2B5EF4-FFF2-40B4-BE49-F238E27FC236}">
                <a16:creationId xmlns:a16="http://schemas.microsoft.com/office/drawing/2014/main" id="{ACC134D6-9D8B-485D-833D-F073F351B79E}"/>
              </a:ext>
            </a:extLst>
          </p:cNvPr>
          <p:cNvSpPr/>
          <p:nvPr/>
        </p:nvSpPr>
        <p:spPr>
          <a:xfrm rot="182890">
            <a:off x="6811334" y="2418293"/>
            <a:ext cx="3480285" cy="1020786"/>
          </a:xfrm>
          <a:prstGeom prst="rect">
            <a:avLst/>
          </a:prstGeom>
          <a:gradFill flip="none" rotWithShape="1">
            <a:gsLst>
              <a:gs pos="0">
                <a:srgbClr val="16FFF4"/>
              </a:gs>
              <a:gs pos="50000">
                <a:srgbClr val="01B24A">
                  <a:shade val="67500"/>
                  <a:satMod val="115000"/>
                </a:srgbClr>
              </a:gs>
              <a:gs pos="24000">
                <a:schemeClr val="accent6">
                  <a:lumMod val="60000"/>
                  <a:lumOff val="40000"/>
                </a:schemeClr>
              </a:gs>
            </a:gsLst>
            <a:path path="circle">
              <a:fillToRect l="50000" t="50000" r="50000" b="50000"/>
            </a:path>
            <a:tileRect/>
          </a:gradFill>
          <a:scene3d>
            <a:camera prst="isometricOffAxis2Top"/>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Dirty remnants from sin stays</a:t>
            </a:r>
          </a:p>
        </p:txBody>
      </p:sp>
      <p:sp>
        <p:nvSpPr>
          <p:cNvPr id="8" name="Rectangle 7">
            <a:extLst>
              <a:ext uri="{FF2B5EF4-FFF2-40B4-BE49-F238E27FC236}">
                <a16:creationId xmlns:a16="http://schemas.microsoft.com/office/drawing/2014/main" id="{66734DB0-0D16-4082-B5CB-DE109CDB17F4}"/>
              </a:ext>
            </a:extLst>
          </p:cNvPr>
          <p:cNvSpPr/>
          <p:nvPr/>
        </p:nvSpPr>
        <p:spPr>
          <a:xfrm rot="168873">
            <a:off x="7478548" y="1692958"/>
            <a:ext cx="3285841" cy="1127671"/>
          </a:xfrm>
          <a:prstGeom prst="rect">
            <a:avLst/>
          </a:prstGeom>
          <a:gradFill flip="none" rotWithShape="1">
            <a:gsLst>
              <a:gs pos="0">
                <a:srgbClr val="16FFF4"/>
              </a:gs>
              <a:gs pos="50000">
                <a:srgbClr val="01B24A">
                  <a:shade val="67500"/>
                  <a:satMod val="115000"/>
                </a:srgbClr>
              </a:gs>
              <a:gs pos="24000">
                <a:schemeClr val="accent6">
                  <a:lumMod val="60000"/>
                  <a:lumOff val="40000"/>
                </a:schemeClr>
              </a:gs>
            </a:gsLst>
            <a:path path="circle">
              <a:fillToRect l="50000" t="50000" r="50000" b="50000"/>
            </a:path>
            <a:tileRect/>
          </a:gradFill>
          <a:scene3d>
            <a:camera prst="isometricOffAxis2Top"/>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 sin remains but your mind</a:t>
            </a:r>
          </a:p>
          <a:p>
            <a:pPr algn="ctr"/>
            <a:r>
              <a:rPr lang="en-US" b="1" dirty="0">
                <a:solidFill>
                  <a:schemeClr val="tx1"/>
                </a:solidFill>
              </a:rPr>
              <a:t> is able to forget</a:t>
            </a:r>
          </a:p>
          <a:p>
            <a:pPr algn="ctr"/>
            <a:endParaRPr lang="en-US" dirty="0"/>
          </a:p>
        </p:txBody>
      </p:sp>
      <p:sp>
        <p:nvSpPr>
          <p:cNvPr id="9" name="Rectangle 8">
            <a:extLst>
              <a:ext uri="{FF2B5EF4-FFF2-40B4-BE49-F238E27FC236}">
                <a16:creationId xmlns:a16="http://schemas.microsoft.com/office/drawing/2014/main" id="{3CB9F1B5-044B-46DE-9E65-F9EB124D01B2}"/>
              </a:ext>
            </a:extLst>
          </p:cNvPr>
          <p:cNvSpPr/>
          <p:nvPr/>
        </p:nvSpPr>
        <p:spPr>
          <a:xfrm rot="21136165">
            <a:off x="22927" y="2914043"/>
            <a:ext cx="11107682" cy="1300899"/>
          </a:xfrm>
          <a:prstGeom prst="rect">
            <a:avLst/>
          </a:prstGeom>
          <a:solidFill>
            <a:srgbClr val="00B0F0"/>
          </a:solidFill>
          <a:ln>
            <a:noFill/>
          </a:ln>
          <a:scene3d>
            <a:camera prst="perspectiveContrastingRightFacing"/>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Dirtiness remains within the body after the repentant sinner is forgiven</a:t>
            </a:r>
          </a:p>
        </p:txBody>
      </p:sp>
    </p:spTree>
    <p:extLst>
      <p:ext uri="{BB962C8B-B14F-4D97-AF65-F5344CB8AC3E}">
        <p14:creationId xmlns:p14="http://schemas.microsoft.com/office/powerpoint/2010/main" val="8756740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1" nodeType="clickEffect">
                                  <p:stCondLst>
                                    <p:cond delay="0"/>
                                  </p:stCondLst>
                                  <p:childTnLst>
                                    <p:animEffect transition="out" filter="fade">
                                      <p:cBhvr>
                                        <p:cTn id="30" dur="1000"/>
                                        <p:tgtEl>
                                          <p:spTgt spid="4"/>
                                        </p:tgtEl>
                                      </p:cBhvr>
                                    </p:animEffect>
                                    <p:anim calcmode="lin" valueType="num">
                                      <p:cBhvr>
                                        <p:cTn id="31" dur="1000"/>
                                        <p:tgtEl>
                                          <p:spTgt spid="4"/>
                                        </p:tgtEl>
                                        <p:attrNameLst>
                                          <p:attrName>ppt_x</p:attrName>
                                        </p:attrNameLst>
                                      </p:cBhvr>
                                      <p:tavLst>
                                        <p:tav tm="0">
                                          <p:val>
                                            <p:strVal val="ppt_x"/>
                                          </p:val>
                                        </p:tav>
                                        <p:tav tm="100000">
                                          <p:val>
                                            <p:strVal val="ppt_x"/>
                                          </p:val>
                                        </p:tav>
                                      </p:tavLst>
                                    </p:anim>
                                    <p:anim calcmode="lin" valueType="num">
                                      <p:cBhvr>
                                        <p:cTn id="32" dur="1000"/>
                                        <p:tgtEl>
                                          <p:spTgt spid="4"/>
                                        </p:tgtEl>
                                        <p:attrNameLst>
                                          <p:attrName>ppt_y</p:attrName>
                                        </p:attrNameLst>
                                      </p:cBhvr>
                                      <p:tavLst>
                                        <p:tav tm="0">
                                          <p:val>
                                            <p:strVal val="ppt_y"/>
                                          </p:val>
                                        </p:tav>
                                        <p:tav tm="100000">
                                          <p:val>
                                            <p:strVal val="ppt_y+.1"/>
                                          </p:val>
                                        </p:tav>
                                      </p:tavLst>
                                    </p:anim>
                                    <p:set>
                                      <p:cBhvr>
                                        <p:cTn id="33" dur="1" fill="hold">
                                          <p:stCondLst>
                                            <p:cond delay="999"/>
                                          </p:stCondLst>
                                        </p:cTn>
                                        <p:tgtEl>
                                          <p:spTgt spid="4"/>
                                        </p:tgtEl>
                                        <p:attrNameLst>
                                          <p:attrName>style.visibility</p:attrName>
                                        </p:attrNameLst>
                                      </p:cBhvr>
                                      <p:to>
                                        <p:strVal val="hidden"/>
                                      </p:to>
                                    </p:set>
                                  </p:childTnLst>
                                </p:cTn>
                              </p:par>
                              <p:par>
                                <p:cTn id="34" presetID="42" presetClass="exit" presetSubtype="0" fill="hold" grpId="1" nodeType="withEffect">
                                  <p:stCondLst>
                                    <p:cond delay="0"/>
                                  </p:stCondLst>
                                  <p:childTnLst>
                                    <p:animEffect transition="out" filter="fade">
                                      <p:cBhvr>
                                        <p:cTn id="35" dur="1000"/>
                                        <p:tgtEl>
                                          <p:spTgt spid="6"/>
                                        </p:tgtEl>
                                      </p:cBhvr>
                                    </p:animEffect>
                                    <p:anim calcmode="lin" valueType="num">
                                      <p:cBhvr>
                                        <p:cTn id="36" dur="1000"/>
                                        <p:tgtEl>
                                          <p:spTgt spid="6"/>
                                        </p:tgtEl>
                                        <p:attrNameLst>
                                          <p:attrName>ppt_x</p:attrName>
                                        </p:attrNameLst>
                                      </p:cBhvr>
                                      <p:tavLst>
                                        <p:tav tm="0">
                                          <p:val>
                                            <p:strVal val="ppt_x"/>
                                          </p:val>
                                        </p:tav>
                                        <p:tav tm="100000">
                                          <p:val>
                                            <p:strVal val="ppt_x"/>
                                          </p:val>
                                        </p:tav>
                                      </p:tavLst>
                                    </p:anim>
                                    <p:anim calcmode="lin" valueType="num">
                                      <p:cBhvr>
                                        <p:cTn id="37" dur="1000"/>
                                        <p:tgtEl>
                                          <p:spTgt spid="6"/>
                                        </p:tgtEl>
                                        <p:attrNameLst>
                                          <p:attrName>ppt_y</p:attrName>
                                        </p:attrNameLst>
                                      </p:cBhvr>
                                      <p:tavLst>
                                        <p:tav tm="0">
                                          <p:val>
                                            <p:strVal val="ppt_y"/>
                                          </p:val>
                                        </p:tav>
                                        <p:tav tm="100000">
                                          <p:val>
                                            <p:strVal val="ppt_y+.1"/>
                                          </p:val>
                                        </p:tav>
                                      </p:tavLst>
                                    </p:anim>
                                    <p:set>
                                      <p:cBhvr>
                                        <p:cTn id="38" dur="1" fill="hold">
                                          <p:stCondLst>
                                            <p:cond delay="999"/>
                                          </p:stCondLst>
                                        </p:cTn>
                                        <p:tgtEl>
                                          <p:spTgt spid="6"/>
                                        </p:tgtEl>
                                        <p:attrNameLst>
                                          <p:attrName>style.visibility</p:attrName>
                                        </p:attrNameLst>
                                      </p:cBhvr>
                                      <p:to>
                                        <p:strVal val="hidden"/>
                                      </p:to>
                                    </p:set>
                                  </p:childTnLst>
                                </p:cTn>
                              </p:par>
                              <p:par>
                                <p:cTn id="39" presetID="42" presetClass="exit" presetSubtype="0" fill="hold" grpId="1" nodeType="withEffect">
                                  <p:stCondLst>
                                    <p:cond delay="0"/>
                                  </p:stCondLst>
                                  <p:childTnLst>
                                    <p:animEffect transition="out" filter="fade">
                                      <p:cBhvr>
                                        <p:cTn id="40" dur="1000"/>
                                        <p:tgtEl>
                                          <p:spTgt spid="8"/>
                                        </p:tgtEl>
                                      </p:cBhvr>
                                    </p:animEffect>
                                    <p:anim calcmode="lin" valueType="num">
                                      <p:cBhvr>
                                        <p:cTn id="41" dur="1000"/>
                                        <p:tgtEl>
                                          <p:spTgt spid="8"/>
                                        </p:tgtEl>
                                        <p:attrNameLst>
                                          <p:attrName>ppt_x</p:attrName>
                                        </p:attrNameLst>
                                      </p:cBhvr>
                                      <p:tavLst>
                                        <p:tav tm="0">
                                          <p:val>
                                            <p:strVal val="ppt_x"/>
                                          </p:val>
                                        </p:tav>
                                        <p:tav tm="100000">
                                          <p:val>
                                            <p:strVal val="ppt_x"/>
                                          </p:val>
                                        </p:tav>
                                      </p:tavLst>
                                    </p:anim>
                                    <p:anim calcmode="lin" valueType="num">
                                      <p:cBhvr>
                                        <p:cTn id="42" dur="1000"/>
                                        <p:tgtEl>
                                          <p:spTgt spid="8"/>
                                        </p:tgtEl>
                                        <p:attrNameLst>
                                          <p:attrName>ppt_y</p:attrName>
                                        </p:attrNameLst>
                                      </p:cBhvr>
                                      <p:tavLst>
                                        <p:tav tm="0">
                                          <p:val>
                                            <p:strVal val="ppt_y"/>
                                          </p:val>
                                        </p:tav>
                                        <p:tav tm="100000">
                                          <p:val>
                                            <p:strVal val="ppt_y+.1"/>
                                          </p:val>
                                        </p:tav>
                                      </p:tavLst>
                                    </p:anim>
                                    <p:set>
                                      <p:cBhvr>
                                        <p:cTn id="43" dur="1" fill="hold">
                                          <p:stCondLst>
                                            <p:cond delay="999"/>
                                          </p:stCondLst>
                                        </p:cTn>
                                        <p:tgtEl>
                                          <p:spTgt spid="8"/>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7"/>
                                        </p:tgtEl>
                                      </p:cBhvr>
                                    </p:animEffect>
                                    <p:anim calcmode="lin" valueType="num">
                                      <p:cBhvr>
                                        <p:cTn id="46" dur="1000"/>
                                        <p:tgtEl>
                                          <p:spTgt spid="7"/>
                                        </p:tgtEl>
                                        <p:attrNameLst>
                                          <p:attrName>ppt_x</p:attrName>
                                        </p:attrNameLst>
                                      </p:cBhvr>
                                      <p:tavLst>
                                        <p:tav tm="0">
                                          <p:val>
                                            <p:strVal val="ppt_x"/>
                                          </p:val>
                                        </p:tav>
                                        <p:tav tm="100000">
                                          <p:val>
                                            <p:strVal val="ppt_x"/>
                                          </p:val>
                                        </p:tav>
                                      </p:tavLst>
                                    </p:anim>
                                    <p:anim calcmode="lin" valueType="num">
                                      <p:cBhvr>
                                        <p:cTn id="47" dur="1000"/>
                                        <p:tgtEl>
                                          <p:spTgt spid="7"/>
                                        </p:tgtEl>
                                        <p:attrNameLst>
                                          <p:attrName>ppt_y</p:attrName>
                                        </p:attrNameLst>
                                      </p:cBhvr>
                                      <p:tavLst>
                                        <p:tav tm="0">
                                          <p:val>
                                            <p:strVal val="ppt_y"/>
                                          </p:val>
                                        </p:tav>
                                        <p:tav tm="100000">
                                          <p:val>
                                            <p:strVal val="ppt_y+.1"/>
                                          </p:val>
                                        </p:tav>
                                      </p:tavLst>
                                    </p:anim>
                                    <p:set>
                                      <p:cBhvr>
                                        <p:cTn id="48" dur="1" fill="hold">
                                          <p:stCondLst>
                                            <p:cond delay="9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004" y="4671117"/>
            <a:ext cx="4957480" cy="1943487"/>
          </a:xfrm>
          <a:prstGeom prst="rect">
            <a:avLst/>
          </a:prstGeom>
        </p:spPr>
      </p:pic>
      <p:sp>
        <p:nvSpPr>
          <p:cNvPr id="3" name="Rectangle 2">
            <a:extLst>
              <a:ext uri="{FF2B5EF4-FFF2-40B4-BE49-F238E27FC236}">
                <a16:creationId xmlns:a16="http://schemas.microsoft.com/office/drawing/2014/main" id="{665155F7-F637-4A1E-BD0E-F003E13D40F2}"/>
              </a:ext>
            </a:extLst>
          </p:cNvPr>
          <p:cNvSpPr/>
          <p:nvPr/>
        </p:nvSpPr>
        <p:spPr>
          <a:xfrm>
            <a:off x="443059" y="386500"/>
            <a:ext cx="6532776" cy="867266"/>
          </a:xfrm>
          <a:prstGeom prst="rect">
            <a:avLst/>
          </a:prstGeom>
          <a:solidFill>
            <a:srgbClr val="790F59"/>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Leftover dirty remnants of sin </a:t>
            </a:r>
            <a:r>
              <a:rPr lang="en-US" sz="4000" b="1" dirty="0"/>
              <a:t>REMOVAL</a:t>
            </a:r>
          </a:p>
        </p:txBody>
      </p:sp>
      <p:sp>
        <p:nvSpPr>
          <p:cNvPr id="4" name="Oval 3">
            <a:extLst>
              <a:ext uri="{FF2B5EF4-FFF2-40B4-BE49-F238E27FC236}">
                <a16:creationId xmlns:a16="http://schemas.microsoft.com/office/drawing/2014/main" id="{86555D7F-2197-4882-9E4E-2286FB38DA99}"/>
              </a:ext>
            </a:extLst>
          </p:cNvPr>
          <p:cNvSpPr/>
          <p:nvPr/>
        </p:nvSpPr>
        <p:spPr>
          <a:xfrm>
            <a:off x="443059" y="1734532"/>
            <a:ext cx="3619893" cy="1875053"/>
          </a:xfrm>
          <a:prstGeom prst="ellipse">
            <a:avLst/>
          </a:prstGeom>
          <a:solidFill>
            <a:srgbClr val="FF0084"/>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repentant Christian is first forgiven by Christ</a:t>
            </a:r>
          </a:p>
        </p:txBody>
      </p:sp>
      <p:sp>
        <p:nvSpPr>
          <p:cNvPr id="5" name="Oval 4">
            <a:extLst>
              <a:ext uri="{FF2B5EF4-FFF2-40B4-BE49-F238E27FC236}">
                <a16:creationId xmlns:a16="http://schemas.microsoft.com/office/drawing/2014/main" id="{8FD6AEE1-E604-4194-915A-DF9ECEC816A3}"/>
              </a:ext>
            </a:extLst>
          </p:cNvPr>
          <p:cNvSpPr/>
          <p:nvPr/>
        </p:nvSpPr>
        <p:spPr>
          <a:xfrm>
            <a:off x="4600281" y="1734532"/>
            <a:ext cx="3528769" cy="1875053"/>
          </a:xfrm>
          <a:prstGeom prst="ellipse">
            <a:avLst/>
          </a:prstGeom>
          <a:solidFill>
            <a:srgbClr val="FE0182"/>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Holy Spirit then purges the leftover dirty remnants of sin through His fire inside a Christian believer</a:t>
            </a:r>
          </a:p>
        </p:txBody>
      </p:sp>
      <p:sp>
        <p:nvSpPr>
          <p:cNvPr id="6" name="Oval 5">
            <a:extLst>
              <a:ext uri="{FF2B5EF4-FFF2-40B4-BE49-F238E27FC236}">
                <a16:creationId xmlns:a16="http://schemas.microsoft.com/office/drawing/2014/main" id="{B5D608D0-4DAC-4D58-96C4-97418EB24603}"/>
              </a:ext>
            </a:extLst>
          </p:cNvPr>
          <p:cNvSpPr/>
          <p:nvPr/>
        </p:nvSpPr>
        <p:spPr>
          <a:xfrm>
            <a:off x="8540839" y="1734533"/>
            <a:ext cx="3242821" cy="1875052"/>
          </a:xfrm>
          <a:prstGeom prst="ellipse">
            <a:avLst/>
          </a:prstGeom>
          <a:solidFill>
            <a:srgbClr val="FF0084"/>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 Christian is restored to righteousness after forgiveness and removal of sin and its remnants</a:t>
            </a:r>
          </a:p>
        </p:txBody>
      </p:sp>
    </p:spTree>
    <p:extLst>
      <p:ext uri="{BB962C8B-B14F-4D97-AF65-F5344CB8AC3E}">
        <p14:creationId xmlns:p14="http://schemas.microsoft.com/office/powerpoint/2010/main" val="29338685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BAFEC8-B60E-4B1F-9AFE-0A10B3AFD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7875" y="4692074"/>
            <a:ext cx="5028888" cy="1971482"/>
          </a:xfrm>
          <a:prstGeom prst="rect">
            <a:avLst/>
          </a:prstGeom>
        </p:spPr>
      </p:pic>
      <p:sp>
        <p:nvSpPr>
          <p:cNvPr id="3" name="Rectangle 2">
            <a:extLst>
              <a:ext uri="{FF2B5EF4-FFF2-40B4-BE49-F238E27FC236}">
                <a16:creationId xmlns:a16="http://schemas.microsoft.com/office/drawing/2014/main" id="{DBC09BE8-91D7-4101-A9F8-33D3B7546456}"/>
              </a:ext>
            </a:extLst>
          </p:cNvPr>
          <p:cNvSpPr/>
          <p:nvPr/>
        </p:nvSpPr>
        <p:spPr>
          <a:xfrm>
            <a:off x="688157" y="490194"/>
            <a:ext cx="11019934" cy="725864"/>
          </a:xfrm>
          <a:prstGeom prst="rect">
            <a:avLst/>
          </a:prstGeom>
          <a:solidFill>
            <a:srgbClr val="1153BF"/>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 Restoration does not ever come before forgiveness of sin by Christ</a:t>
            </a:r>
          </a:p>
        </p:txBody>
      </p:sp>
      <p:sp>
        <p:nvSpPr>
          <p:cNvPr id="4" name="Rectangle 3">
            <a:extLst>
              <a:ext uri="{FF2B5EF4-FFF2-40B4-BE49-F238E27FC236}">
                <a16:creationId xmlns:a16="http://schemas.microsoft.com/office/drawing/2014/main" id="{15270CE5-1830-428F-8433-2AFD8F15C32C}"/>
              </a:ext>
            </a:extLst>
          </p:cNvPr>
          <p:cNvSpPr/>
          <p:nvPr/>
        </p:nvSpPr>
        <p:spPr>
          <a:xfrm>
            <a:off x="688157" y="1564849"/>
            <a:ext cx="11019934" cy="1178351"/>
          </a:xfrm>
          <a:prstGeom prst="rect">
            <a:avLst/>
          </a:prstGeom>
          <a:solidFill>
            <a:srgbClr val="5B358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 Restoration does not happen simultaneously with Christ’s forgiveness</a:t>
            </a:r>
          </a:p>
        </p:txBody>
      </p:sp>
      <p:sp>
        <p:nvSpPr>
          <p:cNvPr id="5" name="Rectangle 4">
            <a:extLst>
              <a:ext uri="{FF2B5EF4-FFF2-40B4-BE49-F238E27FC236}">
                <a16:creationId xmlns:a16="http://schemas.microsoft.com/office/drawing/2014/main" id="{2DFF821C-EA6B-4F3D-8889-9FFD04D5EE6C}"/>
              </a:ext>
            </a:extLst>
          </p:cNvPr>
          <p:cNvSpPr/>
          <p:nvPr/>
        </p:nvSpPr>
        <p:spPr>
          <a:xfrm>
            <a:off x="688157" y="3016577"/>
            <a:ext cx="11019934" cy="1442301"/>
          </a:xfrm>
          <a:prstGeom prst="rect">
            <a:avLst/>
          </a:prstGeom>
          <a:solidFill>
            <a:srgbClr val="00206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 Restoration process BEGINS with the forgiveness of sin by Christ</a:t>
            </a:r>
          </a:p>
        </p:txBody>
      </p:sp>
      <p:sp>
        <p:nvSpPr>
          <p:cNvPr id="6" name="Rectangle 5">
            <a:extLst>
              <a:ext uri="{FF2B5EF4-FFF2-40B4-BE49-F238E27FC236}">
                <a16:creationId xmlns:a16="http://schemas.microsoft.com/office/drawing/2014/main" id="{D507F6D8-6971-40B3-8AC9-2D32143D7A22}"/>
              </a:ext>
            </a:extLst>
          </p:cNvPr>
          <p:cNvSpPr/>
          <p:nvPr/>
        </p:nvSpPr>
        <p:spPr>
          <a:xfrm>
            <a:off x="650450" y="4692074"/>
            <a:ext cx="11095348" cy="1753386"/>
          </a:xfrm>
          <a:prstGeom prst="rect">
            <a:avLst/>
          </a:prstGeom>
          <a:solidFill>
            <a:srgbClr val="5458B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 Restoration restores the repentant and forgiven Christian to the state of righteousness once again</a:t>
            </a:r>
          </a:p>
        </p:txBody>
      </p:sp>
      <p:sp>
        <p:nvSpPr>
          <p:cNvPr id="7" name="Rectangle 6">
            <a:extLst>
              <a:ext uri="{FF2B5EF4-FFF2-40B4-BE49-F238E27FC236}">
                <a16:creationId xmlns:a16="http://schemas.microsoft.com/office/drawing/2014/main" id="{392F30F9-CC67-4286-99BD-DF8927403F3E}"/>
              </a:ext>
            </a:extLst>
          </p:cNvPr>
          <p:cNvSpPr/>
          <p:nvPr/>
        </p:nvSpPr>
        <p:spPr>
          <a:xfrm>
            <a:off x="688157" y="490194"/>
            <a:ext cx="11019934" cy="2763813"/>
          </a:xfrm>
          <a:prstGeom prst="rect">
            <a:avLst/>
          </a:prstGeom>
          <a:solidFill>
            <a:schemeClr val="bg1">
              <a:lumMod val="9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Please continue to next BI100 – </a:t>
            </a:r>
            <a:r>
              <a:rPr lang="en-US" sz="2800" b="1" dirty="0">
                <a:solidFill>
                  <a:srgbClr val="0070C0"/>
                </a:solidFill>
              </a:rPr>
              <a:t>Module 3.2 </a:t>
            </a:r>
            <a:r>
              <a:rPr lang="en-US" sz="2800" b="1" dirty="0">
                <a:solidFill>
                  <a:schemeClr val="tx1"/>
                </a:solidFill>
              </a:rPr>
              <a:t>– Spiritual Restoration</a:t>
            </a:r>
          </a:p>
        </p:txBody>
      </p:sp>
    </p:spTree>
    <p:extLst>
      <p:ext uri="{BB962C8B-B14F-4D97-AF65-F5344CB8AC3E}">
        <p14:creationId xmlns:p14="http://schemas.microsoft.com/office/powerpoint/2010/main" val="3336393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P spid="4" grpId="1" animBg="1"/>
      <p:bldP spid="5" grpId="0" animBg="1"/>
      <p:bldP spid="5" grpId="1" animBg="1"/>
      <p:bldP spid="6" grpId="0" animBg="1"/>
      <p:bldP spid="6" grpId="1"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3709" y="514243"/>
            <a:ext cx="9582662" cy="461665"/>
          </a:xfrm>
          <a:prstGeom prst="rect">
            <a:avLst/>
          </a:prstGeom>
          <a:solidFill>
            <a:srgbClr val="074E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Faithful believers saved and redeemed by Christ’s blood</a:t>
            </a:r>
          </a:p>
        </p:txBody>
      </p:sp>
      <p:sp>
        <p:nvSpPr>
          <p:cNvPr id="6" name="Rectangle 5"/>
          <p:cNvSpPr/>
          <p:nvPr/>
        </p:nvSpPr>
        <p:spPr>
          <a:xfrm>
            <a:off x="7011401" y="2160711"/>
            <a:ext cx="1084598" cy="5619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SINNERS</a:t>
            </a:r>
          </a:p>
        </p:txBody>
      </p:sp>
      <p:sp>
        <p:nvSpPr>
          <p:cNvPr id="7" name="Rectangle 6"/>
          <p:cNvSpPr/>
          <p:nvPr/>
        </p:nvSpPr>
        <p:spPr>
          <a:xfrm>
            <a:off x="5216878" y="2728055"/>
            <a:ext cx="1794523" cy="5619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TRANSGRESSORS</a:t>
            </a:r>
          </a:p>
        </p:txBody>
      </p:sp>
      <p:sp>
        <p:nvSpPr>
          <p:cNvPr id="8" name="Rectangle 7"/>
          <p:cNvSpPr/>
          <p:nvPr/>
        </p:nvSpPr>
        <p:spPr>
          <a:xfrm>
            <a:off x="8095999" y="1550694"/>
            <a:ext cx="1878180" cy="5619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NASTY BUMS</a:t>
            </a:r>
          </a:p>
        </p:txBody>
      </p:sp>
      <p:sp>
        <p:nvSpPr>
          <p:cNvPr id="9" name="Rectangle 8"/>
          <p:cNvSpPr/>
          <p:nvPr/>
        </p:nvSpPr>
        <p:spPr>
          <a:xfrm>
            <a:off x="5193190" y="1515332"/>
            <a:ext cx="1818211" cy="5619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RELIGIOUS NUTS</a:t>
            </a:r>
          </a:p>
        </p:txBody>
      </p:sp>
      <p:sp>
        <p:nvSpPr>
          <p:cNvPr id="10" name="Rectangle 9"/>
          <p:cNvSpPr/>
          <p:nvPr/>
        </p:nvSpPr>
        <p:spPr>
          <a:xfrm>
            <a:off x="8095999" y="2754884"/>
            <a:ext cx="2131844" cy="5619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DIRTY SCOUNDRELS</a:t>
            </a:r>
          </a:p>
        </p:txBody>
      </p:sp>
      <p:sp>
        <p:nvSpPr>
          <p:cNvPr id="11" name="&quot;No&quot; Symbol 10"/>
          <p:cNvSpPr/>
          <p:nvPr/>
        </p:nvSpPr>
        <p:spPr>
          <a:xfrm>
            <a:off x="6128932" y="1344583"/>
            <a:ext cx="2227094" cy="1927057"/>
          </a:xfrm>
          <a:prstGeom prst="noSmoking">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4187548" y="3867250"/>
            <a:ext cx="6578823" cy="92333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RIGHTEOUS</a:t>
            </a:r>
          </a:p>
        </p:txBody>
      </p:sp>
      <p:sp>
        <p:nvSpPr>
          <p:cNvPr id="14" name="TextBox 13"/>
          <p:cNvSpPr txBox="1"/>
          <p:nvPr/>
        </p:nvSpPr>
        <p:spPr>
          <a:xfrm>
            <a:off x="3378447" y="5429362"/>
            <a:ext cx="8577329" cy="369332"/>
          </a:xfrm>
          <a:prstGeom prst="rect">
            <a:avLst/>
          </a:prstGeom>
          <a:solidFill>
            <a:srgbClr val="3156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dirty="0">
                <a:solidFill>
                  <a:schemeClr val="bg1"/>
                </a:solidFill>
                <a:latin typeface="Calibri" panose="020F0502020204030204" pitchFamily="34" charset="0"/>
                <a:cs typeface="Calibri" panose="020F0502020204030204" pitchFamily="34" charset="0"/>
              </a:rPr>
              <a:t>What God hath cleansed, </a:t>
            </a:r>
            <a:r>
              <a:rPr lang="en-US" i="1" dirty="0">
                <a:solidFill>
                  <a:schemeClr val="bg1"/>
                </a:solidFill>
                <a:latin typeface="Calibri" panose="020F0502020204030204" pitchFamily="34" charset="0"/>
                <a:cs typeface="Calibri" panose="020F0502020204030204" pitchFamily="34" charset="0"/>
              </a:rPr>
              <a:t>that call not thou common. (Acts 10:15b)</a:t>
            </a:r>
          </a:p>
        </p:txBody>
      </p:sp>
      <p:pic>
        <p:nvPicPr>
          <p:cNvPr id="5" name="Picture 4">
            <a:extLst>
              <a:ext uri="{FF2B5EF4-FFF2-40B4-BE49-F238E27FC236}">
                <a16:creationId xmlns:a16="http://schemas.microsoft.com/office/drawing/2014/main" id="{D113A533-D8BB-4C75-B26F-7C191DFA0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25" y="1515332"/>
            <a:ext cx="3147136" cy="5193590"/>
          </a:xfrm>
          <a:prstGeom prst="rect">
            <a:avLst/>
          </a:prstGeom>
        </p:spPr>
      </p:pic>
    </p:spTree>
    <p:extLst>
      <p:ext uri="{BB962C8B-B14F-4D97-AF65-F5344CB8AC3E}">
        <p14:creationId xmlns:p14="http://schemas.microsoft.com/office/powerpoint/2010/main" val="26145491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8457" y="446314"/>
            <a:ext cx="10069285"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400" b="1" dirty="0"/>
              <a:t>Why must a saved Christian ask forgiveness for sin?</a:t>
            </a:r>
          </a:p>
        </p:txBody>
      </p:sp>
      <p:sp>
        <p:nvSpPr>
          <p:cNvPr id="4" name="TextBox 3"/>
          <p:cNvSpPr txBox="1"/>
          <p:nvPr/>
        </p:nvSpPr>
        <p:spPr>
          <a:xfrm>
            <a:off x="5856514" y="1649285"/>
            <a:ext cx="4354286" cy="369332"/>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en-US" b="1" dirty="0">
                <a:solidFill>
                  <a:srgbClr val="FF0000"/>
                </a:solidFill>
              </a:rPr>
              <a:t>Original sin is covered by the Blood of Christ</a:t>
            </a:r>
          </a:p>
        </p:txBody>
      </p:sp>
      <p:sp>
        <p:nvSpPr>
          <p:cNvPr id="5" name="TextBox 4"/>
          <p:cNvSpPr txBox="1"/>
          <p:nvPr/>
        </p:nvSpPr>
        <p:spPr>
          <a:xfrm>
            <a:off x="5540828" y="4242139"/>
            <a:ext cx="4985657" cy="369332"/>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rtlCol="0">
            <a:spAutoFit/>
          </a:bodyPr>
          <a:lstStyle/>
          <a:p>
            <a:r>
              <a:rPr lang="en-US" b="1" dirty="0">
                <a:solidFill>
                  <a:srgbClr val="FF0000"/>
                </a:solidFill>
              </a:rPr>
              <a:t>Unknown past sin is covered by the Blood of Christ</a:t>
            </a:r>
          </a:p>
        </p:txBody>
      </p:sp>
      <p:sp>
        <p:nvSpPr>
          <p:cNvPr id="6" name="TextBox 5"/>
          <p:cNvSpPr txBox="1"/>
          <p:nvPr/>
        </p:nvSpPr>
        <p:spPr>
          <a:xfrm>
            <a:off x="4983903" y="2935941"/>
            <a:ext cx="6386376" cy="523220"/>
          </a:xfrm>
          <a:prstGeom prst="rect">
            <a:avLst/>
          </a:prstGeom>
          <a:solidFill>
            <a:srgbClr val="FF0000"/>
          </a:solidFill>
          <a:effectLst>
            <a:outerShdw blurRad="63500" sx="102000" sy="102000" algn="ctr" rotWithShape="0">
              <a:prstClr val="black">
                <a:alpha val="40000"/>
              </a:prstClr>
            </a:outerShdw>
          </a:effectLst>
        </p:spPr>
        <p:txBody>
          <a:bodyPr wrap="square" rtlCol="0">
            <a:spAutoFit/>
          </a:bodyPr>
          <a:lstStyle/>
          <a:p>
            <a:r>
              <a:rPr lang="en-US" b="1" dirty="0">
                <a:solidFill>
                  <a:schemeClr val="bg1"/>
                </a:solidFill>
              </a:rPr>
              <a:t>Deliberate, known sin is </a:t>
            </a:r>
            <a:r>
              <a:rPr lang="en-US" sz="2800" b="1" dirty="0">
                <a:solidFill>
                  <a:schemeClr val="bg1"/>
                </a:solidFill>
              </a:rPr>
              <a:t>NOT</a:t>
            </a:r>
            <a:r>
              <a:rPr lang="en-US" b="1" dirty="0">
                <a:solidFill>
                  <a:schemeClr val="bg1"/>
                </a:solidFill>
              </a:rPr>
              <a:t> covered by the blood of Christ!!!</a:t>
            </a:r>
          </a:p>
        </p:txBody>
      </p:sp>
      <p:sp>
        <p:nvSpPr>
          <p:cNvPr id="7" name="TextBox 6"/>
          <p:cNvSpPr txBox="1"/>
          <p:nvPr/>
        </p:nvSpPr>
        <p:spPr>
          <a:xfrm>
            <a:off x="4086225" y="5487123"/>
            <a:ext cx="7439025" cy="369332"/>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pPr algn="ctr"/>
            <a:r>
              <a:rPr lang="en-US" b="1" dirty="0">
                <a:solidFill>
                  <a:schemeClr val="bg1"/>
                </a:solidFill>
              </a:rPr>
              <a:t>But, Jesus Christ will forgive known sins upon repentance and request</a:t>
            </a:r>
          </a:p>
        </p:txBody>
      </p:sp>
      <p:pic>
        <p:nvPicPr>
          <p:cNvPr id="9" name="Picture 8">
            <a:extLst>
              <a:ext uri="{FF2B5EF4-FFF2-40B4-BE49-F238E27FC236}">
                <a16:creationId xmlns:a16="http://schemas.microsoft.com/office/drawing/2014/main" id="{66EBA940-2863-46F2-BDB0-2F34E7556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2" y="1649285"/>
            <a:ext cx="3493848" cy="5015444"/>
          </a:xfrm>
          <a:prstGeom prst="rect">
            <a:avLst/>
          </a:prstGeom>
        </p:spPr>
      </p:pic>
    </p:spTree>
    <p:extLst>
      <p:ext uri="{BB962C8B-B14F-4D97-AF65-F5344CB8AC3E}">
        <p14:creationId xmlns:p14="http://schemas.microsoft.com/office/powerpoint/2010/main" val="37543276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C51EC2-897E-4E07-BE5A-1516ACEB3F1D}"/>
              </a:ext>
            </a:extLst>
          </p:cNvPr>
          <p:cNvSpPr/>
          <p:nvPr/>
        </p:nvSpPr>
        <p:spPr>
          <a:xfrm>
            <a:off x="1166070" y="318782"/>
            <a:ext cx="10185027" cy="914400"/>
          </a:xfrm>
          <a:prstGeom prst="rect">
            <a:avLst/>
          </a:prstGeom>
          <a:solidFill>
            <a:schemeClr val="accent2">
              <a:lumMod val="40000"/>
              <a:lumOff val="60000"/>
            </a:schemeClr>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Sin </a:t>
            </a:r>
            <a:r>
              <a:rPr lang="en-US" sz="4400" b="1" dirty="0">
                <a:solidFill>
                  <a:schemeClr val="tx1"/>
                </a:solidFill>
              </a:rPr>
              <a:t>NOT</a:t>
            </a:r>
            <a:r>
              <a:rPr lang="en-US" sz="2400" dirty="0">
                <a:solidFill>
                  <a:schemeClr val="tx1"/>
                </a:solidFill>
              </a:rPr>
              <a:t> covered by the shed blood of Christ</a:t>
            </a:r>
            <a:r>
              <a:rPr lang="en-US" dirty="0">
                <a:solidFill>
                  <a:schemeClr val="tx1"/>
                </a:solidFill>
              </a:rPr>
              <a:t>:</a:t>
            </a:r>
          </a:p>
        </p:txBody>
      </p:sp>
      <p:sp>
        <p:nvSpPr>
          <p:cNvPr id="4" name="Thought Bubble: Cloud 3">
            <a:extLst>
              <a:ext uri="{FF2B5EF4-FFF2-40B4-BE49-F238E27FC236}">
                <a16:creationId xmlns:a16="http://schemas.microsoft.com/office/drawing/2014/main" id="{684E8F81-5C76-401C-9A45-0244387BFD9C}"/>
              </a:ext>
            </a:extLst>
          </p:cNvPr>
          <p:cNvSpPr/>
          <p:nvPr/>
        </p:nvSpPr>
        <p:spPr>
          <a:xfrm>
            <a:off x="3830447" y="1960597"/>
            <a:ext cx="6576969" cy="2067886"/>
          </a:xfrm>
          <a:prstGeom prst="cloudCallou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Deliberate Sin!!!</a:t>
            </a:r>
          </a:p>
        </p:txBody>
      </p:sp>
      <p:pic>
        <p:nvPicPr>
          <p:cNvPr id="6" name="Picture 5">
            <a:extLst>
              <a:ext uri="{FF2B5EF4-FFF2-40B4-BE49-F238E27FC236}">
                <a16:creationId xmlns:a16="http://schemas.microsoft.com/office/drawing/2014/main" id="{2C3FF2B3-A48B-4371-9CAB-07B2048B96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666" y="4755898"/>
            <a:ext cx="2533475" cy="1982366"/>
          </a:xfrm>
          <a:prstGeom prst="rect">
            <a:avLst/>
          </a:prstGeom>
        </p:spPr>
      </p:pic>
    </p:spTree>
    <p:extLst>
      <p:ext uri="{BB962C8B-B14F-4D97-AF65-F5344CB8AC3E}">
        <p14:creationId xmlns:p14="http://schemas.microsoft.com/office/powerpoint/2010/main" val="27939332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249"/>
                                          </p:stCondLst>
                                        </p:cTn>
                                        <p:tgtEl>
                                          <p:spTgt spid="4"/>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1" nodeType="clickEffect">
                                  <p:stCondLst>
                                    <p:cond delay="0"/>
                                  </p:stCondLst>
                                  <p:childTnLst>
                                    <p:animScale>
                                      <p:cBhvr>
                                        <p:cTn id="2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8EF11-E902-4B34-B096-6C45A4946F3D}"/>
              </a:ext>
            </a:extLst>
          </p:cNvPr>
          <p:cNvSpPr/>
          <p:nvPr/>
        </p:nvSpPr>
        <p:spPr>
          <a:xfrm>
            <a:off x="3498209" y="390491"/>
            <a:ext cx="7479889" cy="1535023"/>
          </a:xfrm>
          <a:prstGeom prst="rect">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acknowledged my sin unto thee,</a:t>
            </a:r>
          </a:p>
          <a:p>
            <a:pPr algn="ctr"/>
            <a:r>
              <a:rPr lang="en-US" dirty="0"/>
              <a:t>      And mine iniquity have I not hid.</a:t>
            </a:r>
          </a:p>
          <a:p>
            <a:pPr algn="ctr"/>
            <a:r>
              <a:rPr lang="en-US" dirty="0"/>
              <a:t>      I said, I will confess my transgressions unto the LORD;</a:t>
            </a:r>
          </a:p>
          <a:p>
            <a:pPr algn="ctr"/>
            <a:r>
              <a:rPr lang="en-US" dirty="0"/>
              <a:t>      And thou </a:t>
            </a:r>
            <a:r>
              <a:rPr lang="en-US" dirty="0" err="1"/>
              <a:t>forgavest</a:t>
            </a:r>
            <a:r>
              <a:rPr lang="en-US" dirty="0"/>
              <a:t> the iniquity of my sin. Selah. (Psalm 32:5)</a:t>
            </a:r>
          </a:p>
        </p:txBody>
      </p:sp>
      <p:sp>
        <p:nvSpPr>
          <p:cNvPr id="4" name="Rectangle 3">
            <a:extLst>
              <a:ext uri="{FF2B5EF4-FFF2-40B4-BE49-F238E27FC236}">
                <a16:creationId xmlns:a16="http://schemas.microsoft.com/office/drawing/2014/main" id="{FC852C8B-6C67-47C0-96ED-EE08BA7FC4AF}"/>
              </a:ext>
            </a:extLst>
          </p:cNvPr>
          <p:cNvSpPr/>
          <p:nvPr/>
        </p:nvSpPr>
        <p:spPr>
          <a:xfrm>
            <a:off x="3498209" y="3355596"/>
            <a:ext cx="8313490" cy="1619076"/>
          </a:xfrm>
          <a:prstGeom prst="rect">
            <a:avLst/>
          </a:prstGeom>
          <a:solidFill>
            <a:srgbClr val="20426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Sin must be </a:t>
            </a:r>
            <a:r>
              <a:rPr lang="en-US" sz="3200" dirty="0">
                <a:solidFill>
                  <a:srgbClr val="0070C0"/>
                </a:solidFill>
              </a:rPr>
              <a:t>ACKNOWLEDGED</a:t>
            </a:r>
            <a:r>
              <a:rPr lang="en-US" sz="3200" dirty="0"/>
              <a:t> before</a:t>
            </a:r>
          </a:p>
          <a:p>
            <a:pPr algn="ctr"/>
            <a:r>
              <a:rPr lang="en-US" sz="3200" dirty="0"/>
              <a:t> Christ’s forgiveness can be received</a:t>
            </a:r>
          </a:p>
        </p:txBody>
      </p:sp>
      <p:pic>
        <p:nvPicPr>
          <p:cNvPr id="6" name="Picture 5">
            <a:extLst>
              <a:ext uri="{FF2B5EF4-FFF2-40B4-BE49-F238E27FC236}">
                <a16:creationId xmlns:a16="http://schemas.microsoft.com/office/drawing/2014/main" id="{B0CBB5E5-9D15-4985-B09E-E871415CA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03" y="1786855"/>
            <a:ext cx="2994869" cy="4605137"/>
          </a:xfrm>
          <a:prstGeom prst="rect">
            <a:avLst/>
          </a:prstGeom>
        </p:spPr>
      </p:pic>
    </p:spTree>
    <p:extLst>
      <p:ext uri="{BB962C8B-B14F-4D97-AF65-F5344CB8AC3E}">
        <p14:creationId xmlns:p14="http://schemas.microsoft.com/office/powerpoint/2010/main" val="29632758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4000" fill="hold"/>
                                        <p:tgtEl>
                                          <p:spTgt spid="4"/>
                                        </p:tgtEl>
                                        <p:attrNameLst>
                                          <p:attrName>fillcolor</p:attrName>
                                        </p:attrNameLst>
                                      </p:cBhvr>
                                      <p:to>
                                        <a:schemeClr val="accent2"/>
                                      </p:to>
                                    </p:animClr>
                                    <p:set>
                                      <p:cBhvr>
                                        <p:cTn id="7" dur="4000" fill="hold"/>
                                        <p:tgtEl>
                                          <p:spTgt spid="4"/>
                                        </p:tgtEl>
                                        <p:attrNameLst>
                                          <p:attrName>fill.type</p:attrName>
                                        </p:attrNameLst>
                                      </p:cBhvr>
                                      <p:to>
                                        <p:strVal val="solid"/>
                                      </p:to>
                                    </p:set>
                                    <p:set>
                                      <p:cBhvr>
                                        <p:cTn id="8" dur="4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301" y="1691041"/>
            <a:ext cx="3501432" cy="4546234"/>
          </a:xfrm>
          <a:prstGeom prst="rect">
            <a:avLst/>
          </a:prstGeom>
        </p:spPr>
      </p:pic>
      <p:sp>
        <p:nvSpPr>
          <p:cNvPr id="3" name="Rectangle 2">
            <a:extLst>
              <a:ext uri="{FF2B5EF4-FFF2-40B4-BE49-F238E27FC236}">
                <a16:creationId xmlns:a16="http://schemas.microsoft.com/office/drawing/2014/main" id="{8E553593-59A9-4532-88EA-D8BBCCB64AE1}"/>
              </a:ext>
            </a:extLst>
          </p:cNvPr>
          <p:cNvSpPr/>
          <p:nvPr/>
        </p:nvSpPr>
        <p:spPr>
          <a:xfrm>
            <a:off x="436228" y="402672"/>
            <a:ext cx="10964411" cy="998289"/>
          </a:xfrm>
          <a:prstGeom prst="rect">
            <a:avLst/>
          </a:prstGeom>
          <a:solidFill>
            <a:schemeClr val="accent6">
              <a:lumMod val="75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did </a:t>
            </a:r>
            <a:r>
              <a:rPr lang="en-US" sz="3600" dirty="0"/>
              <a:t>David </a:t>
            </a:r>
            <a:r>
              <a:rPr lang="en-US" dirty="0"/>
              <a:t>and the</a:t>
            </a:r>
            <a:r>
              <a:rPr lang="en-US" sz="3600" dirty="0"/>
              <a:t> Jewish people </a:t>
            </a:r>
            <a:r>
              <a:rPr lang="en-US" dirty="0"/>
              <a:t>ask for the forgiveness of their transgressions (sins)?</a:t>
            </a:r>
          </a:p>
        </p:txBody>
      </p:sp>
      <p:sp>
        <p:nvSpPr>
          <p:cNvPr id="4" name="Rectangle 3">
            <a:extLst>
              <a:ext uri="{FF2B5EF4-FFF2-40B4-BE49-F238E27FC236}">
                <a16:creationId xmlns:a16="http://schemas.microsoft.com/office/drawing/2014/main" id="{31429BE8-3231-4AAE-A73B-74B6D19005E7}"/>
              </a:ext>
            </a:extLst>
          </p:cNvPr>
          <p:cNvSpPr/>
          <p:nvPr/>
        </p:nvSpPr>
        <p:spPr>
          <a:xfrm>
            <a:off x="4832058" y="2026240"/>
            <a:ext cx="6182686" cy="1241571"/>
          </a:xfrm>
          <a:prstGeom prst="rect">
            <a:avLst/>
          </a:prstGeom>
          <a:solidFill>
            <a:schemeClr val="accent6">
              <a:lumMod val="40000"/>
              <a:lumOff val="6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 </a:t>
            </a:r>
            <a:r>
              <a:rPr lang="en-US" sz="3200" b="1" dirty="0">
                <a:solidFill>
                  <a:schemeClr val="tx1"/>
                </a:solidFill>
              </a:rPr>
              <a:t>LORD God </a:t>
            </a:r>
            <a:r>
              <a:rPr lang="en-US" b="1" dirty="0">
                <a:solidFill>
                  <a:schemeClr val="tx1"/>
                </a:solidFill>
              </a:rPr>
              <a:t>of the Old Testament (Psalm 32:5)</a:t>
            </a:r>
          </a:p>
        </p:txBody>
      </p:sp>
      <p:sp>
        <p:nvSpPr>
          <p:cNvPr id="5" name="Arrow: Down 4">
            <a:extLst>
              <a:ext uri="{FF2B5EF4-FFF2-40B4-BE49-F238E27FC236}">
                <a16:creationId xmlns:a16="http://schemas.microsoft.com/office/drawing/2014/main" id="{C4842BE2-35CA-40F3-B694-AB54B7335147}"/>
              </a:ext>
            </a:extLst>
          </p:cNvPr>
          <p:cNvSpPr/>
          <p:nvPr/>
        </p:nvSpPr>
        <p:spPr>
          <a:xfrm>
            <a:off x="7197201" y="1444421"/>
            <a:ext cx="962025" cy="49324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9AAC0F-E789-4AE3-AC72-816AC5DB1C12}"/>
              </a:ext>
            </a:extLst>
          </p:cNvPr>
          <p:cNvSpPr/>
          <p:nvPr/>
        </p:nvSpPr>
        <p:spPr>
          <a:xfrm>
            <a:off x="2547257" y="3691157"/>
            <a:ext cx="8853382" cy="1161876"/>
          </a:xfrm>
          <a:prstGeom prst="rect">
            <a:avLst/>
          </a:prstGeom>
          <a:solidFill>
            <a:srgbClr val="0070C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 do </a:t>
            </a:r>
            <a:r>
              <a:rPr lang="en-US" sz="3600" b="1" dirty="0"/>
              <a:t>Christians</a:t>
            </a:r>
            <a:r>
              <a:rPr lang="en-US" dirty="0"/>
              <a:t> ask for the forgiveness of their transgressions (sins)?</a:t>
            </a:r>
          </a:p>
        </p:txBody>
      </p:sp>
      <p:sp>
        <p:nvSpPr>
          <p:cNvPr id="7" name="Rectangle 6">
            <a:extLst>
              <a:ext uri="{FF2B5EF4-FFF2-40B4-BE49-F238E27FC236}">
                <a16:creationId xmlns:a16="http://schemas.microsoft.com/office/drawing/2014/main" id="{4F748052-9433-468B-AB05-9911D5AA604C}"/>
              </a:ext>
            </a:extLst>
          </p:cNvPr>
          <p:cNvSpPr/>
          <p:nvPr/>
        </p:nvSpPr>
        <p:spPr>
          <a:xfrm>
            <a:off x="3371850" y="5434852"/>
            <a:ext cx="7751951" cy="1292519"/>
          </a:xfrm>
          <a:prstGeom prst="rect">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The </a:t>
            </a:r>
            <a:r>
              <a:rPr lang="en-US" sz="3200" b="1" dirty="0">
                <a:solidFill>
                  <a:schemeClr val="tx1"/>
                </a:solidFill>
              </a:rPr>
              <a:t>Lord Jesus Christ </a:t>
            </a:r>
            <a:r>
              <a:rPr lang="en-US" b="1" dirty="0">
                <a:solidFill>
                  <a:schemeClr val="tx1"/>
                </a:solidFill>
              </a:rPr>
              <a:t>of the New Testament (Matthew 9:1-7)</a:t>
            </a:r>
          </a:p>
        </p:txBody>
      </p:sp>
      <p:sp>
        <p:nvSpPr>
          <p:cNvPr id="10" name="Arrow: Down 9">
            <a:extLst>
              <a:ext uri="{FF2B5EF4-FFF2-40B4-BE49-F238E27FC236}">
                <a16:creationId xmlns:a16="http://schemas.microsoft.com/office/drawing/2014/main" id="{1F3BEC82-88BE-4938-9E56-EA5F11D649B0}"/>
              </a:ext>
            </a:extLst>
          </p:cNvPr>
          <p:cNvSpPr/>
          <p:nvPr/>
        </p:nvSpPr>
        <p:spPr>
          <a:xfrm>
            <a:off x="7222863" y="4924425"/>
            <a:ext cx="1130562" cy="482516"/>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428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100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r: 16 Points 2">
            <a:extLst>
              <a:ext uri="{FF2B5EF4-FFF2-40B4-BE49-F238E27FC236}">
                <a16:creationId xmlns:a16="http://schemas.microsoft.com/office/drawing/2014/main" id="{F59F0A02-1E51-41BD-955F-ADF4EC70CE9D}"/>
              </a:ext>
            </a:extLst>
          </p:cNvPr>
          <p:cNvSpPr/>
          <p:nvPr/>
        </p:nvSpPr>
        <p:spPr>
          <a:xfrm>
            <a:off x="428625" y="-228600"/>
            <a:ext cx="2796037" cy="2362200"/>
          </a:xfrm>
          <a:prstGeom prst="star16">
            <a:avLst/>
          </a:prstGeom>
          <a:solidFill>
            <a:srgbClr val="C00000"/>
          </a:solidFill>
          <a:ln>
            <a:noFill/>
          </a:ln>
          <a:effectLst>
            <a:outerShdw blurRad="127000" dist="38100" dir="2700000" algn="ctr">
              <a:srgbClr val="000000">
                <a:alpha val="45000"/>
              </a:srgbClr>
            </a:outerShdw>
          </a:effectLst>
          <a:scene3d>
            <a:camera prst="perspectiveRelaxed"/>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Check it out!</a:t>
            </a:r>
          </a:p>
        </p:txBody>
      </p:sp>
      <p:sp>
        <p:nvSpPr>
          <p:cNvPr id="6" name="Callout: Down Arrow 5">
            <a:extLst>
              <a:ext uri="{FF2B5EF4-FFF2-40B4-BE49-F238E27FC236}">
                <a16:creationId xmlns:a16="http://schemas.microsoft.com/office/drawing/2014/main" id="{3E9FD0AD-2570-4D59-AF66-40224D90F462}"/>
              </a:ext>
            </a:extLst>
          </p:cNvPr>
          <p:cNvSpPr/>
          <p:nvPr/>
        </p:nvSpPr>
        <p:spPr>
          <a:xfrm>
            <a:off x="3990975" y="257175"/>
            <a:ext cx="7772400" cy="2771775"/>
          </a:xfrm>
          <a:prstGeom prst="downArrowCallout">
            <a:avLst/>
          </a:prstGeom>
          <a:gradFill>
            <a:gsLst>
              <a:gs pos="0">
                <a:srgbClr val="480000"/>
              </a:gs>
              <a:gs pos="74000">
                <a:srgbClr val="C00000"/>
              </a:gs>
              <a:gs pos="83000">
                <a:srgbClr val="480000"/>
              </a:gs>
              <a:gs pos="100000">
                <a:schemeClr val="accent1">
                  <a:lumMod val="30000"/>
                  <a:lumOff val="70000"/>
                </a:schemeClr>
              </a:gs>
            </a:gsLst>
            <a:lin ang="5400000" scaled="1"/>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Every time Christ heals palsy in Scripture, it is for a very specific reason</a:t>
            </a:r>
          </a:p>
        </p:txBody>
      </p:sp>
      <p:sp>
        <p:nvSpPr>
          <p:cNvPr id="7" name="Rectangle 6">
            <a:extLst>
              <a:ext uri="{FF2B5EF4-FFF2-40B4-BE49-F238E27FC236}">
                <a16:creationId xmlns:a16="http://schemas.microsoft.com/office/drawing/2014/main" id="{8BB153FA-8936-45D3-9B0F-E8C281DF1970}"/>
              </a:ext>
            </a:extLst>
          </p:cNvPr>
          <p:cNvSpPr/>
          <p:nvPr/>
        </p:nvSpPr>
        <p:spPr>
          <a:xfrm>
            <a:off x="3990975" y="3133153"/>
            <a:ext cx="7772400" cy="1786509"/>
          </a:xfrm>
          <a:prstGeom prst="rect">
            <a:avLst/>
          </a:prstGeom>
          <a:solidFill>
            <a:schemeClr val="accent5">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 show that Jesus Christ has been given the power on earth</a:t>
            </a:r>
          </a:p>
          <a:p>
            <a:pPr algn="ctr"/>
            <a:r>
              <a:rPr lang="en-US" sz="2000" dirty="0"/>
              <a:t> to forgive sins by His Father, the LORD God</a:t>
            </a:r>
          </a:p>
        </p:txBody>
      </p:sp>
      <p:sp>
        <p:nvSpPr>
          <p:cNvPr id="4" name="Rectangle: Rounded Corners 3">
            <a:extLst>
              <a:ext uri="{FF2B5EF4-FFF2-40B4-BE49-F238E27FC236}">
                <a16:creationId xmlns:a16="http://schemas.microsoft.com/office/drawing/2014/main" id="{504F51B0-2B59-4DB1-9613-DCE4E665F274}"/>
              </a:ext>
            </a:extLst>
          </p:cNvPr>
          <p:cNvSpPr/>
          <p:nvPr/>
        </p:nvSpPr>
        <p:spPr>
          <a:xfrm>
            <a:off x="4077049" y="5287861"/>
            <a:ext cx="2265028" cy="66273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Matthew 9:1-8</a:t>
            </a:r>
          </a:p>
        </p:txBody>
      </p:sp>
      <p:sp>
        <p:nvSpPr>
          <p:cNvPr id="9" name="Rectangle: Rounded Corners 8">
            <a:extLst>
              <a:ext uri="{FF2B5EF4-FFF2-40B4-BE49-F238E27FC236}">
                <a16:creationId xmlns:a16="http://schemas.microsoft.com/office/drawing/2014/main" id="{7987A1AC-F3E2-4CD2-9F56-EB0D5B1AD338}"/>
              </a:ext>
            </a:extLst>
          </p:cNvPr>
          <p:cNvSpPr/>
          <p:nvPr/>
        </p:nvSpPr>
        <p:spPr>
          <a:xfrm>
            <a:off x="7029974" y="5287861"/>
            <a:ext cx="1912690" cy="662730"/>
          </a:xfrm>
          <a:prstGeom prst="round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 2:5-12</a:t>
            </a:r>
          </a:p>
        </p:txBody>
      </p:sp>
      <p:sp>
        <p:nvSpPr>
          <p:cNvPr id="10" name="Rectangle: Rounded Corners 9">
            <a:extLst>
              <a:ext uri="{FF2B5EF4-FFF2-40B4-BE49-F238E27FC236}">
                <a16:creationId xmlns:a16="http://schemas.microsoft.com/office/drawing/2014/main" id="{C3A171A3-6F5E-417A-BFF2-E4B82FEB2C68}"/>
              </a:ext>
            </a:extLst>
          </p:cNvPr>
          <p:cNvSpPr/>
          <p:nvPr/>
        </p:nvSpPr>
        <p:spPr>
          <a:xfrm>
            <a:off x="9783573" y="5287861"/>
            <a:ext cx="1979802" cy="662730"/>
          </a:xfrm>
          <a:prstGeom prst="round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Luke 5:18-24</a:t>
            </a:r>
          </a:p>
        </p:txBody>
      </p:sp>
      <p:sp>
        <p:nvSpPr>
          <p:cNvPr id="11" name="Rectangle: Rounded Corners 10">
            <a:extLst>
              <a:ext uri="{FF2B5EF4-FFF2-40B4-BE49-F238E27FC236}">
                <a16:creationId xmlns:a16="http://schemas.microsoft.com/office/drawing/2014/main" id="{18D83C14-AEFC-4A84-B770-FB5C838497B7}"/>
              </a:ext>
            </a:extLst>
          </p:cNvPr>
          <p:cNvSpPr/>
          <p:nvPr/>
        </p:nvSpPr>
        <p:spPr>
          <a:xfrm>
            <a:off x="1826643" y="611739"/>
            <a:ext cx="8078598" cy="396441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dirty="0"/>
              <a:t>And he entered into a ship, and passed over, and came into his own city. And, behold, they brought to him a man sick of the palsy, lying on a bed: and Jesus seeing their faith said unto the sick of the palsy; Son, be of good cheer; thy sins be forgiven thee.  And, behold, certain of the scribes said within themselves, This man </a:t>
            </a:r>
            <a:r>
              <a:rPr lang="en-US" dirty="0" err="1"/>
              <a:t>blasphemeth</a:t>
            </a:r>
            <a:r>
              <a:rPr lang="en-US" dirty="0"/>
              <a:t>.  And Jesus knowing their thoughts said, Wherefore think ye evil in your hearts?  For whether is easier, to say, Thy sins be forgiven thee; or to say, Arise, and walk?  But that ye may know that the </a:t>
            </a:r>
            <a:r>
              <a:rPr lang="en-US" b="1" dirty="0">
                <a:solidFill>
                  <a:srgbClr val="FFFF00"/>
                </a:solidFill>
              </a:rPr>
              <a:t>Son of man hath power on earth to forgive sins, </a:t>
            </a:r>
            <a:r>
              <a:rPr lang="en-US" dirty="0"/>
              <a:t>(then saith he to the sick of the palsy,) Arise, take up thy bed, and go unto thine house.  And he arose, and departed to his house.  But when the multitudes saw it, they </a:t>
            </a:r>
            <a:r>
              <a:rPr lang="en-US" dirty="0" err="1"/>
              <a:t>marvelled</a:t>
            </a:r>
            <a:r>
              <a:rPr lang="en-US" dirty="0"/>
              <a:t>, and glorified God, which had given such power unto men. (Matthew 9:1-8)</a:t>
            </a:r>
            <a:endParaRPr lang="en-US" dirty="0">
              <a:solidFill>
                <a:srgbClr val="0000FF"/>
              </a:solidFill>
              <a:hlinkClick r:id="rId2">
                <a:extLst>
                  <a:ext uri="{A12FA001-AC4F-418D-AE19-62706E023703}">
                    <ahyp:hlinkClr xmlns:ahyp="http://schemas.microsoft.com/office/drawing/2018/hyperlinkcolor" val="tx"/>
                  </a:ext>
                </a:extLst>
              </a:hlinkClick>
            </a:endParaRPr>
          </a:p>
        </p:txBody>
      </p:sp>
      <p:sp>
        <p:nvSpPr>
          <p:cNvPr id="12" name="Rectangle: Rounded Corners 11">
            <a:extLst>
              <a:ext uri="{FF2B5EF4-FFF2-40B4-BE49-F238E27FC236}">
                <a16:creationId xmlns:a16="http://schemas.microsoft.com/office/drawing/2014/main" id="{37C3921D-25C9-4DFB-82B5-751B54A224B2}"/>
              </a:ext>
            </a:extLst>
          </p:cNvPr>
          <p:cNvSpPr/>
          <p:nvPr/>
        </p:nvSpPr>
        <p:spPr>
          <a:xfrm>
            <a:off x="2904601" y="804148"/>
            <a:ext cx="8078598" cy="396441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just"/>
            <a:r>
              <a:rPr lang="en-US" dirty="0"/>
              <a:t>When Jesus saw their faith, he said unto the sick of the palsy, Son, thy sins be forgiven thee. But there were certain of the scribes sitting there, and reasoning in their hearts,  Why doth this man thus speak blasphemies? who can forgive sins but God only?  And immediately when Jesus perceived in his spirit that they so reasoned within themselves, he said unto them, Why reason ye these things in your hearts?  Whether is it easier to say to the sick of the palsy, Thy sins be forgiven thee; or to say, Arise, and take up thy bed, and walk?  But that ye may know that the </a:t>
            </a:r>
            <a:r>
              <a:rPr lang="en-US" b="1" dirty="0">
                <a:solidFill>
                  <a:srgbClr val="FFFF00"/>
                </a:solidFill>
              </a:rPr>
              <a:t>Son of man hath power on earth to forgive sins</a:t>
            </a:r>
            <a:r>
              <a:rPr lang="en-US" dirty="0"/>
              <a:t>, (he saith to the sick of the palsy,)  I say unto thee, Arise, and take up thy bed, and go thy way into thine house.  And immediately he arose, took up the bed, and went forth before them all; insomuch that they were all amazed, and glorified God, saying, We never saw it on this fashion. (Mark 2:5-12)</a:t>
            </a:r>
          </a:p>
        </p:txBody>
      </p:sp>
      <p:sp>
        <p:nvSpPr>
          <p:cNvPr id="13" name="Rectangle: Rounded Corners 12">
            <a:extLst>
              <a:ext uri="{FF2B5EF4-FFF2-40B4-BE49-F238E27FC236}">
                <a16:creationId xmlns:a16="http://schemas.microsoft.com/office/drawing/2014/main" id="{C7AC89EA-4207-46F2-AA40-5D2BBEF47521}"/>
              </a:ext>
            </a:extLst>
          </p:cNvPr>
          <p:cNvSpPr/>
          <p:nvPr/>
        </p:nvSpPr>
        <p:spPr>
          <a:xfrm>
            <a:off x="3769828" y="1253816"/>
            <a:ext cx="8137321" cy="394343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And, behold, men brought in a bed a man which was taken with a palsy: and they sought means to bring him in, and to lay him before him.  And when they could not find by what way they might bring him in because of the multitude, they went upon the housetop, and let him down through the tiling with his couch into the midst before Jesus.  And when he saw their faith, he said unto him, Man, thy sins are forgiven thee.  And the scribes and the Pharisees began to reason, saying, Who is this which </a:t>
            </a:r>
            <a:r>
              <a:rPr lang="en-US" dirty="0" err="1"/>
              <a:t>speaketh</a:t>
            </a:r>
            <a:r>
              <a:rPr lang="en-US" dirty="0"/>
              <a:t> blasphemies? Who can forgive sins, but God alone?  But when Jesus perceived their thoughts, he answering said unto them, What reason ye in your hearts?  Whether is easier, to say, Thy sins be forgiven thee; or to say, Rise up and walk?  But that ye may know that the </a:t>
            </a:r>
            <a:r>
              <a:rPr lang="en-US" b="1" dirty="0">
                <a:solidFill>
                  <a:srgbClr val="FFFF00"/>
                </a:solidFill>
              </a:rPr>
              <a:t>Son of man hath power upon earth to forgive sins</a:t>
            </a:r>
            <a:r>
              <a:rPr lang="en-US" dirty="0"/>
              <a:t>, (he said unto the sick of the palsy,) I say unto thee, Arise, and take up thy couch, and go into thine house. (Luke 5:18-24)</a:t>
            </a:r>
          </a:p>
        </p:txBody>
      </p:sp>
    </p:spTree>
    <p:extLst>
      <p:ext uri="{BB962C8B-B14F-4D97-AF65-F5344CB8AC3E}">
        <p14:creationId xmlns:p14="http://schemas.microsoft.com/office/powerpoint/2010/main" val="7383690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27" y="2202968"/>
            <a:ext cx="3949992" cy="4655031"/>
          </a:xfrm>
          <a:prstGeom prst="rect">
            <a:avLst/>
          </a:prstGeom>
        </p:spPr>
      </p:pic>
      <p:sp>
        <p:nvSpPr>
          <p:cNvPr id="4" name="Rectangle 3">
            <a:extLst>
              <a:ext uri="{FF2B5EF4-FFF2-40B4-BE49-F238E27FC236}">
                <a16:creationId xmlns:a16="http://schemas.microsoft.com/office/drawing/2014/main" id="{C50B543E-C937-44BD-88DF-77CC72235AC3}"/>
              </a:ext>
            </a:extLst>
          </p:cNvPr>
          <p:cNvSpPr/>
          <p:nvPr/>
        </p:nvSpPr>
        <p:spPr>
          <a:xfrm rot="626897">
            <a:off x="493947" y="496434"/>
            <a:ext cx="5424880" cy="1224792"/>
          </a:xfrm>
          <a:prstGeom prst="rect">
            <a:avLst/>
          </a:prstGeom>
          <a:solidFill>
            <a:srgbClr val="1153B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What is a Christian?</a:t>
            </a:r>
          </a:p>
        </p:txBody>
      </p:sp>
      <p:sp>
        <p:nvSpPr>
          <p:cNvPr id="5" name="Speech Bubble: Oval 4">
            <a:extLst>
              <a:ext uri="{FF2B5EF4-FFF2-40B4-BE49-F238E27FC236}">
                <a16:creationId xmlns:a16="http://schemas.microsoft.com/office/drawing/2014/main" id="{9161FD52-A8C7-447C-87F4-22622143F7E4}"/>
              </a:ext>
            </a:extLst>
          </p:cNvPr>
          <p:cNvSpPr/>
          <p:nvPr/>
        </p:nvSpPr>
        <p:spPr>
          <a:xfrm>
            <a:off x="5108895" y="2019650"/>
            <a:ext cx="2575420" cy="1409350"/>
          </a:xfrm>
          <a:prstGeom prst="wedgeEllipseCallout">
            <a:avLst/>
          </a:prstGeom>
          <a:solidFill>
            <a:srgbClr val="074E4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Someone that goes to church on Sunday</a:t>
            </a:r>
          </a:p>
        </p:txBody>
      </p:sp>
      <p:sp>
        <p:nvSpPr>
          <p:cNvPr id="6" name="Speech Bubble: Oval 5">
            <a:extLst>
              <a:ext uri="{FF2B5EF4-FFF2-40B4-BE49-F238E27FC236}">
                <a16:creationId xmlns:a16="http://schemas.microsoft.com/office/drawing/2014/main" id="{338A528D-7680-4044-92F1-5C0F5832B8A3}"/>
              </a:ext>
            </a:extLst>
          </p:cNvPr>
          <p:cNvSpPr/>
          <p:nvPr/>
        </p:nvSpPr>
        <p:spPr>
          <a:xfrm>
            <a:off x="6788285" y="2019650"/>
            <a:ext cx="2575420" cy="1409350"/>
          </a:xfrm>
          <a:prstGeom prst="wedgeEllipseCallout">
            <a:avLst/>
          </a:prstGeom>
          <a:solidFill>
            <a:srgbClr val="C0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Nope</a:t>
            </a:r>
          </a:p>
        </p:txBody>
      </p:sp>
      <p:sp>
        <p:nvSpPr>
          <p:cNvPr id="7" name="Speech Bubble: Oval 6">
            <a:extLst>
              <a:ext uri="{FF2B5EF4-FFF2-40B4-BE49-F238E27FC236}">
                <a16:creationId xmlns:a16="http://schemas.microsoft.com/office/drawing/2014/main" id="{B0F02A4F-19BB-47C2-9D11-F479DC4FD438}"/>
              </a:ext>
            </a:extLst>
          </p:cNvPr>
          <p:cNvSpPr/>
          <p:nvPr/>
        </p:nvSpPr>
        <p:spPr>
          <a:xfrm>
            <a:off x="7684315" y="151004"/>
            <a:ext cx="2575420" cy="1409350"/>
          </a:xfrm>
          <a:prstGeom prst="wedgeEllipseCallout">
            <a:avLst/>
          </a:prstGeom>
          <a:solidFill>
            <a:srgbClr val="00206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person that does good works</a:t>
            </a:r>
          </a:p>
        </p:txBody>
      </p:sp>
      <p:sp>
        <p:nvSpPr>
          <p:cNvPr id="8" name="Speech Bubble: Oval 7">
            <a:extLst>
              <a:ext uri="{FF2B5EF4-FFF2-40B4-BE49-F238E27FC236}">
                <a16:creationId xmlns:a16="http://schemas.microsoft.com/office/drawing/2014/main" id="{D782165E-5306-44C2-A5F0-B0CCDB9E5581}"/>
              </a:ext>
            </a:extLst>
          </p:cNvPr>
          <p:cNvSpPr/>
          <p:nvPr/>
        </p:nvSpPr>
        <p:spPr>
          <a:xfrm>
            <a:off x="9128815" y="610300"/>
            <a:ext cx="2575420" cy="1409350"/>
          </a:xfrm>
          <a:prstGeom prst="wedgeEllipseCallout">
            <a:avLst/>
          </a:prstGeom>
          <a:solidFill>
            <a:srgbClr val="C0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Incorrect</a:t>
            </a:r>
          </a:p>
        </p:txBody>
      </p:sp>
      <p:sp>
        <p:nvSpPr>
          <p:cNvPr id="9" name="Speech Bubble: Oval 8">
            <a:extLst>
              <a:ext uri="{FF2B5EF4-FFF2-40B4-BE49-F238E27FC236}">
                <a16:creationId xmlns:a16="http://schemas.microsoft.com/office/drawing/2014/main" id="{FF9DF648-8C50-4AE3-A699-241DA71BAE54}"/>
              </a:ext>
            </a:extLst>
          </p:cNvPr>
          <p:cNvSpPr/>
          <p:nvPr/>
        </p:nvSpPr>
        <p:spPr>
          <a:xfrm>
            <a:off x="8985614" y="2740795"/>
            <a:ext cx="2575420" cy="1409350"/>
          </a:xfrm>
          <a:prstGeom prst="wedgeEllipseCallout">
            <a:avLst/>
          </a:prstGeom>
          <a:solidFill>
            <a:srgbClr val="7030A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believer in the LORD God</a:t>
            </a:r>
          </a:p>
        </p:txBody>
      </p:sp>
      <p:sp>
        <p:nvSpPr>
          <p:cNvPr id="10" name="Speech Bubble: Oval 9">
            <a:extLst>
              <a:ext uri="{FF2B5EF4-FFF2-40B4-BE49-F238E27FC236}">
                <a16:creationId xmlns:a16="http://schemas.microsoft.com/office/drawing/2014/main" id="{F99E8422-7303-4AE5-A68D-D2E71752F2E5}"/>
              </a:ext>
            </a:extLst>
          </p:cNvPr>
          <p:cNvSpPr/>
          <p:nvPr/>
        </p:nvSpPr>
        <p:spPr>
          <a:xfrm>
            <a:off x="9692081" y="3791362"/>
            <a:ext cx="2575420" cy="1409350"/>
          </a:xfrm>
          <a:prstGeom prst="wedgeEllipseCallout">
            <a:avLst/>
          </a:prstGeom>
          <a:solidFill>
            <a:srgbClr val="C0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Partly…but there is more to it!</a:t>
            </a:r>
          </a:p>
        </p:txBody>
      </p:sp>
      <p:sp>
        <p:nvSpPr>
          <p:cNvPr id="11" name="Speech Bubble: Oval 10">
            <a:extLst>
              <a:ext uri="{FF2B5EF4-FFF2-40B4-BE49-F238E27FC236}">
                <a16:creationId xmlns:a16="http://schemas.microsoft.com/office/drawing/2014/main" id="{649D55E5-52DE-4E5B-9C79-79D7E03A7A80}"/>
              </a:ext>
            </a:extLst>
          </p:cNvPr>
          <p:cNvSpPr/>
          <p:nvPr/>
        </p:nvSpPr>
        <p:spPr>
          <a:xfrm>
            <a:off x="3206387" y="3557366"/>
            <a:ext cx="4009937" cy="2399559"/>
          </a:xfrm>
          <a:prstGeom prst="wedgeEllipseCallout">
            <a:avLst/>
          </a:prstGeom>
          <a:solidFill>
            <a:srgbClr val="15FAEB"/>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 Christian is a believer and follower called by the LORD God, saved by the Lord Jesus Christ and receiver of His Holy Spirit and Baptism</a:t>
            </a:r>
          </a:p>
        </p:txBody>
      </p:sp>
      <p:sp>
        <p:nvSpPr>
          <p:cNvPr id="12" name="Speech Bubble: Oval 11">
            <a:extLst>
              <a:ext uri="{FF2B5EF4-FFF2-40B4-BE49-F238E27FC236}">
                <a16:creationId xmlns:a16="http://schemas.microsoft.com/office/drawing/2014/main" id="{E6993434-9A19-4AF8-BB20-2370B7AF11EE}"/>
              </a:ext>
            </a:extLst>
          </p:cNvPr>
          <p:cNvSpPr/>
          <p:nvPr/>
        </p:nvSpPr>
        <p:spPr>
          <a:xfrm>
            <a:off x="6018514" y="4026408"/>
            <a:ext cx="3967991" cy="2399559"/>
          </a:xfrm>
          <a:prstGeom prst="wedgeEllipseCallout">
            <a:avLst/>
          </a:prstGeom>
          <a:solidFill>
            <a:srgbClr val="00B05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Correct! Faith in the promises given by the LORD God through Jesus Christ makes a Christian </a:t>
            </a:r>
          </a:p>
        </p:txBody>
      </p:sp>
    </p:spTree>
    <p:extLst>
      <p:ext uri="{BB962C8B-B14F-4D97-AF65-F5344CB8AC3E}">
        <p14:creationId xmlns:p14="http://schemas.microsoft.com/office/powerpoint/2010/main" val="10890472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80">
                                          <p:stCondLst>
                                            <p:cond delay="0"/>
                                          </p:stCondLst>
                                        </p:cTn>
                                        <p:tgtEl>
                                          <p:spTgt spid="10"/>
                                        </p:tgtEl>
                                      </p:cBhvr>
                                    </p:animEffect>
                                    <p:anim calcmode="lin" valueType="num">
                                      <p:cBhvr>
                                        <p:cTn id="6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0" dur="26">
                                          <p:stCondLst>
                                            <p:cond delay="650"/>
                                          </p:stCondLst>
                                        </p:cTn>
                                        <p:tgtEl>
                                          <p:spTgt spid="10"/>
                                        </p:tgtEl>
                                      </p:cBhvr>
                                      <p:to x="100000" y="60000"/>
                                    </p:animScale>
                                    <p:animScale>
                                      <p:cBhvr>
                                        <p:cTn id="71" dur="166" decel="50000">
                                          <p:stCondLst>
                                            <p:cond delay="676"/>
                                          </p:stCondLst>
                                        </p:cTn>
                                        <p:tgtEl>
                                          <p:spTgt spid="10"/>
                                        </p:tgtEl>
                                      </p:cBhvr>
                                      <p:to x="100000" y="100000"/>
                                    </p:animScale>
                                    <p:animScale>
                                      <p:cBhvr>
                                        <p:cTn id="72" dur="26">
                                          <p:stCondLst>
                                            <p:cond delay="1312"/>
                                          </p:stCondLst>
                                        </p:cTn>
                                        <p:tgtEl>
                                          <p:spTgt spid="10"/>
                                        </p:tgtEl>
                                      </p:cBhvr>
                                      <p:to x="100000" y="80000"/>
                                    </p:animScale>
                                    <p:animScale>
                                      <p:cBhvr>
                                        <p:cTn id="73" dur="166" decel="50000">
                                          <p:stCondLst>
                                            <p:cond delay="1338"/>
                                          </p:stCondLst>
                                        </p:cTn>
                                        <p:tgtEl>
                                          <p:spTgt spid="10"/>
                                        </p:tgtEl>
                                      </p:cBhvr>
                                      <p:to x="100000" y="100000"/>
                                    </p:animScale>
                                    <p:animScale>
                                      <p:cBhvr>
                                        <p:cTn id="74" dur="26">
                                          <p:stCondLst>
                                            <p:cond delay="1642"/>
                                          </p:stCondLst>
                                        </p:cTn>
                                        <p:tgtEl>
                                          <p:spTgt spid="10"/>
                                        </p:tgtEl>
                                      </p:cBhvr>
                                      <p:to x="100000" y="90000"/>
                                    </p:animScale>
                                    <p:animScale>
                                      <p:cBhvr>
                                        <p:cTn id="75" dur="166" decel="50000">
                                          <p:stCondLst>
                                            <p:cond delay="1668"/>
                                          </p:stCondLst>
                                        </p:cTn>
                                        <p:tgtEl>
                                          <p:spTgt spid="10"/>
                                        </p:tgtEl>
                                      </p:cBhvr>
                                      <p:to x="100000" y="100000"/>
                                    </p:animScale>
                                    <p:animScale>
                                      <p:cBhvr>
                                        <p:cTn id="76" dur="26">
                                          <p:stCondLst>
                                            <p:cond delay="1808"/>
                                          </p:stCondLst>
                                        </p:cTn>
                                        <p:tgtEl>
                                          <p:spTgt spid="10"/>
                                        </p:tgtEl>
                                      </p:cBhvr>
                                      <p:to x="100000" y="95000"/>
                                    </p:animScale>
                                    <p:animScale>
                                      <p:cBhvr>
                                        <p:cTn id="77" dur="166" decel="50000">
                                          <p:stCondLst>
                                            <p:cond delay="1834"/>
                                          </p:stCondLst>
                                        </p:cTn>
                                        <p:tgtEl>
                                          <p:spTgt spid="10"/>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wipe(down)">
                                      <p:cBhvr>
                                        <p:cTn id="89" dur="580">
                                          <p:stCondLst>
                                            <p:cond delay="0"/>
                                          </p:stCondLst>
                                        </p:cTn>
                                        <p:tgtEl>
                                          <p:spTgt spid="12"/>
                                        </p:tgtEl>
                                      </p:cBhvr>
                                    </p:animEffect>
                                    <p:anim calcmode="lin" valueType="num">
                                      <p:cBhvr>
                                        <p:cTn id="9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5" dur="26">
                                          <p:stCondLst>
                                            <p:cond delay="650"/>
                                          </p:stCondLst>
                                        </p:cTn>
                                        <p:tgtEl>
                                          <p:spTgt spid="12"/>
                                        </p:tgtEl>
                                      </p:cBhvr>
                                      <p:to x="100000" y="60000"/>
                                    </p:animScale>
                                    <p:animScale>
                                      <p:cBhvr>
                                        <p:cTn id="96" dur="166" decel="50000">
                                          <p:stCondLst>
                                            <p:cond delay="676"/>
                                          </p:stCondLst>
                                        </p:cTn>
                                        <p:tgtEl>
                                          <p:spTgt spid="12"/>
                                        </p:tgtEl>
                                      </p:cBhvr>
                                      <p:to x="100000" y="100000"/>
                                    </p:animScale>
                                    <p:animScale>
                                      <p:cBhvr>
                                        <p:cTn id="97" dur="26">
                                          <p:stCondLst>
                                            <p:cond delay="1312"/>
                                          </p:stCondLst>
                                        </p:cTn>
                                        <p:tgtEl>
                                          <p:spTgt spid="12"/>
                                        </p:tgtEl>
                                      </p:cBhvr>
                                      <p:to x="100000" y="80000"/>
                                    </p:animScale>
                                    <p:animScale>
                                      <p:cBhvr>
                                        <p:cTn id="98" dur="166" decel="50000">
                                          <p:stCondLst>
                                            <p:cond delay="1338"/>
                                          </p:stCondLst>
                                        </p:cTn>
                                        <p:tgtEl>
                                          <p:spTgt spid="12"/>
                                        </p:tgtEl>
                                      </p:cBhvr>
                                      <p:to x="100000" y="100000"/>
                                    </p:animScale>
                                    <p:animScale>
                                      <p:cBhvr>
                                        <p:cTn id="99" dur="26">
                                          <p:stCondLst>
                                            <p:cond delay="1642"/>
                                          </p:stCondLst>
                                        </p:cTn>
                                        <p:tgtEl>
                                          <p:spTgt spid="12"/>
                                        </p:tgtEl>
                                      </p:cBhvr>
                                      <p:to x="100000" y="90000"/>
                                    </p:animScale>
                                    <p:animScale>
                                      <p:cBhvr>
                                        <p:cTn id="100" dur="166" decel="50000">
                                          <p:stCondLst>
                                            <p:cond delay="1668"/>
                                          </p:stCondLst>
                                        </p:cTn>
                                        <p:tgtEl>
                                          <p:spTgt spid="12"/>
                                        </p:tgtEl>
                                      </p:cBhvr>
                                      <p:to x="100000" y="100000"/>
                                    </p:animScale>
                                    <p:animScale>
                                      <p:cBhvr>
                                        <p:cTn id="101" dur="26">
                                          <p:stCondLst>
                                            <p:cond delay="1808"/>
                                          </p:stCondLst>
                                        </p:cTn>
                                        <p:tgtEl>
                                          <p:spTgt spid="12"/>
                                        </p:tgtEl>
                                      </p:cBhvr>
                                      <p:to x="100000" y="95000"/>
                                    </p:animScale>
                                    <p:animScale>
                                      <p:cBhvr>
                                        <p:cTn id="10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9CC71E-F308-4189-AD0E-93106BC582E1}"/>
              </a:ext>
            </a:extLst>
          </p:cNvPr>
          <p:cNvSpPr/>
          <p:nvPr/>
        </p:nvSpPr>
        <p:spPr>
          <a:xfrm>
            <a:off x="2961314" y="310393"/>
            <a:ext cx="7071919" cy="1342239"/>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Sins (inequities and transgressions) done by Christians</a:t>
            </a:r>
          </a:p>
        </p:txBody>
      </p:sp>
      <p:sp>
        <p:nvSpPr>
          <p:cNvPr id="4" name="Oval 3">
            <a:extLst>
              <a:ext uri="{FF2B5EF4-FFF2-40B4-BE49-F238E27FC236}">
                <a16:creationId xmlns:a16="http://schemas.microsoft.com/office/drawing/2014/main" id="{83BFE2E5-ACEE-4BF4-9613-841FC068BE73}"/>
              </a:ext>
            </a:extLst>
          </p:cNvPr>
          <p:cNvSpPr/>
          <p:nvPr/>
        </p:nvSpPr>
        <p:spPr>
          <a:xfrm>
            <a:off x="1348458" y="2408537"/>
            <a:ext cx="2698459" cy="1651734"/>
          </a:xfrm>
          <a:prstGeom prst="ellipse">
            <a:avLst/>
          </a:prstGeom>
          <a:solidFill>
            <a:schemeClr val="tx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Morally evil</a:t>
            </a:r>
          </a:p>
        </p:txBody>
      </p:sp>
      <p:sp>
        <p:nvSpPr>
          <p:cNvPr id="5" name="Oval 4">
            <a:extLst>
              <a:ext uri="{FF2B5EF4-FFF2-40B4-BE49-F238E27FC236}">
                <a16:creationId xmlns:a16="http://schemas.microsoft.com/office/drawing/2014/main" id="{B47821B8-B026-41AB-87A9-D29D360B769E}"/>
              </a:ext>
            </a:extLst>
          </p:cNvPr>
          <p:cNvSpPr/>
          <p:nvPr/>
        </p:nvSpPr>
        <p:spPr>
          <a:xfrm>
            <a:off x="2568429" y="4311940"/>
            <a:ext cx="3481431" cy="1342239"/>
          </a:xfrm>
          <a:prstGeom prst="ellipse">
            <a:avLst/>
          </a:prstGeom>
          <a:solidFill>
            <a:schemeClr val="tx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Devastating</a:t>
            </a:r>
          </a:p>
        </p:txBody>
      </p:sp>
      <p:sp>
        <p:nvSpPr>
          <p:cNvPr id="6" name="Oval 5">
            <a:extLst>
              <a:ext uri="{FF2B5EF4-FFF2-40B4-BE49-F238E27FC236}">
                <a16:creationId xmlns:a16="http://schemas.microsoft.com/office/drawing/2014/main" id="{04FBC1EC-B77E-483C-A217-8C7B24255EEE}"/>
              </a:ext>
            </a:extLst>
          </p:cNvPr>
          <p:cNvSpPr/>
          <p:nvPr/>
        </p:nvSpPr>
        <p:spPr>
          <a:xfrm>
            <a:off x="5025006" y="3634681"/>
            <a:ext cx="3481431" cy="1054916"/>
          </a:xfrm>
          <a:prstGeom prst="ellipse">
            <a:avLst/>
          </a:prstGeom>
          <a:solidFill>
            <a:schemeClr val="tx1"/>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Often justified as innocent</a:t>
            </a:r>
          </a:p>
        </p:txBody>
      </p:sp>
      <p:sp>
        <p:nvSpPr>
          <p:cNvPr id="7" name="Oval 6">
            <a:extLst>
              <a:ext uri="{FF2B5EF4-FFF2-40B4-BE49-F238E27FC236}">
                <a16:creationId xmlns:a16="http://schemas.microsoft.com/office/drawing/2014/main" id="{9A973C12-3376-48F2-987D-F0C0E4E409A2}"/>
              </a:ext>
            </a:extLst>
          </p:cNvPr>
          <p:cNvSpPr/>
          <p:nvPr/>
        </p:nvSpPr>
        <p:spPr>
          <a:xfrm>
            <a:off x="8190594" y="2668595"/>
            <a:ext cx="2038525" cy="897622"/>
          </a:xfrm>
          <a:prstGeom prst="ellipse">
            <a:avLst/>
          </a:prstGeom>
          <a:solidFill>
            <a:schemeClr val="tx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 of soul</a:t>
            </a:r>
          </a:p>
        </p:txBody>
      </p:sp>
      <p:sp>
        <p:nvSpPr>
          <p:cNvPr id="8" name="Oval 7">
            <a:extLst>
              <a:ext uri="{FF2B5EF4-FFF2-40B4-BE49-F238E27FC236}">
                <a16:creationId xmlns:a16="http://schemas.microsoft.com/office/drawing/2014/main" id="{C0996DF8-4D7B-4BB8-8A28-FADA9C3A551C}"/>
              </a:ext>
            </a:extLst>
          </p:cNvPr>
          <p:cNvSpPr/>
          <p:nvPr/>
        </p:nvSpPr>
        <p:spPr>
          <a:xfrm>
            <a:off x="7898234" y="3779239"/>
            <a:ext cx="1954635" cy="1065402"/>
          </a:xfrm>
          <a:prstGeom prst="ellipse">
            <a:avLst/>
          </a:prstGeom>
          <a:solidFill>
            <a:schemeClr val="tx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Usually intentional</a:t>
            </a:r>
          </a:p>
        </p:txBody>
      </p:sp>
      <p:sp>
        <p:nvSpPr>
          <p:cNvPr id="9" name="Oval 8">
            <a:extLst>
              <a:ext uri="{FF2B5EF4-FFF2-40B4-BE49-F238E27FC236}">
                <a16:creationId xmlns:a16="http://schemas.microsoft.com/office/drawing/2014/main" id="{8986E6CA-D636-4BF1-8185-6E91349BDC15}"/>
              </a:ext>
            </a:extLst>
          </p:cNvPr>
          <p:cNvSpPr/>
          <p:nvPr/>
        </p:nvSpPr>
        <p:spPr>
          <a:xfrm>
            <a:off x="3768054" y="2524037"/>
            <a:ext cx="2281806" cy="897622"/>
          </a:xfrm>
          <a:prstGeom prst="ellipse">
            <a:avLst/>
          </a:prstGeom>
          <a:solidFill>
            <a:schemeClr val="tx1"/>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Sometimes accidental</a:t>
            </a:r>
          </a:p>
        </p:txBody>
      </p:sp>
    </p:spTree>
    <p:extLst>
      <p:ext uri="{BB962C8B-B14F-4D97-AF65-F5344CB8AC3E}">
        <p14:creationId xmlns:p14="http://schemas.microsoft.com/office/powerpoint/2010/main" val="5658653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TotalTime>
  <Words>743</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BI100 – Module 3.1 – Spiritual Restoration</dc:title>
  <dc:creator>Kathy L. McFarland</dc:creator>
  <cp:keywords>sin, forgiveness, spiritual restoration, blood of Christ, original sin, repentance, deliberate sin, iniquity, transgression, palsy, Christian, mercy, Holy Spirit, Jesus Christ, purge</cp:keywords>
  <cp:lastModifiedBy>Kathy L. McFarland</cp:lastModifiedBy>
  <cp:revision>153</cp:revision>
  <dcterms:created xsi:type="dcterms:W3CDTF">2017-02-18T22:39:54Z</dcterms:created>
  <dcterms:modified xsi:type="dcterms:W3CDTF">2018-09-25T16:07:57Z</dcterms:modified>
  <cp:category>Sin</cp:category>
  <cp:contentStatus/>
</cp:coreProperties>
</file>