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57" r:id="rId4"/>
    <p:sldId id="258" r:id="rId5"/>
    <p:sldId id="259" r:id="rId6"/>
    <p:sldId id="260" r:id="rId7"/>
    <p:sldId id="264" r:id="rId8"/>
    <p:sldId id="261" r:id="rId9"/>
    <p:sldId id="262" r:id="rId10"/>
    <p:sldId id="263" r:id="rId11"/>
    <p:sldId id="265" r:id="rId12"/>
    <p:sldId id="266" r:id="rId13"/>
    <p:sldId id="267" r:id="rId14"/>
    <p:sldId id="271"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CEAB"/>
    <a:srgbClr val="FFE699"/>
    <a:srgbClr val="665CAB"/>
    <a:srgbClr val="5C53A5"/>
    <a:srgbClr val="B24F82"/>
    <a:srgbClr val="9B0D7A"/>
    <a:srgbClr val="1F94C3"/>
    <a:srgbClr val="564DA1"/>
    <a:srgbClr val="2FA7C4"/>
    <a:srgbClr val="1BAE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64" autoAdjust="0"/>
    <p:restoredTop sz="94660"/>
  </p:normalViewPr>
  <p:slideViewPr>
    <p:cSldViewPr snapToGrid="0">
      <p:cViewPr varScale="1">
        <p:scale>
          <a:sx n="49" d="100"/>
          <a:sy n="49" d="100"/>
        </p:scale>
        <p:origin x="54"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B7005FB-43F1-405F-898F-4E1EAE797AF9}"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8CD7E-31D4-404E-89A6-E5092F180DC5}" type="slidenum">
              <a:rPr lang="en-US" smtClean="0"/>
              <a:t>‹#›</a:t>
            </a:fld>
            <a:endParaRPr lang="en-US"/>
          </a:p>
        </p:txBody>
      </p:sp>
    </p:spTree>
    <p:extLst>
      <p:ext uri="{BB962C8B-B14F-4D97-AF65-F5344CB8AC3E}">
        <p14:creationId xmlns:p14="http://schemas.microsoft.com/office/powerpoint/2010/main" val="1178045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005FB-43F1-405F-898F-4E1EAE797AF9}"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8CD7E-31D4-404E-89A6-E5092F180DC5}" type="slidenum">
              <a:rPr lang="en-US" smtClean="0"/>
              <a:t>‹#›</a:t>
            </a:fld>
            <a:endParaRPr lang="en-US"/>
          </a:p>
        </p:txBody>
      </p:sp>
    </p:spTree>
    <p:extLst>
      <p:ext uri="{BB962C8B-B14F-4D97-AF65-F5344CB8AC3E}">
        <p14:creationId xmlns:p14="http://schemas.microsoft.com/office/powerpoint/2010/main" val="190142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005FB-43F1-405F-898F-4E1EAE797AF9}"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8CD7E-31D4-404E-89A6-E5092F180DC5}" type="slidenum">
              <a:rPr lang="en-US" smtClean="0"/>
              <a:t>‹#›</a:t>
            </a:fld>
            <a:endParaRPr lang="en-US"/>
          </a:p>
        </p:txBody>
      </p:sp>
    </p:spTree>
    <p:extLst>
      <p:ext uri="{BB962C8B-B14F-4D97-AF65-F5344CB8AC3E}">
        <p14:creationId xmlns:p14="http://schemas.microsoft.com/office/powerpoint/2010/main" val="3350141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005FB-43F1-405F-898F-4E1EAE797AF9}"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8CD7E-31D4-404E-89A6-E5092F180DC5}" type="slidenum">
              <a:rPr lang="en-US" smtClean="0"/>
              <a:t>‹#›</a:t>
            </a:fld>
            <a:endParaRPr lang="en-US"/>
          </a:p>
        </p:txBody>
      </p:sp>
    </p:spTree>
    <p:extLst>
      <p:ext uri="{BB962C8B-B14F-4D97-AF65-F5344CB8AC3E}">
        <p14:creationId xmlns:p14="http://schemas.microsoft.com/office/powerpoint/2010/main" val="2267133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005FB-43F1-405F-898F-4E1EAE797AF9}"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8CD7E-31D4-404E-89A6-E5092F180DC5}" type="slidenum">
              <a:rPr lang="en-US" smtClean="0"/>
              <a:t>‹#›</a:t>
            </a:fld>
            <a:endParaRPr lang="en-US"/>
          </a:p>
        </p:txBody>
      </p:sp>
    </p:spTree>
    <p:extLst>
      <p:ext uri="{BB962C8B-B14F-4D97-AF65-F5344CB8AC3E}">
        <p14:creationId xmlns:p14="http://schemas.microsoft.com/office/powerpoint/2010/main" val="2138268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005FB-43F1-405F-898F-4E1EAE797AF9}"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78CD7E-31D4-404E-89A6-E5092F180DC5}" type="slidenum">
              <a:rPr lang="en-US" smtClean="0"/>
              <a:t>‹#›</a:t>
            </a:fld>
            <a:endParaRPr lang="en-US"/>
          </a:p>
        </p:txBody>
      </p:sp>
    </p:spTree>
    <p:extLst>
      <p:ext uri="{BB962C8B-B14F-4D97-AF65-F5344CB8AC3E}">
        <p14:creationId xmlns:p14="http://schemas.microsoft.com/office/powerpoint/2010/main" val="3441453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005FB-43F1-405F-898F-4E1EAE797AF9}"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78CD7E-31D4-404E-89A6-E5092F180DC5}" type="slidenum">
              <a:rPr lang="en-US" smtClean="0"/>
              <a:t>‹#›</a:t>
            </a:fld>
            <a:endParaRPr lang="en-US"/>
          </a:p>
        </p:txBody>
      </p:sp>
    </p:spTree>
    <p:extLst>
      <p:ext uri="{BB962C8B-B14F-4D97-AF65-F5344CB8AC3E}">
        <p14:creationId xmlns:p14="http://schemas.microsoft.com/office/powerpoint/2010/main" val="230056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005FB-43F1-405F-898F-4E1EAE797AF9}"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78CD7E-31D4-404E-89A6-E5092F180DC5}" type="slidenum">
              <a:rPr lang="en-US" smtClean="0"/>
              <a:t>‹#›</a:t>
            </a:fld>
            <a:endParaRPr lang="en-US"/>
          </a:p>
        </p:txBody>
      </p:sp>
    </p:spTree>
    <p:extLst>
      <p:ext uri="{BB962C8B-B14F-4D97-AF65-F5344CB8AC3E}">
        <p14:creationId xmlns:p14="http://schemas.microsoft.com/office/powerpoint/2010/main" val="3706196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005FB-43F1-405F-898F-4E1EAE797AF9}"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78CD7E-31D4-404E-89A6-E5092F180DC5}" type="slidenum">
              <a:rPr lang="en-US" smtClean="0"/>
              <a:t>‹#›</a:t>
            </a:fld>
            <a:endParaRPr lang="en-US"/>
          </a:p>
        </p:txBody>
      </p:sp>
    </p:spTree>
    <p:extLst>
      <p:ext uri="{BB962C8B-B14F-4D97-AF65-F5344CB8AC3E}">
        <p14:creationId xmlns:p14="http://schemas.microsoft.com/office/powerpoint/2010/main" val="1780830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7005FB-43F1-405F-898F-4E1EAE797AF9}"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78CD7E-31D4-404E-89A6-E5092F180DC5}" type="slidenum">
              <a:rPr lang="en-US" smtClean="0"/>
              <a:t>‹#›</a:t>
            </a:fld>
            <a:endParaRPr lang="en-US"/>
          </a:p>
        </p:txBody>
      </p:sp>
    </p:spTree>
    <p:extLst>
      <p:ext uri="{BB962C8B-B14F-4D97-AF65-F5344CB8AC3E}">
        <p14:creationId xmlns:p14="http://schemas.microsoft.com/office/powerpoint/2010/main" val="113343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7005FB-43F1-405F-898F-4E1EAE797AF9}"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78CD7E-31D4-404E-89A6-E5092F180DC5}" type="slidenum">
              <a:rPr lang="en-US" smtClean="0"/>
              <a:t>‹#›</a:t>
            </a:fld>
            <a:endParaRPr lang="en-US"/>
          </a:p>
        </p:txBody>
      </p:sp>
    </p:spTree>
    <p:extLst>
      <p:ext uri="{BB962C8B-B14F-4D97-AF65-F5344CB8AC3E}">
        <p14:creationId xmlns:p14="http://schemas.microsoft.com/office/powerpoint/2010/main" val="1838237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7005FB-43F1-405F-898F-4E1EAE797AF9}" type="datetimeFigureOut">
              <a:rPr lang="en-US" smtClean="0"/>
              <a:t>10/9/2018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78CD7E-31D4-404E-89A6-E5092F180DC5}" type="slidenum">
              <a:rPr lang="en-US" smtClean="0"/>
              <a:t>‹#›</a:t>
            </a:fld>
            <a:endParaRPr lang="en-US"/>
          </a:p>
        </p:txBody>
      </p:sp>
    </p:spTree>
    <p:extLst>
      <p:ext uri="{BB962C8B-B14F-4D97-AF65-F5344CB8AC3E}">
        <p14:creationId xmlns:p14="http://schemas.microsoft.com/office/powerpoint/2010/main" val="3800110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35067" y="1210211"/>
            <a:ext cx="9321866" cy="523220"/>
          </a:xfrm>
          <a:prstGeom prst="rect">
            <a:avLst/>
          </a:prstGeom>
          <a:noFill/>
        </p:spPr>
        <p:txBody>
          <a:bodyPr wrap="square" rtlCol="0">
            <a:spAutoFit/>
          </a:bodyPr>
          <a:lstStyle/>
          <a:p>
            <a:pPr algn="ctr"/>
            <a:r>
              <a:rPr lang="en-US" sz="2800" b="1" dirty="0"/>
              <a:t>BI100 – Module 3.5 –  2 Timothy 2:19-21 Spiritual Restoration</a:t>
            </a:r>
          </a:p>
        </p:txBody>
      </p:sp>
      <p:sp>
        <p:nvSpPr>
          <p:cNvPr id="9" name="TextBox 8"/>
          <p:cNvSpPr txBox="1"/>
          <p:nvPr/>
        </p:nvSpPr>
        <p:spPr>
          <a:xfrm>
            <a:off x="1343192" y="535771"/>
            <a:ext cx="9505616" cy="584775"/>
          </a:xfrm>
          <a:prstGeom prst="rect">
            <a:avLst/>
          </a:prstGeom>
          <a:noFill/>
        </p:spPr>
        <p:txBody>
          <a:bodyPr wrap="square" rtlCol="0">
            <a:spAutoFit/>
          </a:bodyPr>
          <a:lstStyle/>
          <a:p>
            <a:pPr algn="ctr"/>
            <a:r>
              <a:rPr lang="en-US" sz="3200" b="1" dirty="0"/>
              <a:t>Becker Professional Theology Academy</a:t>
            </a:r>
          </a:p>
        </p:txBody>
      </p:sp>
      <p:sp>
        <p:nvSpPr>
          <p:cNvPr id="2" name="TextBox 1"/>
          <p:cNvSpPr txBox="1"/>
          <p:nvPr/>
        </p:nvSpPr>
        <p:spPr>
          <a:xfrm>
            <a:off x="609600" y="5072743"/>
            <a:ext cx="4169229" cy="923330"/>
          </a:xfrm>
          <a:prstGeom prst="rect">
            <a:avLst/>
          </a:prstGeom>
          <a:noFill/>
        </p:spPr>
        <p:txBody>
          <a:bodyPr wrap="square" rtlCol="0">
            <a:spAutoFit/>
          </a:bodyPr>
          <a:lstStyle/>
          <a:p>
            <a:pPr algn="ctr"/>
            <a:r>
              <a:rPr lang="en-US" dirty="0"/>
              <a:t>Course Creator – Kathy L. McFarland</a:t>
            </a:r>
          </a:p>
          <a:p>
            <a:endParaRPr lang="en-US" dirty="0"/>
          </a:p>
          <a:p>
            <a:pPr algn="ctr"/>
            <a:r>
              <a:rPr lang="en-US" dirty="0">
                <a:solidFill>
                  <a:schemeClr val="bg1">
                    <a:lumMod val="75000"/>
                  </a:schemeClr>
                </a:solidFill>
              </a:rPr>
              <a:t>http://becker.academy/moodle/</a:t>
            </a:r>
          </a:p>
        </p:txBody>
      </p:sp>
      <p:pic>
        <p:nvPicPr>
          <p:cNvPr id="4" name="Picture 3">
            <a:extLst>
              <a:ext uri="{FF2B5EF4-FFF2-40B4-BE49-F238E27FC236}">
                <a16:creationId xmlns:a16="http://schemas.microsoft.com/office/drawing/2014/main" id="{0FEFB10E-F7F5-4F23-82FA-E66FC33FD0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4887" y="2154936"/>
            <a:ext cx="6188183" cy="4262642"/>
          </a:xfrm>
          <a:prstGeom prst="rect">
            <a:avLst/>
          </a:prstGeom>
        </p:spPr>
      </p:pic>
    </p:spTree>
    <p:extLst>
      <p:ext uri="{BB962C8B-B14F-4D97-AF65-F5344CB8AC3E}">
        <p14:creationId xmlns:p14="http://schemas.microsoft.com/office/powerpoint/2010/main" val="308323687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09CAB-753A-44A6-B160-A2DB134547AB}"/>
              </a:ext>
            </a:extLst>
          </p:cNvPr>
          <p:cNvSpPr/>
          <p:nvPr/>
        </p:nvSpPr>
        <p:spPr>
          <a:xfrm>
            <a:off x="707010" y="395926"/>
            <a:ext cx="10774837" cy="1119406"/>
          </a:xfrm>
          <a:prstGeom prst="rect">
            <a:avLst/>
          </a:prstGeom>
          <a:gradFill>
            <a:gsLst>
              <a:gs pos="0">
                <a:srgbClr val="0D345F"/>
              </a:gs>
              <a:gs pos="54000">
                <a:srgbClr val="8CB2D6"/>
              </a:gs>
              <a:gs pos="100000">
                <a:srgbClr val="412F81"/>
              </a:gs>
            </a:gsLst>
            <a:lin ang="5400000" scaled="1"/>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Works that are NOT built upon the Foundation Christ…</a:t>
            </a:r>
          </a:p>
        </p:txBody>
      </p:sp>
      <p:pic>
        <p:nvPicPr>
          <p:cNvPr id="5" name="Picture 4">
            <a:extLst>
              <a:ext uri="{FF2B5EF4-FFF2-40B4-BE49-F238E27FC236}">
                <a16:creationId xmlns:a16="http://schemas.microsoft.com/office/drawing/2014/main" id="{68D66079-0561-49B2-BEEB-F797641B37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503" y="1895913"/>
            <a:ext cx="2923945" cy="4496079"/>
          </a:xfrm>
          <a:prstGeom prst="rect">
            <a:avLst/>
          </a:prstGeom>
        </p:spPr>
      </p:pic>
      <p:sp>
        <p:nvSpPr>
          <p:cNvPr id="3" name="Rectangle 2">
            <a:extLst>
              <a:ext uri="{FF2B5EF4-FFF2-40B4-BE49-F238E27FC236}">
                <a16:creationId xmlns:a16="http://schemas.microsoft.com/office/drawing/2014/main" id="{F82FFB8E-3F85-45E9-B69A-80F2DED7342F}"/>
              </a:ext>
            </a:extLst>
          </p:cNvPr>
          <p:cNvSpPr/>
          <p:nvPr/>
        </p:nvSpPr>
        <p:spPr>
          <a:xfrm>
            <a:off x="3150448" y="1895913"/>
            <a:ext cx="8331400" cy="1020726"/>
          </a:xfrm>
          <a:prstGeom prst="rect">
            <a:avLst/>
          </a:prstGeom>
          <a:gradFill flip="none" rotWithShape="1">
            <a:gsLst>
              <a:gs pos="0">
                <a:schemeClr val="accent1"/>
              </a:gs>
              <a:gs pos="40000">
                <a:schemeClr val="accent1">
                  <a:lumMod val="60000"/>
                  <a:lumOff val="40000"/>
                </a:schemeClr>
              </a:gs>
              <a:gs pos="91000">
                <a:srgbClr val="412F81"/>
              </a:gs>
            </a:gsLst>
            <a:path path="rect">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Are called “Dead Works”</a:t>
            </a:r>
          </a:p>
        </p:txBody>
      </p:sp>
      <p:sp>
        <p:nvSpPr>
          <p:cNvPr id="4" name="Rectangle 3">
            <a:extLst>
              <a:ext uri="{FF2B5EF4-FFF2-40B4-BE49-F238E27FC236}">
                <a16:creationId xmlns:a16="http://schemas.microsoft.com/office/drawing/2014/main" id="{1FF0E16E-DB87-4357-A72D-EA714641001D}"/>
              </a:ext>
            </a:extLst>
          </p:cNvPr>
          <p:cNvSpPr/>
          <p:nvPr/>
        </p:nvSpPr>
        <p:spPr>
          <a:xfrm>
            <a:off x="3150448" y="3297220"/>
            <a:ext cx="8331399" cy="1433806"/>
          </a:xfrm>
          <a:prstGeom prst="rect">
            <a:avLst/>
          </a:prstGeom>
          <a:gradFill flip="none" rotWithShape="1">
            <a:gsLst>
              <a:gs pos="0">
                <a:schemeClr val="accent1"/>
              </a:gs>
              <a:gs pos="40000">
                <a:schemeClr val="accent1">
                  <a:lumMod val="60000"/>
                  <a:lumOff val="40000"/>
                </a:schemeClr>
              </a:gs>
              <a:gs pos="91000">
                <a:srgbClr val="412F81"/>
              </a:gs>
            </a:gsLst>
            <a:path path="rect">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“Dead Works” will NOT be weighed.  They are useless efforts towards the establishment of the Kingdom of God or the things of God intended on earth.</a:t>
            </a:r>
          </a:p>
        </p:txBody>
      </p:sp>
      <p:sp>
        <p:nvSpPr>
          <p:cNvPr id="6" name="Rectangle 5">
            <a:extLst>
              <a:ext uri="{FF2B5EF4-FFF2-40B4-BE49-F238E27FC236}">
                <a16:creationId xmlns:a16="http://schemas.microsoft.com/office/drawing/2014/main" id="{7834374B-1556-4E98-9D62-2F40FACF8578}"/>
              </a:ext>
            </a:extLst>
          </p:cNvPr>
          <p:cNvSpPr/>
          <p:nvPr/>
        </p:nvSpPr>
        <p:spPr>
          <a:xfrm>
            <a:off x="3150448" y="5168348"/>
            <a:ext cx="8331399" cy="1223643"/>
          </a:xfrm>
          <a:prstGeom prst="rect">
            <a:avLst/>
          </a:prstGeom>
          <a:gradFill flip="none" rotWithShape="1">
            <a:gsLst>
              <a:gs pos="0">
                <a:schemeClr val="accent1">
                  <a:lumMod val="74000"/>
                  <a:lumOff val="26000"/>
                </a:schemeClr>
              </a:gs>
              <a:gs pos="40000">
                <a:schemeClr val="accent1">
                  <a:lumMod val="60000"/>
                  <a:lumOff val="40000"/>
                </a:schemeClr>
              </a:gs>
              <a:gs pos="91000">
                <a:srgbClr val="412F81"/>
              </a:gs>
            </a:gsLst>
            <a:path path="rect">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Dead Works NEVER serve the Living God</a:t>
            </a:r>
          </a:p>
        </p:txBody>
      </p:sp>
      <p:sp>
        <p:nvSpPr>
          <p:cNvPr id="7" name="Rectangle 6">
            <a:extLst>
              <a:ext uri="{FF2B5EF4-FFF2-40B4-BE49-F238E27FC236}">
                <a16:creationId xmlns:a16="http://schemas.microsoft.com/office/drawing/2014/main" id="{5D36AC4C-7A56-4DD9-B624-B93AC53C0C95}"/>
              </a:ext>
            </a:extLst>
          </p:cNvPr>
          <p:cNvSpPr/>
          <p:nvPr/>
        </p:nvSpPr>
        <p:spPr>
          <a:xfrm>
            <a:off x="3150447" y="1895913"/>
            <a:ext cx="8331399" cy="4496079"/>
          </a:xfrm>
          <a:prstGeom prst="rect">
            <a:avLst/>
          </a:prstGeom>
          <a:gradFill flip="none" rotWithShape="1">
            <a:gsLst>
              <a:gs pos="56650">
                <a:srgbClr val="4585BF"/>
              </a:gs>
              <a:gs pos="0">
                <a:srgbClr val="564DA1"/>
              </a:gs>
              <a:gs pos="55000">
                <a:schemeClr val="accent1">
                  <a:shade val="67500"/>
                  <a:satMod val="115000"/>
                </a:schemeClr>
              </a:gs>
              <a:gs pos="100000">
                <a:srgbClr val="2FA7C4"/>
              </a:gs>
            </a:gsLst>
            <a:lin ang="16200000" scaled="1"/>
            <a:tileRect/>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27192EF-B580-4D80-AE9B-33AC80017D31}"/>
              </a:ext>
            </a:extLst>
          </p:cNvPr>
          <p:cNvSpPr/>
          <p:nvPr/>
        </p:nvSpPr>
        <p:spPr>
          <a:xfrm>
            <a:off x="3323929" y="2866679"/>
            <a:ext cx="7984435" cy="2554545"/>
          </a:xfrm>
          <a:prstGeom prst="rect">
            <a:avLst/>
          </a:prstGeom>
        </p:spPr>
        <p:txBody>
          <a:bodyPr wrap="square">
            <a:spAutoFit/>
          </a:bodyPr>
          <a:lstStyle/>
          <a:p>
            <a:pPr algn="just"/>
            <a:r>
              <a:rPr lang="en-US" sz="3200" b="1" dirty="0"/>
              <a:t>This means that all seemingly good works of charity, love, support, caring, or giving gifts that are established on this earth WITHOUT Christ’s foundation WILL NOT count toward the rewards given to Believers!</a:t>
            </a:r>
          </a:p>
        </p:txBody>
      </p:sp>
    </p:spTree>
    <p:extLst>
      <p:ext uri="{BB962C8B-B14F-4D97-AF65-F5344CB8AC3E}">
        <p14:creationId xmlns:p14="http://schemas.microsoft.com/office/powerpoint/2010/main" val="5658653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9681" y="4274553"/>
            <a:ext cx="5769114" cy="2261673"/>
          </a:xfrm>
          <a:prstGeom prst="rect">
            <a:avLst/>
          </a:prstGeom>
        </p:spPr>
      </p:pic>
      <p:sp>
        <p:nvSpPr>
          <p:cNvPr id="3" name="Rectangle 2">
            <a:extLst>
              <a:ext uri="{FF2B5EF4-FFF2-40B4-BE49-F238E27FC236}">
                <a16:creationId xmlns:a16="http://schemas.microsoft.com/office/drawing/2014/main" id="{C0D5DDA1-5782-4C63-8946-DE85BD7CFCE2}"/>
              </a:ext>
            </a:extLst>
          </p:cNvPr>
          <p:cNvSpPr/>
          <p:nvPr/>
        </p:nvSpPr>
        <p:spPr>
          <a:xfrm>
            <a:off x="721659" y="534853"/>
            <a:ext cx="10969597" cy="2344182"/>
          </a:xfrm>
          <a:prstGeom prst="rect">
            <a:avLst/>
          </a:prstGeom>
          <a:gradFill>
            <a:gsLst>
              <a:gs pos="100000">
                <a:srgbClr val="2FA7C4">
                  <a:lumMod val="0"/>
                </a:srgbClr>
              </a:gs>
              <a:gs pos="45000">
                <a:srgbClr val="0BA869"/>
              </a:gs>
              <a:gs pos="0">
                <a:srgbClr val="0BA869"/>
              </a:gs>
            </a:gsLst>
            <a:path path="shape">
              <a:fillToRect l="50000" t="50000" r="50000" b="50000"/>
            </a:path>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B29141CA-5160-4A66-8D8D-486DEF789077}"/>
              </a:ext>
            </a:extLst>
          </p:cNvPr>
          <p:cNvSpPr/>
          <p:nvPr/>
        </p:nvSpPr>
        <p:spPr>
          <a:xfrm>
            <a:off x="721659" y="4228219"/>
            <a:ext cx="10969597" cy="1099930"/>
          </a:xfrm>
          <a:prstGeom prst="rect">
            <a:avLst/>
          </a:prstGeom>
          <a:gradFill>
            <a:gsLst>
              <a:gs pos="100000">
                <a:srgbClr val="1BAE6B"/>
              </a:gs>
              <a:gs pos="52000">
                <a:schemeClr val="accent1">
                  <a:lumMod val="60000"/>
                  <a:lumOff val="40000"/>
                </a:schemeClr>
              </a:gs>
              <a:gs pos="0">
                <a:schemeClr val="bg2">
                  <a:lumMod val="90000"/>
                </a:schemeClr>
              </a:gs>
            </a:gsLst>
            <a:path path="shape">
              <a:fillToRect l="50000" t="50000" r="50000" b="5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Gold, Silver, and Precious Stone Works receive REWARD!!!</a:t>
            </a:r>
          </a:p>
        </p:txBody>
      </p:sp>
      <p:sp>
        <p:nvSpPr>
          <p:cNvPr id="6" name="Rectangle 5">
            <a:extLst>
              <a:ext uri="{FF2B5EF4-FFF2-40B4-BE49-F238E27FC236}">
                <a16:creationId xmlns:a16="http://schemas.microsoft.com/office/drawing/2014/main" id="{6ADAFFF7-DD2E-4718-95FC-D9D64856D173}"/>
              </a:ext>
            </a:extLst>
          </p:cNvPr>
          <p:cNvSpPr/>
          <p:nvPr/>
        </p:nvSpPr>
        <p:spPr>
          <a:xfrm>
            <a:off x="721659" y="3003662"/>
            <a:ext cx="10969597" cy="1099930"/>
          </a:xfrm>
          <a:prstGeom prst="rect">
            <a:avLst/>
          </a:prstGeom>
          <a:gradFill>
            <a:gsLst>
              <a:gs pos="100000">
                <a:srgbClr val="1BAE6B"/>
              </a:gs>
              <a:gs pos="52000">
                <a:schemeClr val="accent1">
                  <a:lumMod val="60000"/>
                  <a:lumOff val="40000"/>
                </a:schemeClr>
              </a:gs>
              <a:gs pos="0">
                <a:schemeClr val="bg2">
                  <a:lumMod val="90000"/>
                </a:schemeClr>
              </a:gs>
            </a:gsLst>
            <a:path path="shape">
              <a:fillToRect l="50000" t="50000" r="50000" b="5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ln w="0"/>
                <a:solidFill>
                  <a:schemeClr val="tx1"/>
                </a:solidFill>
                <a:effectLst>
                  <a:outerShdw blurRad="38100" dist="19050" dir="2700000" algn="tl" rotWithShape="0">
                    <a:schemeClr val="dk1">
                      <a:alpha val="40000"/>
                    </a:schemeClr>
                  </a:outerShdw>
                </a:effectLst>
              </a:rPr>
              <a:t>Important Weighing!!! Fire reveals what sort of works followers of Christ built on His foundation!</a:t>
            </a:r>
          </a:p>
        </p:txBody>
      </p:sp>
      <p:sp>
        <p:nvSpPr>
          <p:cNvPr id="7" name="Rectangle 6">
            <a:extLst>
              <a:ext uri="{FF2B5EF4-FFF2-40B4-BE49-F238E27FC236}">
                <a16:creationId xmlns:a16="http://schemas.microsoft.com/office/drawing/2014/main" id="{0B07FDA3-3890-4783-B34E-09DC46206359}"/>
              </a:ext>
            </a:extLst>
          </p:cNvPr>
          <p:cNvSpPr/>
          <p:nvPr/>
        </p:nvSpPr>
        <p:spPr>
          <a:xfrm>
            <a:off x="728144" y="5452776"/>
            <a:ext cx="10969597" cy="1099930"/>
          </a:xfrm>
          <a:prstGeom prst="rect">
            <a:avLst/>
          </a:prstGeom>
          <a:gradFill>
            <a:gsLst>
              <a:gs pos="100000">
                <a:srgbClr val="23A965"/>
              </a:gs>
              <a:gs pos="52000">
                <a:schemeClr val="accent1">
                  <a:lumMod val="60000"/>
                  <a:lumOff val="40000"/>
                </a:schemeClr>
              </a:gs>
              <a:gs pos="0">
                <a:srgbClr val="A8D0F4"/>
              </a:gs>
            </a:gsLst>
            <a:path path="shape">
              <a:fillToRect l="50000" t="50000" r="50000" b="5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Wood, Hay, Stubble Works receive LOSS!!!</a:t>
            </a:r>
          </a:p>
        </p:txBody>
      </p:sp>
      <p:sp>
        <p:nvSpPr>
          <p:cNvPr id="8" name="Rectangle 7">
            <a:extLst>
              <a:ext uri="{FF2B5EF4-FFF2-40B4-BE49-F238E27FC236}">
                <a16:creationId xmlns:a16="http://schemas.microsoft.com/office/drawing/2014/main" id="{21FDD7EF-B5F4-4AF3-90CD-E17FCA24FDC3}"/>
              </a:ext>
            </a:extLst>
          </p:cNvPr>
          <p:cNvSpPr/>
          <p:nvPr/>
        </p:nvSpPr>
        <p:spPr>
          <a:xfrm>
            <a:off x="909031" y="748858"/>
            <a:ext cx="10594851" cy="2308324"/>
          </a:xfrm>
          <a:prstGeom prst="rect">
            <a:avLst/>
          </a:prstGeom>
          <a:noFill/>
        </p:spPr>
        <p:txBody>
          <a:bodyPr wrap="square">
            <a:spAutoFit/>
          </a:bodyPr>
          <a:lstStyle/>
          <a:p>
            <a:pPr algn="just"/>
            <a:r>
              <a:rPr lang="en-US" b="1" dirty="0">
                <a:solidFill>
                  <a:schemeClr val="bg1"/>
                </a:solidFill>
              </a:rPr>
              <a:t>According to the grace of God which is given unto me, as a wise masterbuilder, I have laid the foundation, and another buildeth thereon. But let every man take heed how he buildeth thereupon. For other foundation can no man lay than that is laid, which is Jesus Christ. Now if any man build upon this foundation gold, silver, precious stones, wood, hay, stubble; Every man’s work shall be made manifest: for the day shall declare it, because it shall be revealed by fire; and the fire shall try every man’s work of what sort it is. If any man’s work abide which he hath built thereupon, he shall receive a reward. If any man’s work shall be burned, he shall suffer loss: but he himself shall be saved; yet so as by fire. (1 Corinthians 3:10-15)</a:t>
            </a:r>
          </a:p>
          <a:p>
            <a:pPr algn="just"/>
            <a:endParaRPr lang="en-US" dirty="0"/>
          </a:p>
        </p:txBody>
      </p:sp>
      <p:sp>
        <p:nvSpPr>
          <p:cNvPr id="9" name="Rectangle 8">
            <a:extLst>
              <a:ext uri="{FF2B5EF4-FFF2-40B4-BE49-F238E27FC236}">
                <a16:creationId xmlns:a16="http://schemas.microsoft.com/office/drawing/2014/main" id="{3AC2B44E-0490-462A-AA48-36905447E80C}"/>
              </a:ext>
            </a:extLst>
          </p:cNvPr>
          <p:cNvSpPr/>
          <p:nvPr/>
        </p:nvSpPr>
        <p:spPr>
          <a:xfrm>
            <a:off x="728143" y="3003662"/>
            <a:ext cx="10969597" cy="3532564"/>
          </a:xfrm>
          <a:prstGeom prst="rect">
            <a:avLst/>
          </a:prstGeom>
          <a:gradFill>
            <a:gsLst>
              <a:gs pos="100000">
                <a:srgbClr val="2FA7C4">
                  <a:lumMod val="0"/>
                </a:srgbClr>
              </a:gs>
              <a:gs pos="91000">
                <a:srgbClr val="0BA869"/>
              </a:gs>
              <a:gs pos="0">
                <a:srgbClr val="0BA869"/>
              </a:gs>
            </a:gsLst>
            <a:path path="shap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40000"/>
                  <a:lumOff val="60000"/>
                </a:schemeClr>
              </a:solidFill>
            </a:endParaRPr>
          </a:p>
        </p:txBody>
      </p:sp>
      <p:sp>
        <p:nvSpPr>
          <p:cNvPr id="10" name="Rectangle 9">
            <a:extLst>
              <a:ext uri="{FF2B5EF4-FFF2-40B4-BE49-F238E27FC236}">
                <a16:creationId xmlns:a16="http://schemas.microsoft.com/office/drawing/2014/main" id="{D8B642CC-8EB0-45D6-9F3B-CA1BC682F65D}"/>
              </a:ext>
            </a:extLst>
          </p:cNvPr>
          <p:cNvSpPr/>
          <p:nvPr/>
        </p:nvSpPr>
        <p:spPr>
          <a:xfrm>
            <a:off x="2313334" y="4103592"/>
            <a:ext cx="7927106" cy="120032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a:ln/>
                <a:solidFill>
                  <a:schemeClr val="accent4"/>
                </a:solidFill>
                <a:effectLst/>
              </a:rPr>
              <a:t>Salvation cannot be lost in the weighing </a:t>
            </a:r>
          </a:p>
          <a:p>
            <a:pPr algn="ctr"/>
            <a:r>
              <a:rPr lang="en-US" sz="3600" b="1" cap="none" spc="0" dirty="0">
                <a:ln/>
                <a:solidFill>
                  <a:schemeClr val="accent4"/>
                </a:solidFill>
                <a:effectLst/>
              </a:rPr>
              <a:t>of works built upon Christ’s foundation!</a:t>
            </a:r>
          </a:p>
        </p:txBody>
      </p:sp>
    </p:spTree>
    <p:extLst>
      <p:ext uri="{BB962C8B-B14F-4D97-AF65-F5344CB8AC3E}">
        <p14:creationId xmlns:p14="http://schemas.microsoft.com/office/powerpoint/2010/main" val="5946120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80">
                                          <p:stCondLst>
                                            <p:cond delay="0"/>
                                          </p:stCondLst>
                                        </p:cTn>
                                        <p:tgtEl>
                                          <p:spTgt spid="10"/>
                                        </p:tgtEl>
                                      </p:cBhvr>
                                    </p:animEffect>
                                    <p:anim calcmode="lin" valueType="num">
                                      <p:cBhvr>
                                        <p:cTn id="2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8" dur="26">
                                          <p:stCondLst>
                                            <p:cond delay="650"/>
                                          </p:stCondLst>
                                        </p:cTn>
                                        <p:tgtEl>
                                          <p:spTgt spid="10"/>
                                        </p:tgtEl>
                                      </p:cBhvr>
                                      <p:to x="100000" y="60000"/>
                                    </p:animScale>
                                    <p:animScale>
                                      <p:cBhvr>
                                        <p:cTn id="29" dur="166" decel="50000">
                                          <p:stCondLst>
                                            <p:cond delay="676"/>
                                          </p:stCondLst>
                                        </p:cTn>
                                        <p:tgtEl>
                                          <p:spTgt spid="10"/>
                                        </p:tgtEl>
                                      </p:cBhvr>
                                      <p:to x="100000" y="100000"/>
                                    </p:animScale>
                                    <p:animScale>
                                      <p:cBhvr>
                                        <p:cTn id="30" dur="26">
                                          <p:stCondLst>
                                            <p:cond delay="1312"/>
                                          </p:stCondLst>
                                        </p:cTn>
                                        <p:tgtEl>
                                          <p:spTgt spid="10"/>
                                        </p:tgtEl>
                                      </p:cBhvr>
                                      <p:to x="100000" y="80000"/>
                                    </p:animScale>
                                    <p:animScale>
                                      <p:cBhvr>
                                        <p:cTn id="31" dur="166" decel="50000">
                                          <p:stCondLst>
                                            <p:cond delay="1338"/>
                                          </p:stCondLst>
                                        </p:cTn>
                                        <p:tgtEl>
                                          <p:spTgt spid="10"/>
                                        </p:tgtEl>
                                      </p:cBhvr>
                                      <p:to x="100000" y="100000"/>
                                    </p:animScale>
                                    <p:animScale>
                                      <p:cBhvr>
                                        <p:cTn id="32" dur="26">
                                          <p:stCondLst>
                                            <p:cond delay="1642"/>
                                          </p:stCondLst>
                                        </p:cTn>
                                        <p:tgtEl>
                                          <p:spTgt spid="10"/>
                                        </p:tgtEl>
                                      </p:cBhvr>
                                      <p:to x="100000" y="90000"/>
                                    </p:animScale>
                                    <p:animScale>
                                      <p:cBhvr>
                                        <p:cTn id="33" dur="166" decel="50000">
                                          <p:stCondLst>
                                            <p:cond delay="1668"/>
                                          </p:stCondLst>
                                        </p:cTn>
                                        <p:tgtEl>
                                          <p:spTgt spid="10"/>
                                        </p:tgtEl>
                                      </p:cBhvr>
                                      <p:to x="100000" y="100000"/>
                                    </p:animScale>
                                    <p:animScale>
                                      <p:cBhvr>
                                        <p:cTn id="34" dur="26">
                                          <p:stCondLst>
                                            <p:cond delay="1808"/>
                                          </p:stCondLst>
                                        </p:cTn>
                                        <p:tgtEl>
                                          <p:spTgt spid="10"/>
                                        </p:tgtEl>
                                      </p:cBhvr>
                                      <p:to x="100000" y="95000"/>
                                    </p:animScale>
                                    <p:animScale>
                                      <p:cBhvr>
                                        <p:cTn id="35" dur="166" decel="50000">
                                          <p:stCondLst>
                                            <p:cond delay="1834"/>
                                          </p:stCondLst>
                                        </p:cTn>
                                        <p:tgtEl>
                                          <p:spTgt spid="10"/>
                                        </p:tgtEl>
                                      </p:cBhvr>
                                      <p:to x="100000" y="100000"/>
                                    </p:animScale>
                                  </p:childTnLst>
                                </p:cTn>
                              </p:par>
                              <p:par>
                                <p:cTn id="36" presetID="26"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down)">
                                      <p:cBhvr>
                                        <p:cTn id="38" dur="580">
                                          <p:stCondLst>
                                            <p:cond delay="0"/>
                                          </p:stCondLst>
                                        </p:cTn>
                                        <p:tgtEl>
                                          <p:spTgt spid="9"/>
                                        </p:tgtEl>
                                      </p:cBhvr>
                                    </p:animEffect>
                                    <p:anim calcmode="lin" valueType="num">
                                      <p:cBhvr>
                                        <p:cTn id="3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4" dur="26">
                                          <p:stCondLst>
                                            <p:cond delay="650"/>
                                          </p:stCondLst>
                                        </p:cTn>
                                        <p:tgtEl>
                                          <p:spTgt spid="9"/>
                                        </p:tgtEl>
                                      </p:cBhvr>
                                      <p:to x="100000" y="60000"/>
                                    </p:animScale>
                                    <p:animScale>
                                      <p:cBhvr>
                                        <p:cTn id="45" dur="166" decel="50000">
                                          <p:stCondLst>
                                            <p:cond delay="676"/>
                                          </p:stCondLst>
                                        </p:cTn>
                                        <p:tgtEl>
                                          <p:spTgt spid="9"/>
                                        </p:tgtEl>
                                      </p:cBhvr>
                                      <p:to x="100000" y="100000"/>
                                    </p:animScale>
                                    <p:animScale>
                                      <p:cBhvr>
                                        <p:cTn id="46" dur="26">
                                          <p:stCondLst>
                                            <p:cond delay="1312"/>
                                          </p:stCondLst>
                                        </p:cTn>
                                        <p:tgtEl>
                                          <p:spTgt spid="9"/>
                                        </p:tgtEl>
                                      </p:cBhvr>
                                      <p:to x="100000" y="80000"/>
                                    </p:animScale>
                                    <p:animScale>
                                      <p:cBhvr>
                                        <p:cTn id="47" dur="166" decel="50000">
                                          <p:stCondLst>
                                            <p:cond delay="1338"/>
                                          </p:stCondLst>
                                        </p:cTn>
                                        <p:tgtEl>
                                          <p:spTgt spid="9"/>
                                        </p:tgtEl>
                                      </p:cBhvr>
                                      <p:to x="100000" y="100000"/>
                                    </p:animScale>
                                    <p:animScale>
                                      <p:cBhvr>
                                        <p:cTn id="48" dur="26">
                                          <p:stCondLst>
                                            <p:cond delay="1642"/>
                                          </p:stCondLst>
                                        </p:cTn>
                                        <p:tgtEl>
                                          <p:spTgt spid="9"/>
                                        </p:tgtEl>
                                      </p:cBhvr>
                                      <p:to x="100000" y="90000"/>
                                    </p:animScale>
                                    <p:animScale>
                                      <p:cBhvr>
                                        <p:cTn id="49" dur="166" decel="50000">
                                          <p:stCondLst>
                                            <p:cond delay="1668"/>
                                          </p:stCondLst>
                                        </p:cTn>
                                        <p:tgtEl>
                                          <p:spTgt spid="9"/>
                                        </p:tgtEl>
                                      </p:cBhvr>
                                      <p:to x="100000" y="100000"/>
                                    </p:animScale>
                                    <p:animScale>
                                      <p:cBhvr>
                                        <p:cTn id="50" dur="26">
                                          <p:stCondLst>
                                            <p:cond delay="1808"/>
                                          </p:stCondLst>
                                        </p:cTn>
                                        <p:tgtEl>
                                          <p:spTgt spid="9"/>
                                        </p:tgtEl>
                                      </p:cBhvr>
                                      <p:to x="100000" y="95000"/>
                                    </p:animScale>
                                    <p:animScale>
                                      <p:cBhvr>
                                        <p:cTn id="51"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3132CC-AB65-413E-BB2F-61EBF1E88AE0}"/>
              </a:ext>
            </a:extLst>
          </p:cNvPr>
          <p:cNvPicPr>
            <a:picLocks noChangeAspect="1"/>
          </p:cNvPicPr>
          <p:nvPr/>
        </p:nvPicPr>
        <p:blipFill>
          <a:blip r:embed="rId2"/>
          <a:stretch>
            <a:fillRect/>
          </a:stretch>
        </p:blipFill>
        <p:spPr>
          <a:xfrm>
            <a:off x="375579" y="3742674"/>
            <a:ext cx="4517528" cy="3115326"/>
          </a:xfrm>
          <a:prstGeom prst="rect">
            <a:avLst/>
          </a:prstGeom>
        </p:spPr>
      </p:pic>
      <p:sp>
        <p:nvSpPr>
          <p:cNvPr id="5" name="Rectangle 4">
            <a:extLst>
              <a:ext uri="{FF2B5EF4-FFF2-40B4-BE49-F238E27FC236}">
                <a16:creationId xmlns:a16="http://schemas.microsoft.com/office/drawing/2014/main" id="{00AEF275-F8EE-40C6-A36D-BEA0E974720B}"/>
              </a:ext>
            </a:extLst>
          </p:cNvPr>
          <p:cNvSpPr/>
          <p:nvPr/>
        </p:nvSpPr>
        <p:spPr>
          <a:xfrm>
            <a:off x="709631" y="302207"/>
            <a:ext cx="11070348" cy="1645920"/>
          </a:xfrm>
          <a:prstGeom prst="rect">
            <a:avLst/>
          </a:prstGeom>
          <a:gradFill>
            <a:gsLst>
              <a:gs pos="98000">
                <a:srgbClr val="A44300"/>
              </a:gs>
              <a:gs pos="52000">
                <a:srgbClr val="7E0125"/>
              </a:gs>
              <a:gs pos="0">
                <a:srgbClr val="FF0000"/>
              </a:gs>
            </a:gsLst>
            <a:path path="shape">
              <a:fillToRect l="50000" t="50000" r="50000" b="50000"/>
            </a:path>
          </a:gradFill>
          <a:ln>
            <a:noFill/>
          </a:ln>
          <a:effectLst>
            <a:outerShdw blurRad="190500" dist="228600" dir="2700000" algn="ctr">
              <a:srgbClr val="000000">
                <a:alpha val="30000"/>
              </a:srgb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0E3D959A-EE37-4638-8E35-3456871C1FA2}"/>
              </a:ext>
            </a:extLst>
          </p:cNvPr>
          <p:cNvSpPr/>
          <p:nvPr/>
        </p:nvSpPr>
        <p:spPr>
          <a:xfrm>
            <a:off x="4323264" y="2245768"/>
            <a:ext cx="3323241" cy="2040835"/>
          </a:xfrm>
          <a:prstGeom prst="ellipse">
            <a:avLst/>
          </a:prstGeom>
          <a:gradFill>
            <a:gsLst>
              <a:gs pos="100000">
                <a:schemeClr val="accent4">
                  <a:lumMod val="40000"/>
                  <a:lumOff val="60000"/>
                </a:schemeClr>
              </a:gs>
              <a:gs pos="52000">
                <a:schemeClr val="accent2">
                  <a:lumMod val="35000"/>
                </a:schemeClr>
              </a:gs>
              <a:gs pos="0">
                <a:srgbClr val="FF0000"/>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Living Works </a:t>
            </a:r>
          </a:p>
          <a:p>
            <a:pPr algn="ctr"/>
            <a:r>
              <a:rPr lang="en-US" b="1" dirty="0"/>
              <a:t>serve God</a:t>
            </a:r>
          </a:p>
        </p:txBody>
      </p:sp>
      <p:sp>
        <p:nvSpPr>
          <p:cNvPr id="6" name="Oval 5">
            <a:extLst>
              <a:ext uri="{FF2B5EF4-FFF2-40B4-BE49-F238E27FC236}">
                <a16:creationId xmlns:a16="http://schemas.microsoft.com/office/drawing/2014/main" id="{E3413852-6B7A-427C-A82D-5775767D28A7}"/>
              </a:ext>
            </a:extLst>
          </p:cNvPr>
          <p:cNvSpPr/>
          <p:nvPr/>
        </p:nvSpPr>
        <p:spPr>
          <a:xfrm>
            <a:off x="4434379" y="4514958"/>
            <a:ext cx="3323241" cy="2040835"/>
          </a:xfrm>
          <a:prstGeom prst="ellipse">
            <a:avLst/>
          </a:prstGeom>
          <a:gradFill>
            <a:gsLst>
              <a:gs pos="100000">
                <a:schemeClr val="accent4">
                  <a:lumMod val="40000"/>
                  <a:lumOff val="60000"/>
                </a:schemeClr>
              </a:gs>
              <a:gs pos="52000">
                <a:schemeClr val="accent2">
                  <a:lumMod val="35000"/>
                </a:schemeClr>
              </a:gs>
              <a:gs pos="0">
                <a:srgbClr val="FF0000"/>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Christ’s coming to earth made the devil’s works DEAD</a:t>
            </a:r>
          </a:p>
        </p:txBody>
      </p:sp>
      <p:sp>
        <p:nvSpPr>
          <p:cNvPr id="7" name="Oval 6">
            <a:extLst>
              <a:ext uri="{FF2B5EF4-FFF2-40B4-BE49-F238E27FC236}">
                <a16:creationId xmlns:a16="http://schemas.microsoft.com/office/drawing/2014/main" id="{74CEDAA3-5537-4C67-8DD0-54D9F4CA907A}"/>
              </a:ext>
            </a:extLst>
          </p:cNvPr>
          <p:cNvSpPr/>
          <p:nvPr/>
        </p:nvSpPr>
        <p:spPr>
          <a:xfrm>
            <a:off x="8063407" y="4514958"/>
            <a:ext cx="3323241" cy="2040835"/>
          </a:xfrm>
          <a:prstGeom prst="ellipse">
            <a:avLst/>
          </a:prstGeom>
          <a:gradFill>
            <a:gsLst>
              <a:gs pos="100000">
                <a:schemeClr val="accent4">
                  <a:lumMod val="40000"/>
                  <a:lumOff val="60000"/>
                </a:schemeClr>
              </a:gs>
              <a:gs pos="52000">
                <a:schemeClr val="accent2">
                  <a:lumMod val="35000"/>
                </a:schemeClr>
              </a:gs>
              <a:gs pos="0">
                <a:srgbClr val="FF0000"/>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Sinners do only</a:t>
            </a:r>
          </a:p>
          <a:p>
            <a:pPr algn="ctr"/>
            <a:r>
              <a:rPr lang="en-US" b="1" dirty="0"/>
              <a:t>DEAD WORKS</a:t>
            </a:r>
          </a:p>
        </p:txBody>
      </p:sp>
      <p:sp>
        <p:nvSpPr>
          <p:cNvPr id="8" name="Oval 7">
            <a:extLst>
              <a:ext uri="{FF2B5EF4-FFF2-40B4-BE49-F238E27FC236}">
                <a16:creationId xmlns:a16="http://schemas.microsoft.com/office/drawing/2014/main" id="{1F617FA7-6AF7-4BE1-AD5D-31364D8599E5}"/>
              </a:ext>
            </a:extLst>
          </p:cNvPr>
          <p:cNvSpPr/>
          <p:nvPr/>
        </p:nvSpPr>
        <p:spPr>
          <a:xfrm>
            <a:off x="8063406" y="2343042"/>
            <a:ext cx="3323241" cy="2040835"/>
          </a:xfrm>
          <a:prstGeom prst="ellipse">
            <a:avLst/>
          </a:prstGeom>
          <a:gradFill>
            <a:gsLst>
              <a:gs pos="100000">
                <a:schemeClr val="accent4">
                  <a:lumMod val="40000"/>
                  <a:lumOff val="60000"/>
                </a:schemeClr>
              </a:gs>
              <a:gs pos="52000">
                <a:schemeClr val="accent2">
                  <a:lumMod val="35000"/>
                </a:schemeClr>
              </a:gs>
              <a:gs pos="0">
                <a:srgbClr val="FF0000"/>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Sinners can only </a:t>
            </a:r>
          </a:p>
          <a:p>
            <a:pPr algn="ctr"/>
            <a:r>
              <a:rPr lang="en-US" b="1" dirty="0"/>
              <a:t>do the works</a:t>
            </a:r>
          </a:p>
          <a:p>
            <a:pPr algn="ctr"/>
            <a:r>
              <a:rPr lang="en-US" b="1" dirty="0"/>
              <a:t>of the devil</a:t>
            </a:r>
          </a:p>
        </p:txBody>
      </p:sp>
      <p:sp>
        <p:nvSpPr>
          <p:cNvPr id="9" name="Rectangle 8">
            <a:extLst>
              <a:ext uri="{FF2B5EF4-FFF2-40B4-BE49-F238E27FC236}">
                <a16:creationId xmlns:a16="http://schemas.microsoft.com/office/drawing/2014/main" id="{4F98B945-AEE2-40F5-8086-C50DA324C660}"/>
              </a:ext>
            </a:extLst>
          </p:cNvPr>
          <p:cNvSpPr/>
          <p:nvPr/>
        </p:nvSpPr>
        <p:spPr>
          <a:xfrm>
            <a:off x="1076775" y="525002"/>
            <a:ext cx="10336060" cy="1200329"/>
          </a:xfrm>
          <a:prstGeom prst="rect">
            <a:avLst/>
          </a:prstGeom>
        </p:spPr>
        <p:txBody>
          <a:bodyPr wrap="square">
            <a:spAutoFit/>
          </a:bodyPr>
          <a:lstStyle/>
          <a:p>
            <a:pPr algn="just"/>
            <a:r>
              <a:rPr lang="en-US" dirty="0">
                <a:solidFill>
                  <a:schemeClr val="bg1"/>
                </a:solidFill>
              </a:rPr>
              <a:t>For if the blood of bulls and of goats, and the ashes of an heifer sprinkling the unclean, sanctifieth to the purifying of the flesh: How much more shall the blood of Christ, who through the eternal Spirit offered himself without spot to God, purge your conscience from dead works to serve the living God? </a:t>
            </a:r>
          </a:p>
          <a:p>
            <a:pPr algn="ctr"/>
            <a:r>
              <a:rPr lang="en-US" dirty="0">
                <a:solidFill>
                  <a:schemeClr val="bg1"/>
                </a:solidFill>
              </a:rPr>
              <a:t>(Hebrews 9:13–14.)</a:t>
            </a:r>
          </a:p>
        </p:txBody>
      </p:sp>
    </p:spTree>
    <p:extLst>
      <p:ext uri="{BB962C8B-B14F-4D97-AF65-F5344CB8AC3E}">
        <p14:creationId xmlns:p14="http://schemas.microsoft.com/office/powerpoint/2010/main" val="28855322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80">
                                          <p:stCondLst>
                                            <p:cond delay="0"/>
                                          </p:stCondLst>
                                        </p:cTn>
                                        <p:tgtEl>
                                          <p:spTgt spid="6"/>
                                        </p:tgtEl>
                                      </p:cBhvr>
                                    </p:animEffect>
                                    <p:anim calcmode="lin" valueType="num">
                                      <p:cBhvr>
                                        <p:cTn id="4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tgtEl>
                                      </p:cBhvr>
                                      <p:to x="100000" y="60000"/>
                                    </p:animScale>
                                    <p:animScale>
                                      <p:cBhvr>
                                        <p:cTn id="50" dur="166" decel="50000">
                                          <p:stCondLst>
                                            <p:cond delay="676"/>
                                          </p:stCondLst>
                                        </p:cTn>
                                        <p:tgtEl>
                                          <p:spTgt spid="6"/>
                                        </p:tgtEl>
                                      </p:cBhvr>
                                      <p:to x="100000" y="100000"/>
                                    </p:animScale>
                                    <p:animScale>
                                      <p:cBhvr>
                                        <p:cTn id="51" dur="26">
                                          <p:stCondLst>
                                            <p:cond delay="1312"/>
                                          </p:stCondLst>
                                        </p:cTn>
                                        <p:tgtEl>
                                          <p:spTgt spid="6"/>
                                        </p:tgtEl>
                                      </p:cBhvr>
                                      <p:to x="100000" y="80000"/>
                                    </p:animScale>
                                    <p:animScale>
                                      <p:cBhvr>
                                        <p:cTn id="52" dur="166" decel="50000">
                                          <p:stCondLst>
                                            <p:cond delay="1338"/>
                                          </p:stCondLst>
                                        </p:cTn>
                                        <p:tgtEl>
                                          <p:spTgt spid="6"/>
                                        </p:tgtEl>
                                      </p:cBhvr>
                                      <p:to x="100000" y="100000"/>
                                    </p:animScale>
                                    <p:animScale>
                                      <p:cBhvr>
                                        <p:cTn id="53" dur="26">
                                          <p:stCondLst>
                                            <p:cond delay="1642"/>
                                          </p:stCondLst>
                                        </p:cTn>
                                        <p:tgtEl>
                                          <p:spTgt spid="6"/>
                                        </p:tgtEl>
                                      </p:cBhvr>
                                      <p:to x="100000" y="90000"/>
                                    </p:animScale>
                                    <p:animScale>
                                      <p:cBhvr>
                                        <p:cTn id="54" dur="166" decel="50000">
                                          <p:stCondLst>
                                            <p:cond delay="1668"/>
                                          </p:stCondLst>
                                        </p:cTn>
                                        <p:tgtEl>
                                          <p:spTgt spid="6"/>
                                        </p:tgtEl>
                                      </p:cBhvr>
                                      <p:to x="100000" y="100000"/>
                                    </p:animScale>
                                    <p:animScale>
                                      <p:cBhvr>
                                        <p:cTn id="55" dur="26">
                                          <p:stCondLst>
                                            <p:cond delay="1808"/>
                                          </p:stCondLst>
                                        </p:cTn>
                                        <p:tgtEl>
                                          <p:spTgt spid="6"/>
                                        </p:tgtEl>
                                      </p:cBhvr>
                                      <p:to x="100000" y="95000"/>
                                    </p:animScale>
                                    <p:animScale>
                                      <p:cBhvr>
                                        <p:cTn id="56" dur="166" decel="50000">
                                          <p:stCondLst>
                                            <p:cond delay="1834"/>
                                          </p:stCondLst>
                                        </p:cTn>
                                        <p:tgtEl>
                                          <p:spTgt spid="6"/>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down)">
                                      <p:cBhvr>
                                        <p:cTn id="61" dur="580">
                                          <p:stCondLst>
                                            <p:cond delay="0"/>
                                          </p:stCondLst>
                                        </p:cTn>
                                        <p:tgtEl>
                                          <p:spTgt spid="7"/>
                                        </p:tgtEl>
                                      </p:cBhvr>
                                    </p:animEffect>
                                    <p:anim calcmode="lin" valueType="num">
                                      <p:cBhvr>
                                        <p:cTn id="6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7" dur="26">
                                          <p:stCondLst>
                                            <p:cond delay="650"/>
                                          </p:stCondLst>
                                        </p:cTn>
                                        <p:tgtEl>
                                          <p:spTgt spid="7"/>
                                        </p:tgtEl>
                                      </p:cBhvr>
                                      <p:to x="100000" y="60000"/>
                                    </p:animScale>
                                    <p:animScale>
                                      <p:cBhvr>
                                        <p:cTn id="68" dur="166" decel="50000">
                                          <p:stCondLst>
                                            <p:cond delay="676"/>
                                          </p:stCondLst>
                                        </p:cTn>
                                        <p:tgtEl>
                                          <p:spTgt spid="7"/>
                                        </p:tgtEl>
                                      </p:cBhvr>
                                      <p:to x="100000" y="100000"/>
                                    </p:animScale>
                                    <p:animScale>
                                      <p:cBhvr>
                                        <p:cTn id="69" dur="26">
                                          <p:stCondLst>
                                            <p:cond delay="1312"/>
                                          </p:stCondLst>
                                        </p:cTn>
                                        <p:tgtEl>
                                          <p:spTgt spid="7"/>
                                        </p:tgtEl>
                                      </p:cBhvr>
                                      <p:to x="100000" y="80000"/>
                                    </p:animScale>
                                    <p:animScale>
                                      <p:cBhvr>
                                        <p:cTn id="70" dur="166" decel="50000">
                                          <p:stCondLst>
                                            <p:cond delay="1338"/>
                                          </p:stCondLst>
                                        </p:cTn>
                                        <p:tgtEl>
                                          <p:spTgt spid="7"/>
                                        </p:tgtEl>
                                      </p:cBhvr>
                                      <p:to x="100000" y="100000"/>
                                    </p:animScale>
                                    <p:animScale>
                                      <p:cBhvr>
                                        <p:cTn id="71" dur="26">
                                          <p:stCondLst>
                                            <p:cond delay="1642"/>
                                          </p:stCondLst>
                                        </p:cTn>
                                        <p:tgtEl>
                                          <p:spTgt spid="7"/>
                                        </p:tgtEl>
                                      </p:cBhvr>
                                      <p:to x="100000" y="90000"/>
                                    </p:animScale>
                                    <p:animScale>
                                      <p:cBhvr>
                                        <p:cTn id="72" dur="166" decel="50000">
                                          <p:stCondLst>
                                            <p:cond delay="1668"/>
                                          </p:stCondLst>
                                        </p:cTn>
                                        <p:tgtEl>
                                          <p:spTgt spid="7"/>
                                        </p:tgtEl>
                                      </p:cBhvr>
                                      <p:to x="100000" y="100000"/>
                                    </p:animScale>
                                    <p:animScale>
                                      <p:cBhvr>
                                        <p:cTn id="73" dur="26">
                                          <p:stCondLst>
                                            <p:cond delay="1808"/>
                                          </p:stCondLst>
                                        </p:cTn>
                                        <p:tgtEl>
                                          <p:spTgt spid="7"/>
                                        </p:tgtEl>
                                      </p:cBhvr>
                                      <p:to x="100000" y="95000"/>
                                    </p:animScale>
                                    <p:animScale>
                                      <p:cBhvr>
                                        <p:cTn id="7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39D73FE-BDE2-40F5-A18E-7D8F86068CBE}"/>
              </a:ext>
            </a:extLst>
          </p:cNvPr>
          <p:cNvSpPr/>
          <p:nvPr/>
        </p:nvSpPr>
        <p:spPr>
          <a:xfrm>
            <a:off x="830876" y="372202"/>
            <a:ext cx="10897299" cy="1317072"/>
          </a:xfrm>
          <a:prstGeom prst="rect">
            <a:avLst/>
          </a:prstGeom>
          <a:gradFill>
            <a:gsLst>
              <a:gs pos="100000">
                <a:srgbClr val="2FA7C4"/>
              </a:gs>
              <a:gs pos="83000">
                <a:srgbClr val="0070C0"/>
              </a:gs>
              <a:gs pos="55000">
                <a:srgbClr val="564DA1"/>
              </a:gs>
            </a:gsLst>
            <a:path path="shap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504E132F-7741-4ECE-912E-2449557606C3}"/>
              </a:ext>
            </a:extLst>
          </p:cNvPr>
          <p:cNvSpPr/>
          <p:nvPr/>
        </p:nvSpPr>
        <p:spPr>
          <a:xfrm>
            <a:off x="919694" y="2068183"/>
            <a:ext cx="2955235" cy="1736035"/>
          </a:xfrm>
          <a:prstGeom prst="ellipse">
            <a:avLst/>
          </a:prstGeom>
          <a:gradFill>
            <a:gsLst>
              <a:gs pos="100000">
                <a:srgbClr val="1F94C3"/>
              </a:gs>
              <a:gs pos="52000">
                <a:srgbClr val="E4D2F2"/>
              </a:gs>
              <a:gs pos="0">
                <a:srgbClr val="564DA1"/>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All followers of Christ are saved by FAITH</a:t>
            </a:r>
          </a:p>
        </p:txBody>
      </p:sp>
      <p:sp>
        <p:nvSpPr>
          <p:cNvPr id="7" name="Oval 6">
            <a:extLst>
              <a:ext uri="{FF2B5EF4-FFF2-40B4-BE49-F238E27FC236}">
                <a16:creationId xmlns:a16="http://schemas.microsoft.com/office/drawing/2014/main" id="{224D0D6A-3735-4479-AF25-5C5B60056D19}"/>
              </a:ext>
            </a:extLst>
          </p:cNvPr>
          <p:cNvSpPr/>
          <p:nvPr/>
        </p:nvSpPr>
        <p:spPr>
          <a:xfrm>
            <a:off x="1001822" y="4205246"/>
            <a:ext cx="2955235" cy="1736035"/>
          </a:xfrm>
          <a:prstGeom prst="ellipse">
            <a:avLst/>
          </a:prstGeom>
          <a:gradFill>
            <a:gsLst>
              <a:gs pos="100000">
                <a:srgbClr val="1F94C3"/>
              </a:gs>
              <a:gs pos="52000">
                <a:srgbClr val="E4D2F2"/>
              </a:gs>
              <a:gs pos="0">
                <a:srgbClr val="564DA1"/>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WORKS is what a person does</a:t>
            </a:r>
          </a:p>
        </p:txBody>
      </p:sp>
      <p:sp>
        <p:nvSpPr>
          <p:cNvPr id="8" name="Oval 7">
            <a:extLst>
              <a:ext uri="{FF2B5EF4-FFF2-40B4-BE49-F238E27FC236}">
                <a16:creationId xmlns:a16="http://schemas.microsoft.com/office/drawing/2014/main" id="{082339EA-2E07-4F11-836D-5E7F95D8706A}"/>
              </a:ext>
            </a:extLst>
          </p:cNvPr>
          <p:cNvSpPr/>
          <p:nvPr/>
        </p:nvSpPr>
        <p:spPr>
          <a:xfrm>
            <a:off x="4957549" y="4205245"/>
            <a:ext cx="2955235" cy="1736035"/>
          </a:xfrm>
          <a:prstGeom prst="ellipse">
            <a:avLst/>
          </a:prstGeom>
          <a:gradFill>
            <a:gsLst>
              <a:gs pos="100000">
                <a:srgbClr val="1F94C3"/>
              </a:gs>
              <a:gs pos="52000">
                <a:srgbClr val="E4D2F2"/>
              </a:gs>
              <a:gs pos="0">
                <a:srgbClr val="564DA1"/>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God wills that followers of Christ do His good works</a:t>
            </a:r>
          </a:p>
        </p:txBody>
      </p:sp>
      <p:sp>
        <p:nvSpPr>
          <p:cNvPr id="9" name="Oval 8">
            <a:extLst>
              <a:ext uri="{FF2B5EF4-FFF2-40B4-BE49-F238E27FC236}">
                <a16:creationId xmlns:a16="http://schemas.microsoft.com/office/drawing/2014/main" id="{96CB24A5-5584-4F71-A649-3CEE2726D070}"/>
              </a:ext>
            </a:extLst>
          </p:cNvPr>
          <p:cNvSpPr/>
          <p:nvPr/>
        </p:nvSpPr>
        <p:spPr>
          <a:xfrm>
            <a:off x="4735083" y="1982848"/>
            <a:ext cx="2955235" cy="1736035"/>
          </a:xfrm>
          <a:prstGeom prst="ellipse">
            <a:avLst/>
          </a:prstGeom>
          <a:gradFill>
            <a:gsLst>
              <a:gs pos="100000">
                <a:srgbClr val="1F94C3"/>
              </a:gs>
              <a:gs pos="52000">
                <a:srgbClr val="E4D2F2"/>
              </a:gs>
              <a:gs pos="0">
                <a:srgbClr val="564DA1"/>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Salvation is not a reward for good works</a:t>
            </a:r>
          </a:p>
        </p:txBody>
      </p:sp>
      <p:sp>
        <p:nvSpPr>
          <p:cNvPr id="10" name="Oval 9">
            <a:extLst>
              <a:ext uri="{FF2B5EF4-FFF2-40B4-BE49-F238E27FC236}">
                <a16:creationId xmlns:a16="http://schemas.microsoft.com/office/drawing/2014/main" id="{7ABB91AF-B793-4ABE-994A-E90A5610F28E}"/>
              </a:ext>
            </a:extLst>
          </p:cNvPr>
          <p:cNvSpPr/>
          <p:nvPr/>
        </p:nvSpPr>
        <p:spPr>
          <a:xfrm>
            <a:off x="8550472" y="4183127"/>
            <a:ext cx="2955235" cy="1736035"/>
          </a:xfrm>
          <a:prstGeom prst="ellipse">
            <a:avLst/>
          </a:prstGeom>
          <a:gradFill>
            <a:gsLst>
              <a:gs pos="100000">
                <a:srgbClr val="1F94C3"/>
              </a:gs>
              <a:gs pos="52000">
                <a:srgbClr val="E4D2F2"/>
              </a:gs>
              <a:gs pos="4000">
                <a:srgbClr val="665CAB"/>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All living works are done by the Lord through His followers</a:t>
            </a:r>
          </a:p>
        </p:txBody>
      </p:sp>
      <p:sp>
        <p:nvSpPr>
          <p:cNvPr id="11" name="Oval 10">
            <a:extLst>
              <a:ext uri="{FF2B5EF4-FFF2-40B4-BE49-F238E27FC236}">
                <a16:creationId xmlns:a16="http://schemas.microsoft.com/office/drawing/2014/main" id="{BD7FC1A5-041A-4F7B-971D-D4B4275709E1}"/>
              </a:ext>
            </a:extLst>
          </p:cNvPr>
          <p:cNvSpPr/>
          <p:nvPr/>
        </p:nvSpPr>
        <p:spPr>
          <a:xfrm>
            <a:off x="8550472" y="2068183"/>
            <a:ext cx="2955235" cy="1736035"/>
          </a:xfrm>
          <a:prstGeom prst="ellipse">
            <a:avLst/>
          </a:prstGeom>
          <a:gradFill>
            <a:gsLst>
              <a:gs pos="100000">
                <a:srgbClr val="1F94C3"/>
              </a:gs>
              <a:gs pos="52000">
                <a:srgbClr val="E4D2F2"/>
              </a:gs>
              <a:gs pos="0">
                <a:srgbClr val="564DA1"/>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FAITH is what a person believes</a:t>
            </a:r>
          </a:p>
        </p:txBody>
      </p:sp>
      <p:sp>
        <p:nvSpPr>
          <p:cNvPr id="4" name="Rectangle 3">
            <a:extLst>
              <a:ext uri="{FF2B5EF4-FFF2-40B4-BE49-F238E27FC236}">
                <a16:creationId xmlns:a16="http://schemas.microsoft.com/office/drawing/2014/main" id="{3AA9C42E-0E24-4776-BFA9-2FEF9554BA97}"/>
              </a:ext>
            </a:extLst>
          </p:cNvPr>
          <p:cNvSpPr/>
          <p:nvPr/>
        </p:nvSpPr>
        <p:spPr>
          <a:xfrm>
            <a:off x="919694" y="681425"/>
            <a:ext cx="10346042" cy="923330"/>
          </a:xfrm>
          <a:prstGeom prst="rect">
            <a:avLst/>
          </a:prstGeom>
        </p:spPr>
        <p:txBody>
          <a:bodyPr wrap="square">
            <a:spAutoFit/>
          </a:bodyPr>
          <a:lstStyle/>
          <a:p>
            <a:r>
              <a:rPr lang="en-US" b="1" dirty="0">
                <a:solidFill>
                  <a:schemeClr val="bg1"/>
                </a:solidFill>
              </a:rPr>
              <a:t> For by grace are ye saved through faith; and that not of yourselves: it is the gift of God:  Not of works, lest any man should boast. For we are his workmanship, created in Christ Jesus unto good works, which God hath before ordained that we should walk in them. (Ephesians 2:8–10)</a:t>
            </a:r>
          </a:p>
        </p:txBody>
      </p:sp>
    </p:spTree>
    <p:extLst>
      <p:ext uri="{BB962C8B-B14F-4D97-AF65-F5344CB8AC3E}">
        <p14:creationId xmlns:p14="http://schemas.microsoft.com/office/powerpoint/2010/main" val="13564642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anim calcmode="lin" valueType="num">
                                      <p:cBhvr>
                                        <p:cTn id="13" dur="2000" fill="hold"/>
                                        <p:tgtEl>
                                          <p:spTgt spid="9"/>
                                        </p:tgtEl>
                                        <p:attrNameLst>
                                          <p:attrName>ppt_w</p:attrName>
                                        </p:attrNameLst>
                                      </p:cBhvr>
                                      <p:tavLst>
                                        <p:tav tm="0" fmla="#ppt_w*sin(2.5*pi*$)">
                                          <p:val>
                                            <p:fltVal val="0"/>
                                          </p:val>
                                        </p:tav>
                                        <p:tav tm="100000">
                                          <p:val>
                                            <p:fltVal val="1"/>
                                          </p:val>
                                        </p:tav>
                                      </p:tavLst>
                                    </p:anim>
                                    <p:anim calcmode="lin" valueType="num">
                                      <p:cBhvr>
                                        <p:cTn id="14" dur="2000" fill="hold"/>
                                        <p:tgtEl>
                                          <p:spTgt spid="9"/>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20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anim calcmode="lin" valueType="num">
                                      <p:cBhvr>
                                        <p:cTn id="18" dur="2000" fill="hold"/>
                                        <p:tgtEl>
                                          <p:spTgt spid="11"/>
                                        </p:tgtEl>
                                        <p:attrNameLst>
                                          <p:attrName>ppt_w</p:attrName>
                                        </p:attrNameLst>
                                      </p:cBhvr>
                                      <p:tavLst>
                                        <p:tav tm="0" fmla="#ppt_w*sin(2.5*pi*$)">
                                          <p:val>
                                            <p:fltVal val="0"/>
                                          </p:val>
                                        </p:tav>
                                        <p:tav tm="100000">
                                          <p:val>
                                            <p:fltVal val="1"/>
                                          </p:val>
                                        </p:tav>
                                      </p:tavLst>
                                    </p:anim>
                                    <p:anim calcmode="lin" valueType="num">
                                      <p:cBhvr>
                                        <p:cTn id="19" dur="2000" fill="hold"/>
                                        <p:tgtEl>
                                          <p:spTgt spid="11"/>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30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anim calcmode="lin" valueType="num">
                                      <p:cBhvr>
                                        <p:cTn id="23" dur="2000" fill="hold"/>
                                        <p:tgtEl>
                                          <p:spTgt spid="7"/>
                                        </p:tgtEl>
                                        <p:attrNameLst>
                                          <p:attrName>ppt_w</p:attrName>
                                        </p:attrNameLst>
                                      </p:cBhvr>
                                      <p:tavLst>
                                        <p:tav tm="0" fmla="#ppt_w*sin(2.5*pi*$)">
                                          <p:val>
                                            <p:fltVal val="0"/>
                                          </p:val>
                                        </p:tav>
                                        <p:tav tm="100000">
                                          <p:val>
                                            <p:fltVal val="1"/>
                                          </p:val>
                                        </p:tav>
                                      </p:tavLst>
                                    </p:anim>
                                    <p:anim calcmode="lin" valueType="num">
                                      <p:cBhvr>
                                        <p:cTn id="24" dur="2000" fill="hold"/>
                                        <p:tgtEl>
                                          <p:spTgt spid="7"/>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40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900"/>
                                        <p:tgtEl>
                                          <p:spTgt spid="8"/>
                                        </p:tgtEl>
                                      </p:cBhvr>
                                    </p:animEffect>
                                    <p:anim calcmode="lin" valueType="num">
                                      <p:cBhvr>
                                        <p:cTn id="28" dur="1900" fill="hold"/>
                                        <p:tgtEl>
                                          <p:spTgt spid="8"/>
                                        </p:tgtEl>
                                        <p:attrNameLst>
                                          <p:attrName>ppt_w</p:attrName>
                                        </p:attrNameLst>
                                      </p:cBhvr>
                                      <p:tavLst>
                                        <p:tav tm="0" fmla="#ppt_w*sin(2.5*pi*$)">
                                          <p:val>
                                            <p:fltVal val="0"/>
                                          </p:val>
                                        </p:tav>
                                        <p:tav tm="100000">
                                          <p:val>
                                            <p:fltVal val="1"/>
                                          </p:val>
                                        </p:tav>
                                      </p:tavLst>
                                    </p:anim>
                                    <p:anim calcmode="lin" valueType="num">
                                      <p:cBhvr>
                                        <p:cTn id="29" dur="1900" fill="hold"/>
                                        <p:tgtEl>
                                          <p:spTgt spid="8"/>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500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000"/>
                                        <p:tgtEl>
                                          <p:spTgt spid="10"/>
                                        </p:tgtEl>
                                      </p:cBhvr>
                                    </p:animEffect>
                                    <p:anim calcmode="lin" valueType="num">
                                      <p:cBhvr>
                                        <p:cTn id="33" dur="2000" fill="hold"/>
                                        <p:tgtEl>
                                          <p:spTgt spid="10"/>
                                        </p:tgtEl>
                                        <p:attrNameLst>
                                          <p:attrName>ppt_w</p:attrName>
                                        </p:attrNameLst>
                                      </p:cBhvr>
                                      <p:tavLst>
                                        <p:tav tm="0" fmla="#ppt_w*sin(2.5*pi*$)">
                                          <p:val>
                                            <p:fltVal val="0"/>
                                          </p:val>
                                        </p:tav>
                                        <p:tav tm="100000">
                                          <p:val>
                                            <p:fltVal val="1"/>
                                          </p:val>
                                        </p:tav>
                                      </p:tavLst>
                                    </p:anim>
                                    <p:anim calcmode="lin" valueType="num">
                                      <p:cBhvr>
                                        <p:cTn id="34"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39D73FE-BDE2-40F5-A18E-7D8F86068CBE}"/>
              </a:ext>
            </a:extLst>
          </p:cNvPr>
          <p:cNvSpPr/>
          <p:nvPr/>
        </p:nvSpPr>
        <p:spPr>
          <a:xfrm>
            <a:off x="830876" y="372202"/>
            <a:ext cx="10897299" cy="1317072"/>
          </a:xfrm>
          <a:prstGeom prst="rect">
            <a:avLst/>
          </a:prstGeom>
          <a:gradFill>
            <a:gsLst>
              <a:gs pos="100000">
                <a:schemeClr val="accent4">
                  <a:lumMod val="50000"/>
                </a:schemeClr>
              </a:gs>
              <a:gs pos="86000">
                <a:schemeClr val="accent2">
                  <a:lumMod val="40000"/>
                  <a:lumOff val="60000"/>
                </a:schemeClr>
              </a:gs>
              <a:gs pos="33000">
                <a:schemeClr val="accent4">
                  <a:lumMod val="40000"/>
                  <a:lumOff val="60000"/>
                </a:schemeClr>
              </a:gs>
            </a:gsLst>
            <a:path path="shap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504E132F-7741-4ECE-912E-2449557606C3}"/>
              </a:ext>
            </a:extLst>
          </p:cNvPr>
          <p:cNvSpPr/>
          <p:nvPr/>
        </p:nvSpPr>
        <p:spPr>
          <a:xfrm>
            <a:off x="919694" y="2068183"/>
            <a:ext cx="2955235" cy="1736035"/>
          </a:xfrm>
          <a:prstGeom prst="ellipse">
            <a:avLst/>
          </a:prstGeom>
          <a:gradFill>
            <a:gsLst>
              <a:gs pos="100000">
                <a:schemeClr val="accent4">
                  <a:lumMod val="50000"/>
                </a:schemeClr>
              </a:gs>
              <a:gs pos="71000">
                <a:srgbClr val="FFE699"/>
              </a:gs>
              <a:gs pos="0">
                <a:srgbClr val="F9CEAB"/>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Study of God’s Word prepares a Christian to do Living Works</a:t>
            </a:r>
          </a:p>
        </p:txBody>
      </p:sp>
      <p:sp>
        <p:nvSpPr>
          <p:cNvPr id="7" name="Oval 6">
            <a:extLst>
              <a:ext uri="{FF2B5EF4-FFF2-40B4-BE49-F238E27FC236}">
                <a16:creationId xmlns:a16="http://schemas.microsoft.com/office/drawing/2014/main" id="{224D0D6A-3735-4479-AF25-5C5B60056D19}"/>
              </a:ext>
            </a:extLst>
          </p:cNvPr>
          <p:cNvSpPr/>
          <p:nvPr/>
        </p:nvSpPr>
        <p:spPr>
          <a:xfrm>
            <a:off x="1001822" y="4205246"/>
            <a:ext cx="2955235" cy="1736035"/>
          </a:xfrm>
          <a:prstGeom prst="ellipse">
            <a:avLst/>
          </a:prstGeom>
          <a:gradFill>
            <a:gsLst>
              <a:gs pos="100000">
                <a:schemeClr val="accent4">
                  <a:lumMod val="50000"/>
                </a:schemeClr>
              </a:gs>
              <a:gs pos="66000">
                <a:srgbClr val="FFE699"/>
              </a:gs>
              <a:gs pos="0">
                <a:srgbClr val="F9CEAB"/>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Scripture comes from the inspiration of the LORD God</a:t>
            </a:r>
          </a:p>
        </p:txBody>
      </p:sp>
      <p:sp>
        <p:nvSpPr>
          <p:cNvPr id="8" name="Oval 7">
            <a:extLst>
              <a:ext uri="{FF2B5EF4-FFF2-40B4-BE49-F238E27FC236}">
                <a16:creationId xmlns:a16="http://schemas.microsoft.com/office/drawing/2014/main" id="{082339EA-2E07-4F11-836D-5E7F95D8706A}"/>
              </a:ext>
            </a:extLst>
          </p:cNvPr>
          <p:cNvSpPr/>
          <p:nvPr/>
        </p:nvSpPr>
        <p:spPr>
          <a:xfrm>
            <a:off x="4615097" y="4183127"/>
            <a:ext cx="2955235" cy="1736035"/>
          </a:xfrm>
          <a:prstGeom prst="ellipse">
            <a:avLst/>
          </a:prstGeom>
          <a:gradFill>
            <a:gsLst>
              <a:gs pos="100000">
                <a:schemeClr val="accent4">
                  <a:lumMod val="50000"/>
                </a:schemeClr>
              </a:gs>
              <a:gs pos="70000">
                <a:srgbClr val="FFE699"/>
              </a:gs>
              <a:gs pos="0">
                <a:srgbClr val="F9CEAB"/>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Scripture can be used as doctrine, reproof, correction and instruction in righteousness</a:t>
            </a:r>
          </a:p>
        </p:txBody>
      </p:sp>
      <p:sp>
        <p:nvSpPr>
          <p:cNvPr id="9" name="Oval 8">
            <a:extLst>
              <a:ext uri="{FF2B5EF4-FFF2-40B4-BE49-F238E27FC236}">
                <a16:creationId xmlns:a16="http://schemas.microsoft.com/office/drawing/2014/main" id="{96CB24A5-5584-4F71-A649-3CEE2726D070}"/>
              </a:ext>
            </a:extLst>
          </p:cNvPr>
          <p:cNvSpPr/>
          <p:nvPr/>
        </p:nvSpPr>
        <p:spPr>
          <a:xfrm>
            <a:off x="4735083" y="1982848"/>
            <a:ext cx="2955235" cy="1736035"/>
          </a:xfrm>
          <a:prstGeom prst="ellipse">
            <a:avLst/>
          </a:prstGeom>
          <a:gradFill>
            <a:gsLst>
              <a:gs pos="100000">
                <a:schemeClr val="accent4">
                  <a:lumMod val="50000"/>
                </a:schemeClr>
              </a:gs>
              <a:gs pos="68000">
                <a:srgbClr val="FFE699"/>
              </a:gs>
              <a:gs pos="0">
                <a:srgbClr val="F9CEAB"/>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Doers of Living Works is never ashamed of the results</a:t>
            </a:r>
          </a:p>
        </p:txBody>
      </p:sp>
      <p:sp>
        <p:nvSpPr>
          <p:cNvPr id="10" name="Oval 9">
            <a:extLst>
              <a:ext uri="{FF2B5EF4-FFF2-40B4-BE49-F238E27FC236}">
                <a16:creationId xmlns:a16="http://schemas.microsoft.com/office/drawing/2014/main" id="{7ABB91AF-B793-4ABE-994A-E90A5610F28E}"/>
              </a:ext>
            </a:extLst>
          </p:cNvPr>
          <p:cNvSpPr/>
          <p:nvPr/>
        </p:nvSpPr>
        <p:spPr>
          <a:xfrm>
            <a:off x="8550472" y="4183127"/>
            <a:ext cx="2955235" cy="1736035"/>
          </a:xfrm>
          <a:prstGeom prst="ellipse">
            <a:avLst/>
          </a:prstGeom>
          <a:gradFill>
            <a:gsLst>
              <a:gs pos="100000">
                <a:schemeClr val="accent4">
                  <a:lumMod val="50000"/>
                </a:schemeClr>
              </a:gs>
              <a:gs pos="74000">
                <a:srgbClr val="FFE699"/>
              </a:gs>
              <a:gs pos="4000">
                <a:srgbClr val="F9CEAB"/>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Inspired, inerrant Scripture should be used so the believer can be perfected</a:t>
            </a:r>
          </a:p>
        </p:txBody>
      </p:sp>
      <p:sp>
        <p:nvSpPr>
          <p:cNvPr id="11" name="Oval 10">
            <a:extLst>
              <a:ext uri="{FF2B5EF4-FFF2-40B4-BE49-F238E27FC236}">
                <a16:creationId xmlns:a16="http://schemas.microsoft.com/office/drawing/2014/main" id="{BD7FC1A5-041A-4F7B-971D-D4B4275709E1}"/>
              </a:ext>
            </a:extLst>
          </p:cNvPr>
          <p:cNvSpPr/>
          <p:nvPr/>
        </p:nvSpPr>
        <p:spPr>
          <a:xfrm>
            <a:off x="8550472" y="2068183"/>
            <a:ext cx="2955235" cy="1736035"/>
          </a:xfrm>
          <a:prstGeom prst="ellipse">
            <a:avLst/>
          </a:prstGeom>
          <a:gradFill>
            <a:gsLst>
              <a:gs pos="100000">
                <a:schemeClr val="accent4">
                  <a:lumMod val="50000"/>
                </a:schemeClr>
              </a:gs>
              <a:gs pos="66000">
                <a:srgbClr val="FFE699"/>
              </a:gs>
              <a:gs pos="0">
                <a:srgbClr val="F9CEAB"/>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Scripture prepares all good workers to do the Lord’s will and establish works</a:t>
            </a:r>
          </a:p>
        </p:txBody>
      </p:sp>
      <p:sp>
        <p:nvSpPr>
          <p:cNvPr id="2" name="Rectangle 1">
            <a:extLst>
              <a:ext uri="{FF2B5EF4-FFF2-40B4-BE49-F238E27FC236}">
                <a16:creationId xmlns:a16="http://schemas.microsoft.com/office/drawing/2014/main" id="{C5450346-B5AF-46AB-8977-6DEF2A1F97A4}"/>
              </a:ext>
            </a:extLst>
          </p:cNvPr>
          <p:cNvSpPr/>
          <p:nvPr/>
        </p:nvSpPr>
        <p:spPr>
          <a:xfrm>
            <a:off x="1304853" y="445776"/>
            <a:ext cx="9949344" cy="1200329"/>
          </a:xfrm>
          <a:prstGeom prst="rect">
            <a:avLst/>
          </a:prstGeom>
        </p:spPr>
        <p:txBody>
          <a:bodyPr wrap="square">
            <a:spAutoFit/>
          </a:bodyPr>
          <a:lstStyle/>
          <a:p>
            <a:r>
              <a:rPr lang="en-US" b="1" dirty="0"/>
              <a:t>And that from a child thou hast known the holy scriptures, which are able to make thee wise unto salvation through faith which is in Christ Jesus. All scripture is given by inspiration of God, and is profitable for doctrine, for reproof, for correction, for instruction in righteousness: That the man of God may be perfect, thoroughly furnished unto all good works. (2 Timothy 3:15–17)</a:t>
            </a:r>
          </a:p>
        </p:txBody>
      </p:sp>
    </p:spTree>
    <p:extLst>
      <p:ext uri="{BB962C8B-B14F-4D97-AF65-F5344CB8AC3E}">
        <p14:creationId xmlns:p14="http://schemas.microsoft.com/office/powerpoint/2010/main" val="19529109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anim calcmode="lin" valueType="num">
                                      <p:cBhvr>
                                        <p:cTn id="13" dur="2000" fill="hold"/>
                                        <p:tgtEl>
                                          <p:spTgt spid="9"/>
                                        </p:tgtEl>
                                        <p:attrNameLst>
                                          <p:attrName>ppt_w</p:attrName>
                                        </p:attrNameLst>
                                      </p:cBhvr>
                                      <p:tavLst>
                                        <p:tav tm="0" fmla="#ppt_w*sin(2.5*pi*$)">
                                          <p:val>
                                            <p:fltVal val="0"/>
                                          </p:val>
                                        </p:tav>
                                        <p:tav tm="100000">
                                          <p:val>
                                            <p:fltVal val="1"/>
                                          </p:val>
                                        </p:tav>
                                      </p:tavLst>
                                    </p:anim>
                                    <p:anim calcmode="lin" valueType="num">
                                      <p:cBhvr>
                                        <p:cTn id="14" dur="2000" fill="hold"/>
                                        <p:tgtEl>
                                          <p:spTgt spid="9"/>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20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anim calcmode="lin" valueType="num">
                                      <p:cBhvr>
                                        <p:cTn id="18" dur="2000" fill="hold"/>
                                        <p:tgtEl>
                                          <p:spTgt spid="11"/>
                                        </p:tgtEl>
                                        <p:attrNameLst>
                                          <p:attrName>ppt_w</p:attrName>
                                        </p:attrNameLst>
                                      </p:cBhvr>
                                      <p:tavLst>
                                        <p:tav tm="0" fmla="#ppt_w*sin(2.5*pi*$)">
                                          <p:val>
                                            <p:fltVal val="0"/>
                                          </p:val>
                                        </p:tav>
                                        <p:tav tm="100000">
                                          <p:val>
                                            <p:fltVal val="1"/>
                                          </p:val>
                                        </p:tav>
                                      </p:tavLst>
                                    </p:anim>
                                    <p:anim calcmode="lin" valueType="num">
                                      <p:cBhvr>
                                        <p:cTn id="19" dur="2000" fill="hold"/>
                                        <p:tgtEl>
                                          <p:spTgt spid="11"/>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30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anim calcmode="lin" valueType="num">
                                      <p:cBhvr>
                                        <p:cTn id="23" dur="2000" fill="hold"/>
                                        <p:tgtEl>
                                          <p:spTgt spid="7"/>
                                        </p:tgtEl>
                                        <p:attrNameLst>
                                          <p:attrName>ppt_w</p:attrName>
                                        </p:attrNameLst>
                                      </p:cBhvr>
                                      <p:tavLst>
                                        <p:tav tm="0" fmla="#ppt_w*sin(2.5*pi*$)">
                                          <p:val>
                                            <p:fltVal val="0"/>
                                          </p:val>
                                        </p:tav>
                                        <p:tav tm="100000">
                                          <p:val>
                                            <p:fltVal val="1"/>
                                          </p:val>
                                        </p:tav>
                                      </p:tavLst>
                                    </p:anim>
                                    <p:anim calcmode="lin" valueType="num">
                                      <p:cBhvr>
                                        <p:cTn id="24" dur="2000" fill="hold"/>
                                        <p:tgtEl>
                                          <p:spTgt spid="7"/>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40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900"/>
                                        <p:tgtEl>
                                          <p:spTgt spid="8"/>
                                        </p:tgtEl>
                                      </p:cBhvr>
                                    </p:animEffect>
                                    <p:anim calcmode="lin" valueType="num">
                                      <p:cBhvr>
                                        <p:cTn id="28" dur="1900" fill="hold"/>
                                        <p:tgtEl>
                                          <p:spTgt spid="8"/>
                                        </p:tgtEl>
                                        <p:attrNameLst>
                                          <p:attrName>ppt_w</p:attrName>
                                        </p:attrNameLst>
                                      </p:cBhvr>
                                      <p:tavLst>
                                        <p:tav tm="0" fmla="#ppt_w*sin(2.5*pi*$)">
                                          <p:val>
                                            <p:fltVal val="0"/>
                                          </p:val>
                                        </p:tav>
                                        <p:tav tm="100000">
                                          <p:val>
                                            <p:fltVal val="1"/>
                                          </p:val>
                                        </p:tav>
                                      </p:tavLst>
                                    </p:anim>
                                    <p:anim calcmode="lin" valueType="num">
                                      <p:cBhvr>
                                        <p:cTn id="29" dur="1900" fill="hold"/>
                                        <p:tgtEl>
                                          <p:spTgt spid="8"/>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500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000"/>
                                        <p:tgtEl>
                                          <p:spTgt spid="10"/>
                                        </p:tgtEl>
                                      </p:cBhvr>
                                    </p:animEffect>
                                    <p:anim calcmode="lin" valueType="num">
                                      <p:cBhvr>
                                        <p:cTn id="33" dur="2000" fill="hold"/>
                                        <p:tgtEl>
                                          <p:spTgt spid="10"/>
                                        </p:tgtEl>
                                        <p:attrNameLst>
                                          <p:attrName>ppt_w</p:attrName>
                                        </p:attrNameLst>
                                      </p:cBhvr>
                                      <p:tavLst>
                                        <p:tav tm="0" fmla="#ppt_w*sin(2.5*pi*$)">
                                          <p:val>
                                            <p:fltVal val="0"/>
                                          </p:val>
                                        </p:tav>
                                        <p:tav tm="100000">
                                          <p:val>
                                            <p:fltVal val="1"/>
                                          </p:val>
                                        </p:tav>
                                      </p:tavLst>
                                    </p:anim>
                                    <p:anim calcmode="lin" valueType="num">
                                      <p:cBhvr>
                                        <p:cTn id="34"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BAFEC8-B60E-4B1F-9AFE-0A10B3AFDB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7875" y="4692074"/>
            <a:ext cx="5028888" cy="1971482"/>
          </a:xfrm>
          <a:prstGeom prst="rect">
            <a:avLst/>
          </a:prstGeom>
        </p:spPr>
      </p:pic>
      <p:sp>
        <p:nvSpPr>
          <p:cNvPr id="7" name="Rectangle 6">
            <a:extLst>
              <a:ext uri="{FF2B5EF4-FFF2-40B4-BE49-F238E27FC236}">
                <a16:creationId xmlns:a16="http://schemas.microsoft.com/office/drawing/2014/main" id="{392F30F9-CC67-4286-99BD-DF8927403F3E}"/>
              </a:ext>
            </a:extLst>
          </p:cNvPr>
          <p:cNvSpPr/>
          <p:nvPr/>
        </p:nvSpPr>
        <p:spPr>
          <a:xfrm>
            <a:off x="841459" y="194444"/>
            <a:ext cx="11019934" cy="642025"/>
          </a:xfrm>
          <a:prstGeom prst="rect">
            <a:avLst/>
          </a:prstGeom>
          <a:solidFill>
            <a:schemeClr val="bg1">
              <a:lumMod val="95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Rules of Engagement</a:t>
            </a:r>
          </a:p>
        </p:txBody>
      </p:sp>
      <p:sp>
        <p:nvSpPr>
          <p:cNvPr id="3" name="Rectangle 2">
            <a:extLst>
              <a:ext uri="{FF2B5EF4-FFF2-40B4-BE49-F238E27FC236}">
                <a16:creationId xmlns:a16="http://schemas.microsoft.com/office/drawing/2014/main" id="{E3944D16-2270-4D81-972A-AC8CE4CACF42}"/>
              </a:ext>
            </a:extLst>
          </p:cNvPr>
          <p:cNvSpPr/>
          <p:nvPr/>
        </p:nvSpPr>
        <p:spPr>
          <a:xfrm>
            <a:off x="865926" y="951973"/>
            <a:ext cx="11019934" cy="429067"/>
          </a:xfrm>
          <a:prstGeom prst="rect">
            <a:avLst/>
          </a:prstGeom>
          <a:solidFill>
            <a:schemeClr val="bg1"/>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If you are a sinner without grace, no amount of good works can receive reward.</a:t>
            </a:r>
          </a:p>
        </p:txBody>
      </p:sp>
      <p:sp>
        <p:nvSpPr>
          <p:cNvPr id="14" name="Rectangle 13">
            <a:extLst>
              <a:ext uri="{FF2B5EF4-FFF2-40B4-BE49-F238E27FC236}">
                <a16:creationId xmlns:a16="http://schemas.microsoft.com/office/drawing/2014/main" id="{4D3FB1D0-71A7-4026-A0BF-DCA35D96686E}"/>
              </a:ext>
            </a:extLst>
          </p:cNvPr>
          <p:cNvSpPr/>
          <p:nvPr/>
        </p:nvSpPr>
        <p:spPr>
          <a:xfrm>
            <a:off x="838512" y="1545963"/>
            <a:ext cx="11019934" cy="409501"/>
          </a:xfrm>
          <a:prstGeom prst="rect">
            <a:avLst/>
          </a:prstGeom>
          <a:solidFill>
            <a:schemeClr val="bg1"/>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If you are a sinner without grace, you do not get credited for the good works done by you in your lifetime </a:t>
            </a:r>
          </a:p>
        </p:txBody>
      </p:sp>
      <p:sp>
        <p:nvSpPr>
          <p:cNvPr id="15" name="Rectangle 14">
            <a:extLst>
              <a:ext uri="{FF2B5EF4-FFF2-40B4-BE49-F238E27FC236}">
                <a16:creationId xmlns:a16="http://schemas.microsoft.com/office/drawing/2014/main" id="{C3197D7F-29EF-4AD8-B618-69862DE08745}"/>
              </a:ext>
            </a:extLst>
          </p:cNvPr>
          <p:cNvSpPr/>
          <p:nvPr/>
        </p:nvSpPr>
        <p:spPr>
          <a:xfrm>
            <a:off x="865926" y="2131892"/>
            <a:ext cx="11019934" cy="409501"/>
          </a:xfrm>
          <a:prstGeom prst="rect">
            <a:avLst/>
          </a:prstGeom>
          <a:solidFill>
            <a:schemeClr val="bg1"/>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 sinner cannot be saved by works</a:t>
            </a:r>
          </a:p>
        </p:txBody>
      </p:sp>
      <p:sp>
        <p:nvSpPr>
          <p:cNvPr id="17" name="Rectangle 16">
            <a:extLst>
              <a:ext uri="{FF2B5EF4-FFF2-40B4-BE49-F238E27FC236}">
                <a16:creationId xmlns:a16="http://schemas.microsoft.com/office/drawing/2014/main" id="{A92972F3-FF16-4261-80CF-69BF5FAD3DD8}"/>
              </a:ext>
            </a:extLst>
          </p:cNvPr>
          <p:cNvSpPr/>
          <p:nvPr/>
        </p:nvSpPr>
        <p:spPr>
          <a:xfrm>
            <a:off x="838512" y="2759098"/>
            <a:ext cx="11019934" cy="409501"/>
          </a:xfrm>
          <a:prstGeom prst="rect">
            <a:avLst/>
          </a:prstGeom>
          <a:solidFill>
            <a:schemeClr val="bg1"/>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Salvation comes by grace if Christ is accepted as savior, and repentance of dead works is present</a:t>
            </a:r>
          </a:p>
        </p:txBody>
      </p:sp>
      <p:sp>
        <p:nvSpPr>
          <p:cNvPr id="18" name="Rectangle 17">
            <a:extLst>
              <a:ext uri="{FF2B5EF4-FFF2-40B4-BE49-F238E27FC236}">
                <a16:creationId xmlns:a16="http://schemas.microsoft.com/office/drawing/2014/main" id="{AB8BC9B6-7260-45EF-BACF-98F6FB02C4AD}"/>
              </a:ext>
            </a:extLst>
          </p:cNvPr>
          <p:cNvSpPr/>
          <p:nvPr/>
        </p:nvSpPr>
        <p:spPr>
          <a:xfrm>
            <a:off x="841459" y="3295391"/>
            <a:ext cx="11019934" cy="429067"/>
          </a:xfrm>
          <a:prstGeom prst="rect">
            <a:avLst/>
          </a:prstGeom>
          <a:solidFill>
            <a:schemeClr val="bg1"/>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If foundation is laid on Christ, but good works are not produced, fire will cause you to suffer loss</a:t>
            </a:r>
          </a:p>
        </p:txBody>
      </p:sp>
      <p:sp>
        <p:nvSpPr>
          <p:cNvPr id="19" name="Rectangle 18">
            <a:extLst>
              <a:ext uri="{FF2B5EF4-FFF2-40B4-BE49-F238E27FC236}">
                <a16:creationId xmlns:a16="http://schemas.microsoft.com/office/drawing/2014/main" id="{78031378-E322-4D78-B62E-0C0863DE0729}"/>
              </a:ext>
            </a:extLst>
          </p:cNvPr>
          <p:cNvSpPr/>
          <p:nvPr/>
        </p:nvSpPr>
        <p:spPr>
          <a:xfrm>
            <a:off x="865926" y="3940938"/>
            <a:ext cx="11019934" cy="409501"/>
          </a:xfrm>
          <a:prstGeom prst="rect">
            <a:avLst/>
          </a:prstGeom>
          <a:solidFill>
            <a:schemeClr val="bg1"/>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If foundation is laid on Christ and good works sustain testing of fire, then reward will be given</a:t>
            </a:r>
          </a:p>
        </p:txBody>
      </p:sp>
      <p:sp>
        <p:nvSpPr>
          <p:cNvPr id="20" name="Rectangle 19">
            <a:extLst>
              <a:ext uri="{FF2B5EF4-FFF2-40B4-BE49-F238E27FC236}">
                <a16:creationId xmlns:a16="http://schemas.microsoft.com/office/drawing/2014/main" id="{A091A657-1F5F-4E6F-AEFE-CDF73270CBC2}"/>
              </a:ext>
            </a:extLst>
          </p:cNvPr>
          <p:cNvSpPr/>
          <p:nvPr/>
        </p:nvSpPr>
        <p:spPr>
          <a:xfrm>
            <a:off x="865926" y="4563685"/>
            <a:ext cx="11019934" cy="429067"/>
          </a:xfrm>
          <a:prstGeom prst="rect">
            <a:avLst/>
          </a:prstGeom>
          <a:solidFill>
            <a:schemeClr val="bg1"/>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If sin is present in the midst of good works, your faith will not burn away impurities</a:t>
            </a:r>
          </a:p>
        </p:txBody>
      </p:sp>
      <p:sp>
        <p:nvSpPr>
          <p:cNvPr id="21" name="Rectangle 20">
            <a:extLst>
              <a:ext uri="{FF2B5EF4-FFF2-40B4-BE49-F238E27FC236}">
                <a16:creationId xmlns:a16="http://schemas.microsoft.com/office/drawing/2014/main" id="{11742AA0-5AA2-4619-8347-776B93639E8F}"/>
              </a:ext>
            </a:extLst>
          </p:cNvPr>
          <p:cNvSpPr/>
          <p:nvPr/>
        </p:nvSpPr>
        <p:spPr>
          <a:xfrm>
            <a:off x="829521" y="5269135"/>
            <a:ext cx="11010943" cy="453051"/>
          </a:xfrm>
          <a:prstGeom prst="rect">
            <a:avLst/>
          </a:prstGeom>
          <a:solidFill>
            <a:schemeClr val="bg1"/>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If sin is present throughout works, fire will reveal stubble, hay or wood; you will suffer loss</a:t>
            </a:r>
          </a:p>
        </p:txBody>
      </p:sp>
      <p:sp>
        <p:nvSpPr>
          <p:cNvPr id="22" name="Rectangle 21">
            <a:extLst>
              <a:ext uri="{FF2B5EF4-FFF2-40B4-BE49-F238E27FC236}">
                <a16:creationId xmlns:a16="http://schemas.microsoft.com/office/drawing/2014/main" id="{1071E663-EE20-49F6-9863-DD723A4AB9C2}"/>
              </a:ext>
            </a:extLst>
          </p:cNvPr>
          <p:cNvSpPr/>
          <p:nvPr/>
        </p:nvSpPr>
        <p:spPr>
          <a:xfrm>
            <a:off x="829521" y="5936916"/>
            <a:ext cx="11010943" cy="425278"/>
          </a:xfrm>
          <a:prstGeom prst="rect">
            <a:avLst/>
          </a:prstGeom>
          <a:solidFill>
            <a:schemeClr val="bg1"/>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If there are no impurities in works, then gold, silver, or precious stones will be revealed, and you will be rewarded</a:t>
            </a:r>
          </a:p>
        </p:txBody>
      </p:sp>
      <p:sp>
        <p:nvSpPr>
          <p:cNvPr id="23" name="Rectangle 22">
            <a:extLst>
              <a:ext uri="{FF2B5EF4-FFF2-40B4-BE49-F238E27FC236}">
                <a16:creationId xmlns:a16="http://schemas.microsoft.com/office/drawing/2014/main" id="{019CE881-2E23-4AF3-9546-3BB9A0684217}"/>
              </a:ext>
            </a:extLst>
          </p:cNvPr>
          <p:cNvSpPr/>
          <p:nvPr/>
        </p:nvSpPr>
        <p:spPr>
          <a:xfrm>
            <a:off x="820530" y="951973"/>
            <a:ext cx="11019933" cy="5711583"/>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24" name="Rectangle 23">
            <a:extLst>
              <a:ext uri="{FF2B5EF4-FFF2-40B4-BE49-F238E27FC236}">
                <a16:creationId xmlns:a16="http://schemas.microsoft.com/office/drawing/2014/main" id="{25C50DAF-0E1F-4D3C-82E8-55A194462AB9}"/>
              </a:ext>
            </a:extLst>
          </p:cNvPr>
          <p:cNvSpPr/>
          <p:nvPr/>
        </p:nvSpPr>
        <p:spPr>
          <a:xfrm>
            <a:off x="2644264" y="1255688"/>
            <a:ext cx="7327070" cy="341632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SPIRITUAL RESTORATION</a:t>
            </a:r>
          </a:p>
          <a:p>
            <a:pPr algn="ctr"/>
            <a:r>
              <a:rPr lang="en-US" sz="5400" b="1" dirty="0">
                <a:ln w="9525">
                  <a:solidFill>
                    <a:schemeClr val="bg1"/>
                  </a:solidFill>
                  <a:prstDash val="solid"/>
                </a:ln>
                <a:effectLst>
                  <a:outerShdw blurRad="12700" dist="38100" dir="2700000" algn="tl" rotWithShape="0">
                    <a:schemeClr val="bg1">
                      <a:lumMod val="50000"/>
                    </a:schemeClr>
                  </a:outerShdw>
                </a:effectLst>
              </a:rPr>
              <a:t>prepares followers of </a:t>
            </a:r>
          </a:p>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Christ to complete His</a:t>
            </a:r>
          </a:p>
          <a:p>
            <a:pPr algn="ctr"/>
            <a:r>
              <a:rPr lang="en-US" sz="5400" b="1" dirty="0">
                <a:ln w="9525">
                  <a:solidFill>
                    <a:schemeClr val="bg1"/>
                  </a:solidFill>
                  <a:prstDash val="solid"/>
                </a:ln>
                <a:effectLst>
                  <a:outerShdw blurRad="12700" dist="38100" dir="2700000" algn="tl" rotWithShape="0">
                    <a:schemeClr val="bg1">
                      <a:lumMod val="50000"/>
                    </a:schemeClr>
                  </a:outerShdw>
                </a:effectLst>
              </a:rPr>
              <a:t>Living Works!</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25" name="Rectangle 24">
            <a:extLst>
              <a:ext uri="{FF2B5EF4-FFF2-40B4-BE49-F238E27FC236}">
                <a16:creationId xmlns:a16="http://schemas.microsoft.com/office/drawing/2014/main" id="{49CE28E2-CA50-433E-8E7F-02A7E5E76A50}"/>
              </a:ext>
            </a:extLst>
          </p:cNvPr>
          <p:cNvSpPr/>
          <p:nvPr/>
        </p:nvSpPr>
        <p:spPr>
          <a:xfrm>
            <a:off x="3175488" y="5050456"/>
            <a:ext cx="5841023" cy="923330"/>
          </a:xfrm>
          <a:prstGeom prst="rect">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rPr>
              <a:t>Thanks Be To God!!!</a:t>
            </a:r>
          </a:p>
        </p:txBody>
      </p:sp>
    </p:spTree>
    <p:extLst>
      <p:ext uri="{BB962C8B-B14F-4D97-AF65-F5344CB8AC3E}">
        <p14:creationId xmlns:p14="http://schemas.microsoft.com/office/powerpoint/2010/main" val="33363935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1000"/>
                                        <p:tgtEl>
                                          <p:spTgt spid="20"/>
                                        </p:tgtEl>
                                      </p:cBhvr>
                                    </p:animEffect>
                                    <p:anim calcmode="lin" valueType="num">
                                      <p:cBhvr>
                                        <p:cTn id="50" dur="1000" fill="hold"/>
                                        <p:tgtEl>
                                          <p:spTgt spid="20"/>
                                        </p:tgtEl>
                                        <p:attrNameLst>
                                          <p:attrName>ppt_x</p:attrName>
                                        </p:attrNameLst>
                                      </p:cBhvr>
                                      <p:tavLst>
                                        <p:tav tm="0">
                                          <p:val>
                                            <p:strVal val="#ppt_x"/>
                                          </p:val>
                                        </p:tav>
                                        <p:tav tm="100000">
                                          <p:val>
                                            <p:strVal val="#ppt_x"/>
                                          </p:val>
                                        </p:tav>
                                      </p:tavLst>
                                    </p:anim>
                                    <p:anim calcmode="lin" valueType="num">
                                      <p:cBhvr>
                                        <p:cTn id="5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1000"/>
                                        <p:tgtEl>
                                          <p:spTgt spid="21"/>
                                        </p:tgtEl>
                                      </p:cBhvr>
                                    </p:animEffect>
                                    <p:anim calcmode="lin" valueType="num">
                                      <p:cBhvr>
                                        <p:cTn id="57" dur="1000" fill="hold"/>
                                        <p:tgtEl>
                                          <p:spTgt spid="21"/>
                                        </p:tgtEl>
                                        <p:attrNameLst>
                                          <p:attrName>ppt_x</p:attrName>
                                        </p:attrNameLst>
                                      </p:cBhvr>
                                      <p:tavLst>
                                        <p:tav tm="0">
                                          <p:val>
                                            <p:strVal val="#ppt_x"/>
                                          </p:val>
                                        </p:tav>
                                        <p:tav tm="100000">
                                          <p:val>
                                            <p:strVal val="#ppt_x"/>
                                          </p:val>
                                        </p:tav>
                                      </p:tavLst>
                                    </p:anim>
                                    <p:anim calcmode="lin" valueType="num">
                                      <p:cBhvr>
                                        <p:cTn id="5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1000"/>
                                        <p:tgtEl>
                                          <p:spTgt spid="22"/>
                                        </p:tgtEl>
                                      </p:cBhvr>
                                    </p:animEffect>
                                    <p:anim calcmode="lin" valueType="num">
                                      <p:cBhvr>
                                        <p:cTn id="64" dur="1000" fill="hold"/>
                                        <p:tgtEl>
                                          <p:spTgt spid="22"/>
                                        </p:tgtEl>
                                        <p:attrNameLst>
                                          <p:attrName>ppt_x</p:attrName>
                                        </p:attrNameLst>
                                      </p:cBhvr>
                                      <p:tavLst>
                                        <p:tav tm="0">
                                          <p:val>
                                            <p:strVal val="#ppt_x"/>
                                          </p:val>
                                        </p:tav>
                                        <p:tav tm="100000">
                                          <p:val>
                                            <p:strVal val="#ppt_x"/>
                                          </p:val>
                                        </p:tav>
                                      </p:tavLst>
                                    </p:anim>
                                    <p:anim calcmode="lin" valueType="num">
                                      <p:cBhvr>
                                        <p:cTn id="6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grpId="0"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circle(in)">
                                      <p:cBhvr>
                                        <p:cTn id="70" dur="2000"/>
                                        <p:tgtEl>
                                          <p:spTgt spid="23"/>
                                        </p:tgtEl>
                                      </p:cBhvr>
                                    </p:animEffect>
                                  </p:childTnLst>
                                </p:cTn>
                              </p:par>
                              <p:par>
                                <p:cTn id="71" presetID="6" presetClass="entr" presetSubtype="16"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circle(in)">
                                      <p:cBhvr>
                                        <p:cTn id="73" dur="2000"/>
                                        <p:tgtEl>
                                          <p:spTgt spid="24"/>
                                        </p:tgtEl>
                                      </p:cBhvr>
                                    </p:animEffect>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grpId="0" nodeType="click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circle(in)">
                                      <p:cBhvr>
                                        <p:cTn id="78"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5" grpId="0" animBg="1"/>
      <p:bldP spid="17" grpId="0" animBg="1"/>
      <p:bldP spid="18" grpId="0" animBg="1"/>
      <p:bldP spid="19" grpId="0" animBg="1"/>
      <p:bldP spid="20" grpId="0" animBg="1"/>
      <p:bldP spid="21" grpId="0" animBg="1"/>
      <p:bldP spid="22" grpId="0" animBg="1"/>
      <p:bldP spid="23" grpId="0" animBg="1"/>
      <p:bldP spid="24" grpId="0"/>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8661" y="4813445"/>
            <a:ext cx="4891617" cy="1917667"/>
          </a:xfrm>
          <a:prstGeom prst="rect">
            <a:avLst/>
          </a:prstGeom>
        </p:spPr>
      </p:pic>
      <p:sp>
        <p:nvSpPr>
          <p:cNvPr id="3" name="Rectangle 2">
            <a:extLst>
              <a:ext uri="{FF2B5EF4-FFF2-40B4-BE49-F238E27FC236}">
                <a16:creationId xmlns:a16="http://schemas.microsoft.com/office/drawing/2014/main" id="{874ED3D4-AE83-4BF3-A895-9B47C38F51F9}"/>
              </a:ext>
            </a:extLst>
          </p:cNvPr>
          <p:cNvSpPr/>
          <p:nvPr/>
        </p:nvSpPr>
        <p:spPr>
          <a:xfrm>
            <a:off x="803279" y="487424"/>
            <a:ext cx="10870650" cy="1937723"/>
          </a:xfrm>
          <a:prstGeom prst="rect">
            <a:avLst/>
          </a:prstGeom>
          <a:gradFill flip="none" rotWithShape="1">
            <a:gsLst>
              <a:gs pos="100000">
                <a:srgbClr val="037BAB"/>
              </a:gs>
              <a:gs pos="44000">
                <a:srgbClr val="04A659"/>
              </a:gs>
              <a:gs pos="15000">
                <a:srgbClr val="1BF0BA"/>
              </a:gs>
            </a:gsLst>
            <a:path path="rect">
              <a:fillToRect l="50000" t="50000" r="50000" b="50000"/>
            </a:path>
            <a:tileRect/>
          </a:gra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7" name="Rectangle 6">
            <a:extLst>
              <a:ext uri="{FF2B5EF4-FFF2-40B4-BE49-F238E27FC236}">
                <a16:creationId xmlns:a16="http://schemas.microsoft.com/office/drawing/2014/main" id="{A372D86D-D718-429E-9FC5-2B171E60C9EA}"/>
              </a:ext>
            </a:extLst>
          </p:cNvPr>
          <p:cNvSpPr/>
          <p:nvPr/>
        </p:nvSpPr>
        <p:spPr>
          <a:xfrm>
            <a:off x="1096760" y="717621"/>
            <a:ext cx="10283687" cy="1477328"/>
          </a:xfrm>
          <a:prstGeom prst="rect">
            <a:avLst/>
          </a:prstGeom>
        </p:spPr>
        <p:txBody>
          <a:bodyPr wrap="square">
            <a:spAutoFit/>
          </a:bodyPr>
          <a:lstStyle/>
          <a:p>
            <a:pPr algn="just"/>
            <a:r>
              <a:rPr lang="en-US" dirty="0">
                <a:solidFill>
                  <a:schemeClr val="bg1"/>
                </a:solidFill>
              </a:rPr>
              <a:t>Nevertheless the foundation of God standeth sure, having this seal, The Lord knoweth them that are his. And, Let every one that nameth the name of Christ depart from iniquity. But in a great house there are not only vessels of gold and of silver, but also of wood and of earth; and some to honour, and some to dishonour. If a man therefore purge himself from these, he shall be a vessel unto honour, sanctified, and meet for the master’s use, and prepared unto every good work. (2 Timothy 2:19-21)</a:t>
            </a:r>
          </a:p>
        </p:txBody>
      </p:sp>
      <p:sp>
        <p:nvSpPr>
          <p:cNvPr id="8" name="Flowchart: Document 7">
            <a:extLst>
              <a:ext uri="{FF2B5EF4-FFF2-40B4-BE49-F238E27FC236}">
                <a16:creationId xmlns:a16="http://schemas.microsoft.com/office/drawing/2014/main" id="{4E5DA61A-EA64-4D68-9890-2014B04DC975}"/>
              </a:ext>
            </a:extLst>
          </p:cNvPr>
          <p:cNvSpPr/>
          <p:nvPr/>
        </p:nvSpPr>
        <p:spPr>
          <a:xfrm>
            <a:off x="873118" y="2655344"/>
            <a:ext cx="2468446" cy="1775382"/>
          </a:xfrm>
          <a:prstGeom prst="flowChartDocument">
            <a:avLst/>
          </a:prstGeom>
          <a:solidFill>
            <a:schemeClr val="bg1"/>
          </a:solidFill>
          <a:effectLst>
            <a:glow rad="228600">
              <a:schemeClr val="accent6">
                <a:satMod val="175000"/>
                <a:alpha val="40000"/>
              </a:schemeClr>
            </a:glo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ocument 8">
            <a:extLst>
              <a:ext uri="{FF2B5EF4-FFF2-40B4-BE49-F238E27FC236}">
                <a16:creationId xmlns:a16="http://schemas.microsoft.com/office/drawing/2014/main" id="{9A970DB2-16BA-4C2D-B986-0E86AFF2C2BE}"/>
              </a:ext>
            </a:extLst>
          </p:cNvPr>
          <p:cNvSpPr/>
          <p:nvPr/>
        </p:nvSpPr>
        <p:spPr>
          <a:xfrm>
            <a:off x="9157449" y="2655344"/>
            <a:ext cx="2468446" cy="1775382"/>
          </a:xfrm>
          <a:prstGeom prst="flowChartDocument">
            <a:avLst/>
          </a:prstGeom>
          <a:gradFill flip="none" rotWithShape="1">
            <a:gsLst>
              <a:gs pos="100000">
                <a:srgbClr val="037BAB"/>
              </a:gs>
              <a:gs pos="44000">
                <a:srgbClr val="04A659"/>
              </a:gs>
              <a:gs pos="15000">
                <a:srgbClr val="1BF0BA"/>
              </a:gs>
            </a:gsLst>
            <a:path path="circle">
              <a:fillToRect l="100000" t="100000"/>
            </a:path>
            <a:tileRect r="-100000" b="-100000"/>
          </a:gradFill>
          <a:effectLst>
            <a:glow rad="228600">
              <a:schemeClr val="accent5">
                <a:satMod val="175000"/>
                <a:alpha val="40000"/>
              </a:schemeClr>
            </a:glo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Judging their appearance for holiness and righteousness</a:t>
            </a:r>
          </a:p>
        </p:txBody>
      </p:sp>
      <p:sp>
        <p:nvSpPr>
          <p:cNvPr id="10" name="Flowchart: Document 9">
            <a:extLst>
              <a:ext uri="{FF2B5EF4-FFF2-40B4-BE49-F238E27FC236}">
                <a16:creationId xmlns:a16="http://schemas.microsoft.com/office/drawing/2014/main" id="{0C4F0EA6-2F44-4053-AFD3-CF1A1D419F7B}"/>
              </a:ext>
            </a:extLst>
          </p:cNvPr>
          <p:cNvSpPr/>
          <p:nvPr/>
        </p:nvSpPr>
        <p:spPr>
          <a:xfrm>
            <a:off x="4683655" y="2731605"/>
            <a:ext cx="2468446" cy="1775382"/>
          </a:xfrm>
          <a:prstGeom prst="flowChartDocument">
            <a:avLst/>
          </a:prstGeom>
          <a:gradFill flip="none" rotWithShape="1">
            <a:gsLst>
              <a:gs pos="100000">
                <a:srgbClr val="037BAB"/>
              </a:gs>
              <a:gs pos="44000">
                <a:srgbClr val="04A659"/>
              </a:gs>
              <a:gs pos="15000">
                <a:srgbClr val="1BF0BA"/>
              </a:gs>
            </a:gsLst>
            <a:path path="circle">
              <a:fillToRect r="100000" b="100000"/>
            </a:path>
            <a:tileRect l="-100000" t="-100000"/>
          </a:gradFill>
          <a:effectLst>
            <a:glow rad="228600">
              <a:schemeClr val="accent5">
                <a:satMod val="175000"/>
                <a:alpha val="40000"/>
              </a:schemeClr>
            </a:glo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Soul weigh-in to </a:t>
            </a:r>
          </a:p>
          <a:p>
            <a:pPr algn="ctr"/>
            <a:r>
              <a:rPr lang="en-US" dirty="0">
                <a:solidFill>
                  <a:schemeClr val="tx1"/>
                </a:solidFill>
              </a:rPr>
              <a:t>ensure lightness </a:t>
            </a:r>
          </a:p>
          <a:p>
            <a:pPr algn="ctr"/>
            <a:r>
              <a:rPr lang="en-US" dirty="0">
                <a:solidFill>
                  <a:schemeClr val="tx1"/>
                </a:solidFill>
              </a:rPr>
              <a:t>and brightness</a:t>
            </a:r>
          </a:p>
        </p:txBody>
      </p:sp>
      <p:sp>
        <p:nvSpPr>
          <p:cNvPr id="11" name="Flowchart: Document 10">
            <a:extLst>
              <a:ext uri="{FF2B5EF4-FFF2-40B4-BE49-F238E27FC236}">
                <a16:creationId xmlns:a16="http://schemas.microsoft.com/office/drawing/2014/main" id="{2CEFC7F3-9797-478A-BEA4-2A90EA923DCD}"/>
              </a:ext>
            </a:extLst>
          </p:cNvPr>
          <p:cNvSpPr/>
          <p:nvPr/>
        </p:nvSpPr>
        <p:spPr>
          <a:xfrm>
            <a:off x="873118" y="4884587"/>
            <a:ext cx="2468446" cy="1775382"/>
          </a:xfrm>
          <a:prstGeom prst="flowChartDocument">
            <a:avLst/>
          </a:prstGeom>
          <a:gradFill flip="none" rotWithShape="1">
            <a:gsLst>
              <a:gs pos="100000">
                <a:srgbClr val="037BAB"/>
              </a:gs>
              <a:gs pos="55000">
                <a:srgbClr val="04A659"/>
              </a:gs>
              <a:gs pos="17000">
                <a:srgbClr val="1BF0BA"/>
              </a:gs>
            </a:gsLst>
            <a:path path="circle">
              <a:fillToRect l="50000" t="50000" r="50000" b="50000"/>
            </a:path>
            <a:tileRect/>
          </a:gradFill>
          <a:effectLst>
            <a:glow rad="228600">
              <a:schemeClr val="accent5">
                <a:satMod val="175000"/>
                <a:alpha val="40000"/>
              </a:schemeClr>
            </a:glo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Placing His seal </a:t>
            </a:r>
          </a:p>
          <a:p>
            <a:pPr algn="ctr"/>
            <a:r>
              <a:rPr lang="en-US" dirty="0">
                <a:solidFill>
                  <a:schemeClr val="tx1"/>
                </a:solidFill>
              </a:rPr>
              <a:t>upon them </a:t>
            </a:r>
          </a:p>
        </p:txBody>
      </p:sp>
      <p:sp>
        <p:nvSpPr>
          <p:cNvPr id="14" name="Flowchart: Document 13">
            <a:extLst>
              <a:ext uri="{FF2B5EF4-FFF2-40B4-BE49-F238E27FC236}">
                <a16:creationId xmlns:a16="http://schemas.microsoft.com/office/drawing/2014/main" id="{F737E14B-ADD6-43D0-9A95-9AE6D4253368}"/>
              </a:ext>
            </a:extLst>
          </p:cNvPr>
          <p:cNvSpPr/>
          <p:nvPr/>
        </p:nvSpPr>
        <p:spPr>
          <a:xfrm>
            <a:off x="9157449" y="4813445"/>
            <a:ext cx="2468446" cy="1775382"/>
          </a:xfrm>
          <a:prstGeom prst="flowChartDocument">
            <a:avLst/>
          </a:prstGeom>
          <a:gradFill flip="none" rotWithShape="1">
            <a:gsLst>
              <a:gs pos="100000">
                <a:srgbClr val="037BAB"/>
              </a:gs>
              <a:gs pos="55000">
                <a:srgbClr val="04A659"/>
              </a:gs>
              <a:gs pos="17000">
                <a:srgbClr val="1BF0BA"/>
              </a:gs>
            </a:gsLst>
            <a:path path="circle">
              <a:fillToRect l="50000" t="50000" r="50000" b="50000"/>
            </a:path>
            <a:tileRect/>
          </a:gradFill>
          <a:effectLst>
            <a:glow rad="228600">
              <a:schemeClr val="accent5">
                <a:satMod val="175000"/>
                <a:alpha val="40000"/>
              </a:schemeClr>
            </a:glo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Determining those that pray the most to Him</a:t>
            </a:r>
          </a:p>
        </p:txBody>
      </p:sp>
      <p:sp>
        <p:nvSpPr>
          <p:cNvPr id="16" name="Rectangle 15">
            <a:extLst>
              <a:ext uri="{FF2B5EF4-FFF2-40B4-BE49-F238E27FC236}">
                <a16:creationId xmlns:a16="http://schemas.microsoft.com/office/drawing/2014/main" id="{21BBCE6D-51EF-4EA0-9075-2E30AAA82DBE}"/>
              </a:ext>
            </a:extLst>
          </p:cNvPr>
          <p:cNvSpPr/>
          <p:nvPr/>
        </p:nvSpPr>
        <p:spPr>
          <a:xfrm>
            <a:off x="971677" y="2846792"/>
            <a:ext cx="2271327"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000" b="1" dirty="0">
                <a:ln/>
                <a:solidFill>
                  <a:srgbClr val="0070C0"/>
                </a:solidFill>
              </a:rPr>
              <a:t>The Lord knows the</a:t>
            </a:r>
          </a:p>
          <a:p>
            <a:pPr algn="ctr"/>
            <a:r>
              <a:rPr lang="en-US" sz="2000" b="1" cap="none" spc="0" dirty="0">
                <a:ln/>
                <a:solidFill>
                  <a:srgbClr val="0070C0"/>
                </a:solidFill>
                <a:effectLst/>
              </a:rPr>
              <a:t>Ones that belong </a:t>
            </a:r>
          </a:p>
          <a:p>
            <a:pPr algn="ctr"/>
            <a:r>
              <a:rPr lang="en-US" sz="2000" b="1" dirty="0">
                <a:ln/>
                <a:solidFill>
                  <a:srgbClr val="0070C0"/>
                </a:solidFill>
              </a:rPr>
              <a:t>To Him by…</a:t>
            </a:r>
            <a:endParaRPr lang="en-US" sz="2000" b="1" cap="none" spc="0" dirty="0">
              <a:ln/>
              <a:solidFill>
                <a:srgbClr val="0070C0"/>
              </a:solidFill>
              <a:effectLst/>
            </a:endParaRPr>
          </a:p>
        </p:txBody>
      </p:sp>
      <p:sp>
        <p:nvSpPr>
          <p:cNvPr id="6" name="Diagonal Stripe 5">
            <a:extLst>
              <a:ext uri="{FF2B5EF4-FFF2-40B4-BE49-F238E27FC236}">
                <a16:creationId xmlns:a16="http://schemas.microsoft.com/office/drawing/2014/main" id="{44D72B09-80DD-4B3B-91E3-FA9530996F5A}"/>
              </a:ext>
            </a:extLst>
          </p:cNvPr>
          <p:cNvSpPr/>
          <p:nvPr/>
        </p:nvSpPr>
        <p:spPr>
          <a:xfrm>
            <a:off x="4683655" y="2731605"/>
            <a:ext cx="2468446" cy="1660990"/>
          </a:xfrm>
          <a:prstGeom prst="diagStripe">
            <a:avLst/>
          </a:prstGeom>
          <a:solidFill>
            <a:srgbClr val="FF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Diagonal Stripe 11">
            <a:extLst>
              <a:ext uri="{FF2B5EF4-FFF2-40B4-BE49-F238E27FC236}">
                <a16:creationId xmlns:a16="http://schemas.microsoft.com/office/drawing/2014/main" id="{4E4DE410-7759-4272-852D-C0A623665BB1}"/>
              </a:ext>
            </a:extLst>
          </p:cNvPr>
          <p:cNvSpPr/>
          <p:nvPr/>
        </p:nvSpPr>
        <p:spPr>
          <a:xfrm>
            <a:off x="9157449" y="2655345"/>
            <a:ext cx="2516480" cy="1643296"/>
          </a:xfrm>
          <a:prstGeom prst="diagStripe">
            <a:avLst/>
          </a:prstGeom>
          <a:solidFill>
            <a:srgbClr val="FF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Diagonal Stripe 14">
            <a:extLst>
              <a:ext uri="{FF2B5EF4-FFF2-40B4-BE49-F238E27FC236}">
                <a16:creationId xmlns:a16="http://schemas.microsoft.com/office/drawing/2014/main" id="{2E5636BB-6C34-48E4-B0E7-CE9EE8162741}"/>
              </a:ext>
            </a:extLst>
          </p:cNvPr>
          <p:cNvSpPr/>
          <p:nvPr/>
        </p:nvSpPr>
        <p:spPr>
          <a:xfrm>
            <a:off x="9157449" y="4813445"/>
            <a:ext cx="2468446" cy="1666257"/>
          </a:xfrm>
          <a:prstGeom prst="diagStripe">
            <a:avLst/>
          </a:prstGeom>
          <a:solidFill>
            <a:srgbClr val="FF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87567405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45" presetClass="entr" presetSubtype="0" fill="hold" grpId="1"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2000"/>
                                        <p:tgtEl>
                                          <p:spTgt spid="11"/>
                                        </p:tgtEl>
                                      </p:cBhvr>
                                    </p:animEffect>
                                    <p:anim calcmode="lin" valueType="num">
                                      <p:cBhvr>
                                        <p:cTn id="53" dur="2000" fill="hold"/>
                                        <p:tgtEl>
                                          <p:spTgt spid="11"/>
                                        </p:tgtEl>
                                        <p:attrNameLst>
                                          <p:attrName>ppt_w</p:attrName>
                                        </p:attrNameLst>
                                      </p:cBhvr>
                                      <p:tavLst>
                                        <p:tav tm="0" fmla="#ppt_w*sin(2.5*pi*$)">
                                          <p:val>
                                            <p:fltVal val="0"/>
                                          </p:val>
                                        </p:tav>
                                        <p:tav tm="100000">
                                          <p:val>
                                            <p:fltVal val="1"/>
                                          </p:val>
                                        </p:tav>
                                      </p:tavLst>
                                    </p:anim>
                                    <p:anim calcmode="lin" valueType="num">
                                      <p:cBhvr>
                                        <p:cTn id="54"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1" grpId="1" animBg="1"/>
      <p:bldP spid="14" grpId="0" animBg="1"/>
      <p:bldP spid="16" grpId="0"/>
      <p:bldP spid="6" grpId="0" animBg="1"/>
      <p:bldP spid="12"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6699" y="379948"/>
            <a:ext cx="10533179" cy="146713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endParaRPr lang="en-US" sz="1600" dirty="0">
              <a:solidFill>
                <a:schemeClr val="bg1"/>
              </a:solidFill>
              <a:cs typeface="Gotham Medium" pitchFamily="50" charset="0"/>
            </a:endParaRPr>
          </a:p>
        </p:txBody>
      </p:sp>
      <p:pic>
        <p:nvPicPr>
          <p:cNvPr id="5" name="Picture 4">
            <a:extLst>
              <a:ext uri="{FF2B5EF4-FFF2-40B4-BE49-F238E27FC236}">
                <a16:creationId xmlns:a16="http://schemas.microsoft.com/office/drawing/2014/main" id="{D113A533-D8BB-4C75-B26F-7C191DFA0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25" y="2508308"/>
            <a:ext cx="3147136" cy="4200614"/>
          </a:xfrm>
          <a:prstGeom prst="rect">
            <a:avLst/>
          </a:prstGeom>
        </p:spPr>
      </p:pic>
      <p:sp>
        <p:nvSpPr>
          <p:cNvPr id="3" name="Oval 2">
            <a:extLst>
              <a:ext uri="{FF2B5EF4-FFF2-40B4-BE49-F238E27FC236}">
                <a16:creationId xmlns:a16="http://schemas.microsoft.com/office/drawing/2014/main" id="{EFDBDEC4-9098-4E62-B4AB-FB65E1779A2E}"/>
              </a:ext>
            </a:extLst>
          </p:cNvPr>
          <p:cNvSpPr/>
          <p:nvPr/>
        </p:nvSpPr>
        <p:spPr>
          <a:xfrm>
            <a:off x="3595619" y="2201082"/>
            <a:ext cx="3499104" cy="1792224"/>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76200" dir="18900000" sy="23000" kx="-1200000" algn="bl" rotWithShape="0">
              <a:prstClr val="black">
                <a:alpha val="2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 word “vessel” does </a:t>
            </a:r>
            <a:r>
              <a:rPr lang="en-US" b="1" dirty="0">
                <a:solidFill>
                  <a:schemeClr val="tx1"/>
                </a:solidFill>
              </a:rPr>
              <a:t>NOT</a:t>
            </a:r>
            <a:r>
              <a:rPr lang="en-US" dirty="0">
                <a:solidFill>
                  <a:schemeClr val="tx1"/>
                </a:solidFill>
              </a:rPr>
              <a:t> mean all good works done by man</a:t>
            </a:r>
          </a:p>
        </p:txBody>
      </p:sp>
      <p:sp>
        <p:nvSpPr>
          <p:cNvPr id="9" name="Oval 8">
            <a:extLst>
              <a:ext uri="{FF2B5EF4-FFF2-40B4-BE49-F238E27FC236}">
                <a16:creationId xmlns:a16="http://schemas.microsoft.com/office/drawing/2014/main" id="{16F4376C-B2B9-4956-A19F-1E47D55C7425}"/>
              </a:ext>
            </a:extLst>
          </p:cNvPr>
          <p:cNvSpPr/>
          <p:nvPr/>
        </p:nvSpPr>
        <p:spPr>
          <a:xfrm>
            <a:off x="5709508" y="4326620"/>
            <a:ext cx="3499104" cy="1792224"/>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76200" dir="18900000" sy="23000" kx="-1200000" algn="bl" rotWithShape="0">
              <a:prstClr val="black">
                <a:alpha val="2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 word “vessel” does </a:t>
            </a:r>
            <a:r>
              <a:rPr lang="en-US" b="1" dirty="0">
                <a:solidFill>
                  <a:schemeClr val="tx1"/>
                </a:solidFill>
              </a:rPr>
              <a:t>NOT</a:t>
            </a:r>
            <a:r>
              <a:rPr lang="en-US" dirty="0">
                <a:solidFill>
                  <a:schemeClr val="tx1"/>
                </a:solidFill>
              </a:rPr>
              <a:t> mean the Works of the LORD God</a:t>
            </a:r>
          </a:p>
        </p:txBody>
      </p:sp>
      <p:sp>
        <p:nvSpPr>
          <p:cNvPr id="10" name="Oval 9">
            <a:extLst>
              <a:ext uri="{FF2B5EF4-FFF2-40B4-BE49-F238E27FC236}">
                <a16:creationId xmlns:a16="http://schemas.microsoft.com/office/drawing/2014/main" id="{76EF2026-6872-4184-B663-3A192DA06BD3}"/>
              </a:ext>
            </a:extLst>
          </p:cNvPr>
          <p:cNvSpPr/>
          <p:nvPr/>
        </p:nvSpPr>
        <p:spPr>
          <a:xfrm>
            <a:off x="8079719" y="2246238"/>
            <a:ext cx="3499105" cy="1792224"/>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76200" dir="18900000" sy="23000" kx="-1200000" algn="bl" rotWithShape="0">
              <a:prstClr val="black">
                <a:alpha val="2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 word “vessel” does </a:t>
            </a:r>
            <a:r>
              <a:rPr lang="en-US" b="1" dirty="0">
                <a:solidFill>
                  <a:schemeClr val="tx1"/>
                </a:solidFill>
              </a:rPr>
              <a:t>NOT</a:t>
            </a:r>
            <a:r>
              <a:rPr lang="en-US" dirty="0">
                <a:solidFill>
                  <a:schemeClr val="tx1"/>
                </a:solidFill>
              </a:rPr>
              <a:t> mean all evil </a:t>
            </a:r>
          </a:p>
          <a:p>
            <a:pPr algn="ctr"/>
            <a:r>
              <a:rPr lang="en-US" dirty="0">
                <a:solidFill>
                  <a:schemeClr val="tx1"/>
                </a:solidFill>
              </a:rPr>
              <a:t>works done by man</a:t>
            </a:r>
          </a:p>
        </p:txBody>
      </p:sp>
      <p:sp>
        <p:nvSpPr>
          <p:cNvPr id="11" name="Oval 10">
            <a:extLst>
              <a:ext uri="{FF2B5EF4-FFF2-40B4-BE49-F238E27FC236}">
                <a16:creationId xmlns:a16="http://schemas.microsoft.com/office/drawing/2014/main" id="{67D80FE6-78DA-4E8A-8887-BA70BC784551}"/>
              </a:ext>
            </a:extLst>
          </p:cNvPr>
          <p:cNvSpPr/>
          <p:nvPr/>
        </p:nvSpPr>
        <p:spPr>
          <a:xfrm>
            <a:off x="3213526" y="2057003"/>
            <a:ext cx="8491067" cy="3872606"/>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76200" dir="18900000" sy="23000" kx="-1200000" algn="bl" rotWithShape="0">
              <a:prstClr val="black">
                <a:alpha val="2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The word “vessel” is the body of works </a:t>
            </a:r>
          </a:p>
          <a:p>
            <a:pPr algn="ctr"/>
            <a:r>
              <a:rPr lang="en-US" sz="2800" b="1" dirty="0">
                <a:solidFill>
                  <a:schemeClr val="tx1"/>
                </a:solidFill>
              </a:rPr>
              <a:t>accomplished by followers of Christ</a:t>
            </a:r>
          </a:p>
        </p:txBody>
      </p:sp>
      <p:sp>
        <p:nvSpPr>
          <p:cNvPr id="4" name="Rectangle 3">
            <a:extLst>
              <a:ext uri="{FF2B5EF4-FFF2-40B4-BE49-F238E27FC236}">
                <a16:creationId xmlns:a16="http://schemas.microsoft.com/office/drawing/2014/main" id="{19F670C7-7A18-4A94-8E05-CA9E1A31FCDC}"/>
              </a:ext>
            </a:extLst>
          </p:cNvPr>
          <p:cNvSpPr/>
          <p:nvPr/>
        </p:nvSpPr>
        <p:spPr>
          <a:xfrm>
            <a:off x="1245153" y="392277"/>
            <a:ext cx="9876269" cy="1477328"/>
          </a:xfrm>
          <a:prstGeom prst="rect">
            <a:avLst/>
          </a:prstGeom>
        </p:spPr>
        <p:txBody>
          <a:bodyPr wrap="square">
            <a:spAutoFit/>
          </a:bodyPr>
          <a:lstStyle/>
          <a:p>
            <a:pPr algn="just"/>
            <a:r>
              <a:rPr lang="en-US" dirty="0"/>
              <a:t>Nevertheless the foundation of God standeth sure, having this seal, The Lord knoweth them that are his. And, Let every one that nameth the name of Christ depart from iniquity. But in a great house there are not only</a:t>
            </a:r>
            <a:r>
              <a:rPr lang="en-US" dirty="0">
                <a:solidFill>
                  <a:srgbClr val="0BA869"/>
                </a:solidFill>
              </a:rPr>
              <a:t> </a:t>
            </a:r>
            <a:r>
              <a:rPr lang="en-US" b="1" dirty="0">
                <a:solidFill>
                  <a:srgbClr val="0BA869"/>
                </a:solidFill>
              </a:rPr>
              <a:t>vessels</a:t>
            </a:r>
            <a:r>
              <a:rPr lang="en-US" dirty="0">
                <a:solidFill>
                  <a:srgbClr val="0BA869"/>
                </a:solidFill>
              </a:rPr>
              <a:t> </a:t>
            </a:r>
            <a:r>
              <a:rPr lang="en-US" dirty="0"/>
              <a:t>of gold and of silver, but also of wood and of earth; and some to honour, and some to dishonour. If a man therefore purge himself from these, he shall be a </a:t>
            </a:r>
            <a:r>
              <a:rPr lang="en-US" b="1" dirty="0">
                <a:solidFill>
                  <a:srgbClr val="0BA869"/>
                </a:solidFill>
              </a:rPr>
              <a:t>vessel</a:t>
            </a:r>
            <a:r>
              <a:rPr lang="en-US" dirty="0"/>
              <a:t> unto honour, sanctified, and meet for the master’s use, and prepared unto every good work. (2 Timothy 2:19-21)</a:t>
            </a:r>
          </a:p>
        </p:txBody>
      </p:sp>
    </p:spTree>
    <p:extLst>
      <p:ext uri="{BB962C8B-B14F-4D97-AF65-F5344CB8AC3E}">
        <p14:creationId xmlns:p14="http://schemas.microsoft.com/office/powerpoint/2010/main" val="26145491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20461" y="488259"/>
            <a:ext cx="10371439" cy="2686741"/>
          </a:xfrm>
          <a:prstGeom prst="rect">
            <a:avLst/>
          </a:prstGeom>
          <a:gradFill flip="none" rotWithShape="1">
            <a:gsLst>
              <a:gs pos="0">
                <a:srgbClr val="FF0000"/>
              </a:gs>
              <a:gs pos="97000">
                <a:schemeClr val="tx1"/>
              </a:gs>
            </a:gsLst>
            <a:path path="shape">
              <a:fillToRect l="50000" t="50000" r="50000" b="50000"/>
            </a:path>
            <a:tileRect/>
          </a:gradFill>
          <a:ln>
            <a:noFill/>
          </a:ln>
          <a:effectLst>
            <a:outerShdw blurRad="63500" sx="102000" sy="102000" algn="ctr" rotWithShape="0">
              <a:prstClr val="black">
                <a:alpha val="40000"/>
              </a:prstClr>
            </a:outerShdw>
          </a:effectLst>
        </p:spPr>
        <p:txBody>
          <a:bodyPr wrap="square" rtlCol="0">
            <a:spAutoFit/>
          </a:bodyPr>
          <a:lstStyle/>
          <a:p>
            <a:pPr algn="ctr"/>
            <a:endParaRPr lang="en-US" sz="2400" b="1" dirty="0">
              <a:solidFill>
                <a:schemeClr val="bg1"/>
              </a:solidFill>
            </a:endParaRPr>
          </a:p>
        </p:txBody>
      </p:sp>
      <p:sp>
        <p:nvSpPr>
          <p:cNvPr id="10" name="Rectangle 9">
            <a:extLst>
              <a:ext uri="{FF2B5EF4-FFF2-40B4-BE49-F238E27FC236}">
                <a16:creationId xmlns:a16="http://schemas.microsoft.com/office/drawing/2014/main" id="{FC0A5793-0053-4082-B263-C83DAD576F6F}"/>
              </a:ext>
            </a:extLst>
          </p:cNvPr>
          <p:cNvSpPr/>
          <p:nvPr/>
        </p:nvSpPr>
        <p:spPr>
          <a:xfrm>
            <a:off x="1507180" y="954466"/>
            <a:ext cx="9398000" cy="1754326"/>
          </a:xfrm>
          <a:prstGeom prst="rect">
            <a:avLst/>
          </a:prstGeom>
        </p:spPr>
        <p:txBody>
          <a:bodyPr wrap="square">
            <a:spAutoFit/>
          </a:bodyPr>
          <a:lstStyle/>
          <a:p>
            <a:pPr algn="just"/>
            <a:r>
              <a:rPr lang="en-US" dirty="0">
                <a:solidFill>
                  <a:schemeClr val="bg1"/>
                </a:solidFill>
              </a:rPr>
              <a:t>Nevertheless the foundation of God standeth sure, having this seal, The Lord knoweth them that are his. And, Let every one that nameth the name of Christ depart from iniquity. But in a great house there are not only vessels of gold and of silver, but also of wood and of earth; and some to honour, and some to dishonour. If a man therefore purge himself from these, he shall be a vessel unto honour, sanctified, and meet for the master’s use, and prepared unto every good work.</a:t>
            </a:r>
          </a:p>
          <a:p>
            <a:pPr algn="ctr"/>
            <a:r>
              <a:rPr lang="en-US" dirty="0">
                <a:solidFill>
                  <a:schemeClr val="bg1"/>
                </a:solidFill>
              </a:rPr>
              <a:t>(2 Timothy 2:19-21)</a:t>
            </a:r>
          </a:p>
        </p:txBody>
      </p:sp>
      <p:sp>
        <p:nvSpPr>
          <p:cNvPr id="11" name="Trapezoid 10">
            <a:extLst>
              <a:ext uri="{FF2B5EF4-FFF2-40B4-BE49-F238E27FC236}">
                <a16:creationId xmlns:a16="http://schemas.microsoft.com/office/drawing/2014/main" id="{4CB071FB-C7ED-4B85-A1DF-63D45CC37302}"/>
              </a:ext>
            </a:extLst>
          </p:cNvPr>
          <p:cNvSpPr/>
          <p:nvPr/>
        </p:nvSpPr>
        <p:spPr>
          <a:xfrm>
            <a:off x="1020461" y="3577876"/>
            <a:ext cx="3149600" cy="2882900"/>
          </a:xfrm>
          <a:prstGeom prst="trapezoid">
            <a:avLst/>
          </a:prstGeom>
          <a:gradFill flip="none" rotWithShape="1">
            <a:gsLst>
              <a:gs pos="0">
                <a:srgbClr val="FA0000"/>
              </a:gs>
              <a:gs pos="57000">
                <a:srgbClr val="5D0000"/>
              </a:gs>
              <a:gs pos="100000">
                <a:srgbClr val="110000"/>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Every follower of Christ must depart from iniquity to dwell in the house of Christ</a:t>
            </a:r>
          </a:p>
        </p:txBody>
      </p:sp>
      <p:sp>
        <p:nvSpPr>
          <p:cNvPr id="12" name="Trapezoid 11">
            <a:extLst>
              <a:ext uri="{FF2B5EF4-FFF2-40B4-BE49-F238E27FC236}">
                <a16:creationId xmlns:a16="http://schemas.microsoft.com/office/drawing/2014/main" id="{89BA6600-EB69-412F-AFE4-2B5EF14CF988}"/>
              </a:ext>
            </a:extLst>
          </p:cNvPr>
          <p:cNvSpPr/>
          <p:nvPr/>
        </p:nvSpPr>
        <p:spPr>
          <a:xfrm>
            <a:off x="8242300" y="3577876"/>
            <a:ext cx="3149600" cy="2882900"/>
          </a:xfrm>
          <a:prstGeom prst="trapezoid">
            <a:avLst/>
          </a:prstGeom>
          <a:gradFill flip="none" rotWithShape="1">
            <a:gsLst>
              <a:gs pos="0">
                <a:srgbClr val="FA0000"/>
              </a:gs>
              <a:gs pos="57000">
                <a:srgbClr val="5D0000"/>
              </a:gs>
              <a:gs pos="100000">
                <a:srgbClr val="110000"/>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Every follower that dwells in the great house of Christ is recognized as a vessel of His works</a:t>
            </a:r>
          </a:p>
        </p:txBody>
      </p:sp>
      <p:sp>
        <p:nvSpPr>
          <p:cNvPr id="13" name="Trapezoid 12">
            <a:extLst>
              <a:ext uri="{FF2B5EF4-FFF2-40B4-BE49-F238E27FC236}">
                <a16:creationId xmlns:a16="http://schemas.microsoft.com/office/drawing/2014/main" id="{85F32791-5EAD-4691-BB07-E8974FC62947}"/>
              </a:ext>
            </a:extLst>
          </p:cNvPr>
          <p:cNvSpPr/>
          <p:nvPr/>
        </p:nvSpPr>
        <p:spPr>
          <a:xfrm>
            <a:off x="4631380" y="3577876"/>
            <a:ext cx="3149600" cy="2882900"/>
          </a:xfrm>
          <a:prstGeom prst="trapezoid">
            <a:avLst/>
          </a:prstGeom>
          <a:gradFill flip="none" rotWithShape="1">
            <a:gsLst>
              <a:gs pos="0">
                <a:srgbClr val="FA0000"/>
              </a:gs>
              <a:gs pos="57000">
                <a:srgbClr val="5D0000"/>
              </a:gs>
              <a:gs pos="100000">
                <a:srgbClr val="110000"/>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Every follower  that declares  the Lord Jesus Christ as Savior dwells in His great house</a:t>
            </a:r>
          </a:p>
        </p:txBody>
      </p:sp>
    </p:spTree>
    <p:extLst>
      <p:ext uri="{BB962C8B-B14F-4D97-AF65-F5344CB8AC3E}">
        <p14:creationId xmlns:p14="http://schemas.microsoft.com/office/powerpoint/2010/main" val="37543276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8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200"/>
                                        <p:tgtEl>
                                          <p:spTgt spid="13"/>
                                        </p:tgtEl>
                                      </p:cBhvr>
                                    </p:animEffect>
                                    <p:anim calcmode="lin" valueType="num">
                                      <p:cBhvr>
                                        <p:cTn id="13" dur="1200" fill="hold"/>
                                        <p:tgtEl>
                                          <p:spTgt spid="13"/>
                                        </p:tgtEl>
                                        <p:attrNameLst>
                                          <p:attrName>ppt_w</p:attrName>
                                        </p:attrNameLst>
                                      </p:cBhvr>
                                      <p:tavLst>
                                        <p:tav tm="0" fmla="#ppt_w*sin(2.5*pi*$)">
                                          <p:val>
                                            <p:fltVal val="0"/>
                                          </p:val>
                                        </p:tav>
                                        <p:tav tm="100000">
                                          <p:val>
                                            <p:fltVal val="1"/>
                                          </p:val>
                                        </p:tav>
                                      </p:tavLst>
                                    </p:anim>
                                    <p:anim calcmode="lin" valueType="num">
                                      <p:cBhvr>
                                        <p:cTn id="14" dur="1200" fill="hold"/>
                                        <p:tgtEl>
                                          <p:spTgt spid="13"/>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13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anim calcmode="lin" valueType="num">
                                      <p:cBhvr>
                                        <p:cTn id="18" dur="2000" fill="hold"/>
                                        <p:tgtEl>
                                          <p:spTgt spid="12"/>
                                        </p:tgtEl>
                                        <p:attrNameLst>
                                          <p:attrName>ppt_w</p:attrName>
                                        </p:attrNameLst>
                                      </p:cBhvr>
                                      <p:tavLst>
                                        <p:tav tm="0" fmla="#ppt_w*sin(2.5*pi*$)">
                                          <p:val>
                                            <p:fltVal val="0"/>
                                          </p:val>
                                        </p:tav>
                                        <p:tav tm="100000">
                                          <p:val>
                                            <p:fltVal val="1"/>
                                          </p:val>
                                        </p:tav>
                                      </p:tavLst>
                                    </p:anim>
                                    <p:anim calcmode="lin" valueType="num">
                                      <p:cBhvr>
                                        <p:cTn id="19"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2C51EC2-897E-4E07-BE5A-1516ACEB3F1D}"/>
              </a:ext>
            </a:extLst>
          </p:cNvPr>
          <p:cNvSpPr/>
          <p:nvPr/>
        </p:nvSpPr>
        <p:spPr>
          <a:xfrm>
            <a:off x="791133" y="176187"/>
            <a:ext cx="10818253" cy="2474546"/>
          </a:xfrm>
          <a:prstGeom prst="rect">
            <a:avLst/>
          </a:prstGeom>
          <a:gradFill flip="none" rotWithShape="1">
            <a:gsLst>
              <a:gs pos="96000">
                <a:srgbClr val="05F8D8"/>
              </a:gs>
              <a:gs pos="15000">
                <a:schemeClr val="accent1">
                  <a:lumMod val="75000"/>
                </a:schemeClr>
              </a:gs>
              <a:gs pos="100000">
                <a:srgbClr val="9DDD58"/>
              </a:gs>
            </a:gsLst>
            <a:path path="shape">
              <a:fillToRect l="50000" t="50000" r="50000" b="50000"/>
            </a:path>
            <a:tileRect/>
          </a:gradFill>
          <a:ln>
            <a:solidFill>
              <a:schemeClr val="bg1"/>
            </a:solidFill>
          </a:ln>
          <a:scene3d>
            <a:camera prst="perspectiveRelaxedModerately"/>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chemeClr val="tx1"/>
              </a:solidFill>
            </a:endParaRPr>
          </a:p>
        </p:txBody>
      </p:sp>
      <p:sp>
        <p:nvSpPr>
          <p:cNvPr id="2" name="Rectangle 1">
            <a:extLst>
              <a:ext uri="{FF2B5EF4-FFF2-40B4-BE49-F238E27FC236}">
                <a16:creationId xmlns:a16="http://schemas.microsoft.com/office/drawing/2014/main" id="{8C6319BB-6833-47B3-BE55-DF481CEB4D83}"/>
              </a:ext>
            </a:extLst>
          </p:cNvPr>
          <p:cNvSpPr/>
          <p:nvPr/>
        </p:nvSpPr>
        <p:spPr>
          <a:xfrm>
            <a:off x="1571944" y="661494"/>
            <a:ext cx="9421403" cy="1754326"/>
          </a:xfrm>
          <a:prstGeom prst="rect">
            <a:avLst/>
          </a:prstGeom>
          <a:scene3d>
            <a:camera prst="perspectiveRelaxedModerately"/>
            <a:lightRig rig="threePt" dir="t"/>
          </a:scene3d>
        </p:spPr>
        <p:txBody>
          <a:bodyPr wrap="square">
            <a:spAutoFit/>
          </a:bodyPr>
          <a:lstStyle/>
          <a:p>
            <a:pPr algn="just"/>
            <a:r>
              <a:rPr lang="en-US" dirty="0"/>
              <a:t>Nevertheless the foundation of God standeth sure, having this seal, The Lord knoweth them that are his. And, Let every one that nameth the name of Christ depart from iniquity. But in a great house there are not only vessels of gold and of silver, but also of wood and of earth; and some to honour, and some to dishonour. If a man therefore purge himself from these, he shall be a vessel unto honour, sanctified, and meet for the master’s use, and prepared unto every good work.</a:t>
            </a:r>
          </a:p>
          <a:p>
            <a:pPr algn="ctr"/>
            <a:r>
              <a:rPr lang="en-US" dirty="0"/>
              <a:t>(2 Timothy 2:19-21)</a:t>
            </a:r>
          </a:p>
        </p:txBody>
      </p:sp>
      <p:sp>
        <p:nvSpPr>
          <p:cNvPr id="7" name="Rectangle 6">
            <a:extLst>
              <a:ext uri="{FF2B5EF4-FFF2-40B4-BE49-F238E27FC236}">
                <a16:creationId xmlns:a16="http://schemas.microsoft.com/office/drawing/2014/main" id="{3E0E4B7F-A57C-4078-91FF-94659ED8DA38}"/>
              </a:ext>
            </a:extLst>
          </p:cNvPr>
          <p:cNvSpPr/>
          <p:nvPr/>
        </p:nvSpPr>
        <p:spPr>
          <a:xfrm>
            <a:off x="3533273" y="3092735"/>
            <a:ext cx="5125453" cy="1114533"/>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D0FA487-8CDB-4E44-8234-4610D2E77AA2}"/>
              </a:ext>
            </a:extLst>
          </p:cNvPr>
          <p:cNvSpPr txBox="1"/>
          <p:nvPr/>
        </p:nvSpPr>
        <p:spPr>
          <a:xfrm>
            <a:off x="4695288" y="3419169"/>
            <a:ext cx="3174714" cy="461665"/>
          </a:xfrm>
          <a:prstGeom prst="rect">
            <a:avLst/>
          </a:prstGeom>
          <a:noFill/>
        </p:spPr>
        <p:txBody>
          <a:bodyPr wrap="square" rtlCol="0">
            <a:spAutoFit/>
          </a:bodyPr>
          <a:lstStyle/>
          <a:p>
            <a:pPr algn="ctr"/>
            <a:r>
              <a:rPr lang="en-US" sz="2400" b="1" dirty="0"/>
              <a:t>Vessels of HONOR</a:t>
            </a:r>
          </a:p>
        </p:txBody>
      </p:sp>
      <p:pic>
        <p:nvPicPr>
          <p:cNvPr id="12" name="Picture 11">
            <a:extLst>
              <a:ext uri="{FF2B5EF4-FFF2-40B4-BE49-F238E27FC236}">
                <a16:creationId xmlns:a16="http://schemas.microsoft.com/office/drawing/2014/main" id="{B1B1D85C-E3E3-407A-A881-2856A5C7FA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5306" y="4651963"/>
            <a:ext cx="3249456" cy="1544542"/>
          </a:xfrm>
          <a:prstGeom prst="rect">
            <a:avLst/>
          </a:prstGeom>
          <a:scene3d>
            <a:camera prst="orthographicFront"/>
            <a:lightRig rig="threePt" dir="t"/>
          </a:scene3d>
          <a:sp3d>
            <a:bevelT/>
          </a:sp3d>
        </p:spPr>
      </p:pic>
      <p:sp>
        <p:nvSpPr>
          <p:cNvPr id="13" name="TextBox 12">
            <a:extLst>
              <a:ext uri="{FF2B5EF4-FFF2-40B4-BE49-F238E27FC236}">
                <a16:creationId xmlns:a16="http://schemas.microsoft.com/office/drawing/2014/main" id="{D2B883D4-219D-4A04-A0AD-66F74ACAE275}"/>
              </a:ext>
            </a:extLst>
          </p:cNvPr>
          <p:cNvSpPr txBox="1"/>
          <p:nvPr/>
        </p:nvSpPr>
        <p:spPr>
          <a:xfrm>
            <a:off x="7504963" y="5144588"/>
            <a:ext cx="1390142" cy="461665"/>
          </a:xfrm>
          <a:prstGeom prst="rect">
            <a:avLst/>
          </a:prstGeom>
          <a:solidFill>
            <a:schemeClr val="bg1"/>
          </a:solidFill>
        </p:spPr>
        <p:txBody>
          <a:bodyPr wrap="square" rtlCol="0">
            <a:spAutoFit/>
          </a:bodyPr>
          <a:lstStyle/>
          <a:p>
            <a:pPr algn="ctr"/>
            <a:r>
              <a:rPr lang="en-US" sz="2400" b="1" dirty="0"/>
              <a:t>Silver</a:t>
            </a:r>
          </a:p>
        </p:txBody>
      </p:sp>
      <p:pic>
        <p:nvPicPr>
          <p:cNvPr id="15" name="Picture 14">
            <a:extLst>
              <a:ext uri="{FF2B5EF4-FFF2-40B4-BE49-F238E27FC236}">
                <a16:creationId xmlns:a16="http://schemas.microsoft.com/office/drawing/2014/main" id="{B240063A-4106-45D9-98BC-137DAEC1DA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4445" y="4649270"/>
            <a:ext cx="3249455" cy="1544542"/>
          </a:xfrm>
          <a:prstGeom prst="rect">
            <a:avLst/>
          </a:prstGeom>
          <a:scene3d>
            <a:camera prst="orthographicFront"/>
            <a:lightRig rig="threePt" dir="t"/>
          </a:scene3d>
          <a:sp3d>
            <a:bevelT/>
          </a:sp3d>
        </p:spPr>
      </p:pic>
      <p:sp>
        <p:nvSpPr>
          <p:cNvPr id="16" name="TextBox 15">
            <a:extLst>
              <a:ext uri="{FF2B5EF4-FFF2-40B4-BE49-F238E27FC236}">
                <a16:creationId xmlns:a16="http://schemas.microsoft.com/office/drawing/2014/main" id="{D1FB4FF0-A061-4681-AF88-8C8CA479D1DC}"/>
              </a:ext>
            </a:extLst>
          </p:cNvPr>
          <p:cNvSpPr txBox="1"/>
          <p:nvPr/>
        </p:nvSpPr>
        <p:spPr>
          <a:xfrm>
            <a:off x="3360756" y="5144588"/>
            <a:ext cx="1476832" cy="461665"/>
          </a:xfrm>
          <a:prstGeom prst="rect">
            <a:avLst/>
          </a:prstGeom>
          <a:solidFill>
            <a:schemeClr val="bg1"/>
          </a:solidFill>
        </p:spPr>
        <p:txBody>
          <a:bodyPr wrap="square" rtlCol="0">
            <a:spAutoFit/>
          </a:bodyPr>
          <a:lstStyle/>
          <a:p>
            <a:pPr algn="ctr"/>
            <a:r>
              <a:rPr lang="en-US" sz="2400" b="1" dirty="0"/>
              <a:t>Gold</a:t>
            </a:r>
          </a:p>
        </p:txBody>
      </p:sp>
    </p:spTree>
    <p:extLst>
      <p:ext uri="{BB962C8B-B14F-4D97-AF65-F5344CB8AC3E}">
        <p14:creationId xmlns:p14="http://schemas.microsoft.com/office/powerpoint/2010/main" val="27939332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heel(1)">
                                      <p:cBhvr>
                                        <p:cTn id="17" dur="2000"/>
                                        <p:tgtEl>
                                          <p:spTgt spid="15"/>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heel(1)">
                                      <p:cBhvr>
                                        <p:cTn id="20" dur="2000"/>
                                        <p:tgtEl>
                                          <p:spTgt spid="16"/>
                                        </p:tgtEl>
                                      </p:cBhvr>
                                    </p:animEffect>
                                  </p:childTnLst>
                                </p:cTn>
                              </p:par>
                              <p:par>
                                <p:cTn id="21" presetID="21" presetClass="entr" presetSubtype="1" fill="hold" nodeType="withEffect">
                                  <p:stCondLst>
                                    <p:cond delay="900"/>
                                  </p:stCondLst>
                                  <p:childTnLst>
                                    <p:set>
                                      <p:cBhvr>
                                        <p:cTn id="22" dur="1" fill="hold">
                                          <p:stCondLst>
                                            <p:cond delay="0"/>
                                          </p:stCondLst>
                                        </p:cTn>
                                        <p:tgtEl>
                                          <p:spTgt spid="12"/>
                                        </p:tgtEl>
                                        <p:attrNameLst>
                                          <p:attrName>style.visibility</p:attrName>
                                        </p:attrNameLst>
                                      </p:cBhvr>
                                      <p:to>
                                        <p:strVal val="visible"/>
                                      </p:to>
                                    </p:set>
                                    <p:animEffect transition="in" filter="wheel(1)">
                                      <p:cBhvr>
                                        <p:cTn id="23" dur="2000"/>
                                        <p:tgtEl>
                                          <p:spTgt spid="12"/>
                                        </p:tgtEl>
                                      </p:cBhvr>
                                    </p:animEffect>
                                  </p:childTnLst>
                                </p:cTn>
                              </p:par>
                              <p:par>
                                <p:cTn id="24" presetID="21" presetClass="entr" presetSubtype="1" fill="hold" grpId="0" nodeType="withEffect">
                                  <p:stCondLst>
                                    <p:cond delay="900"/>
                                  </p:stCondLst>
                                  <p:childTnLst>
                                    <p:set>
                                      <p:cBhvr>
                                        <p:cTn id="25" dur="1" fill="hold">
                                          <p:stCondLst>
                                            <p:cond delay="0"/>
                                          </p:stCondLst>
                                        </p:cTn>
                                        <p:tgtEl>
                                          <p:spTgt spid="13"/>
                                        </p:tgtEl>
                                        <p:attrNameLst>
                                          <p:attrName>style.visibility</p:attrName>
                                        </p:attrNameLst>
                                      </p:cBhvr>
                                      <p:to>
                                        <p:strVal val="visible"/>
                                      </p:to>
                                    </p:set>
                                    <p:animEffect transition="in" filter="wheel(1)">
                                      <p:cBhvr>
                                        <p:cTn id="2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13"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97F6308-2BA4-480C-AF35-CCF5CE5FF586}"/>
              </a:ext>
            </a:extLst>
          </p:cNvPr>
          <p:cNvSpPr/>
          <p:nvPr/>
        </p:nvSpPr>
        <p:spPr>
          <a:xfrm>
            <a:off x="581620" y="99696"/>
            <a:ext cx="11028758" cy="2595001"/>
          </a:xfrm>
          <a:prstGeom prst="rect">
            <a:avLst/>
          </a:prstGeom>
          <a:gradFill flip="none" rotWithShape="1">
            <a:gsLst>
              <a:gs pos="0">
                <a:srgbClr val="065798"/>
              </a:gs>
              <a:gs pos="50000">
                <a:srgbClr val="523D9B"/>
              </a:gs>
              <a:gs pos="100000">
                <a:srgbClr val="002060"/>
              </a:gs>
            </a:gsLst>
            <a:path path="circle">
              <a:fillToRect l="50000" t="50000" r="50000" b="50000"/>
            </a:path>
            <a:tileRect/>
          </a:gradFill>
          <a:ln>
            <a:noFill/>
          </a:ln>
          <a:scene3d>
            <a:camera prst="perspectiveRelaxedModerately"/>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chemeClr val="bg1"/>
              </a:solidFill>
            </a:endParaRPr>
          </a:p>
        </p:txBody>
      </p:sp>
      <p:sp>
        <p:nvSpPr>
          <p:cNvPr id="3" name="Rectangle 2">
            <a:extLst>
              <a:ext uri="{FF2B5EF4-FFF2-40B4-BE49-F238E27FC236}">
                <a16:creationId xmlns:a16="http://schemas.microsoft.com/office/drawing/2014/main" id="{1E45F175-F2FF-4567-9788-89C86AC7FD7B}"/>
              </a:ext>
            </a:extLst>
          </p:cNvPr>
          <p:cNvSpPr/>
          <p:nvPr/>
        </p:nvSpPr>
        <p:spPr>
          <a:xfrm>
            <a:off x="1098330" y="698785"/>
            <a:ext cx="9995338" cy="1754326"/>
          </a:xfrm>
          <a:prstGeom prst="rect">
            <a:avLst/>
          </a:prstGeom>
          <a:scene3d>
            <a:camera prst="perspectiveRelaxedModerately"/>
            <a:lightRig rig="threePt" dir="t"/>
          </a:scene3d>
        </p:spPr>
        <p:txBody>
          <a:bodyPr wrap="square">
            <a:spAutoFit/>
          </a:bodyPr>
          <a:lstStyle/>
          <a:p>
            <a:pPr algn="just"/>
            <a:r>
              <a:rPr lang="en-US" dirty="0"/>
              <a:t>Nevertheless the foundation of God standeth sure, having this seal, The Lord knoweth them that are his. And, Let every one that nameth the name of Christ depart from iniquity. But in a great house there are not only vessels of gold and of silver, but also of wood and of earth; and some to honour, and some to dishonour. If a man therefore purge himself from these, he shall be a vessel unto honour, sanctified, and meet for the master’s use, and prepared unto every good work.</a:t>
            </a:r>
          </a:p>
          <a:p>
            <a:pPr algn="ctr"/>
            <a:r>
              <a:rPr lang="en-US" dirty="0"/>
              <a:t>(2 Timothy 2:19-21)</a:t>
            </a:r>
          </a:p>
        </p:txBody>
      </p:sp>
      <p:sp>
        <p:nvSpPr>
          <p:cNvPr id="4" name="Rectangle 3">
            <a:extLst>
              <a:ext uri="{FF2B5EF4-FFF2-40B4-BE49-F238E27FC236}">
                <a16:creationId xmlns:a16="http://schemas.microsoft.com/office/drawing/2014/main" id="{071D13F5-610D-4EEB-BD2E-B0824CB2A49A}"/>
              </a:ext>
            </a:extLst>
          </p:cNvPr>
          <p:cNvSpPr/>
          <p:nvPr/>
        </p:nvSpPr>
        <p:spPr>
          <a:xfrm>
            <a:off x="3660226" y="3050677"/>
            <a:ext cx="4871545" cy="1072055"/>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Vessel of DISHONOR</a:t>
            </a:r>
          </a:p>
        </p:txBody>
      </p:sp>
      <p:pic>
        <p:nvPicPr>
          <p:cNvPr id="9" name="Picture 8">
            <a:extLst>
              <a:ext uri="{FF2B5EF4-FFF2-40B4-BE49-F238E27FC236}">
                <a16:creationId xmlns:a16="http://schemas.microsoft.com/office/drawing/2014/main" id="{9C1BBDA4-65A2-4DEA-8059-5DA7666701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1159" y="4759978"/>
            <a:ext cx="3153103" cy="167816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1" name="Picture 10">
            <a:extLst>
              <a:ext uri="{FF2B5EF4-FFF2-40B4-BE49-F238E27FC236}">
                <a16:creationId xmlns:a16="http://schemas.microsoft.com/office/drawing/2014/main" id="{599EA003-2C19-49E3-94A5-C4C3614DC5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7738" y="4734260"/>
            <a:ext cx="3153103" cy="167816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2" name="TextBox 11">
            <a:extLst>
              <a:ext uri="{FF2B5EF4-FFF2-40B4-BE49-F238E27FC236}">
                <a16:creationId xmlns:a16="http://schemas.microsoft.com/office/drawing/2014/main" id="{4897EE12-2C67-4D1F-8BD1-2C147D15A00C}"/>
              </a:ext>
            </a:extLst>
          </p:cNvPr>
          <p:cNvSpPr txBox="1"/>
          <p:nvPr/>
        </p:nvSpPr>
        <p:spPr>
          <a:xfrm>
            <a:off x="3053254" y="5368228"/>
            <a:ext cx="2102069" cy="461665"/>
          </a:xfrm>
          <a:prstGeom prst="rect">
            <a:avLst/>
          </a:prstGeom>
          <a:solidFill>
            <a:schemeClr val="bg1"/>
          </a:solidFill>
        </p:spPr>
        <p:txBody>
          <a:bodyPr wrap="square" rtlCol="0">
            <a:spAutoFit/>
          </a:bodyPr>
          <a:lstStyle/>
          <a:p>
            <a:pPr algn="ctr"/>
            <a:r>
              <a:rPr lang="en-US" sz="2400" b="1" dirty="0"/>
              <a:t>Wood</a:t>
            </a:r>
          </a:p>
        </p:txBody>
      </p:sp>
      <p:sp>
        <p:nvSpPr>
          <p:cNvPr id="13" name="TextBox 12">
            <a:extLst>
              <a:ext uri="{FF2B5EF4-FFF2-40B4-BE49-F238E27FC236}">
                <a16:creationId xmlns:a16="http://schemas.microsoft.com/office/drawing/2014/main" id="{5FA3F96C-78EF-49C5-ACC5-957C671DE474}"/>
              </a:ext>
            </a:extLst>
          </p:cNvPr>
          <p:cNvSpPr txBox="1"/>
          <p:nvPr/>
        </p:nvSpPr>
        <p:spPr>
          <a:xfrm>
            <a:off x="7114651" y="5342510"/>
            <a:ext cx="1946118" cy="461665"/>
          </a:xfrm>
          <a:prstGeom prst="rect">
            <a:avLst/>
          </a:prstGeom>
          <a:solidFill>
            <a:schemeClr val="bg1"/>
          </a:solidFill>
        </p:spPr>
        <p:txBody>
          <a:bodyPr wrap="square" rtlCol="0">
            <a:spAutoFit/>
          </a:bodyPr>
          <a:lstStyle/>
          <a:p>
            <a:pPr algn="ctr"/>
            <a:r>
              <a:rPr lang="en-US" sz="2400" b="1" dirty="0"/>
              <a:t>Earth</a:t>
            </a:r>
          </a:p>
        </p:txBody>
      </p:sp>
    </p:spTree>
    <p:extLst>
      <p:ext uri="{BB962C8B-B14F-4D97-AF65-F5344CB8AC3E}">
        <p14:creationId xmlns:p14="http://schemas.microsoft.com/office/powerpoint/2010/main" val="29632758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80">
                                          <p:stCondLst>
                                            <p:cond delay="0"/>
                                          </p:stCondLst>
                                        </p:cTn>
                                        <p:tgtEl>
                                          <p:spTgt spid="11"/>
                                        </p:tgtEl>
                                      </p:cBhvr>
                                    </p:animEffect>
                                    <p:anim calcmode="lin" valueType="num">
                                      <p:cBhvr>
                                        <p:cTn id="1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0" dur="26">
                                          <p:stCondLst>
                                            <p:cond delay="650"/>
                                          </p:stCondLst>
                                        </p:cTn>
                                        <p:tgtEl>
                                          <p:spTgt spid="11"/>
                                        </p:tgtEl>
                                      </p:cBhvr>
                                      <p:to x="100000" y="60000"/>
                                    </p:animScale>
                                    <p:animScale>
                                      <p:cBhvr>
                                        <p:cTn id="21" dur="166" decel="50000">
                                          <p:stCondLst>
                                            <p:cond delay="676"/>
                                          </p:stCondLst>
                                        </p:cTn>
                                        <p:tgtEl>
                                          <p:spTgt spid="11"/>
                                        </p:tgtEl>
                                      </p:cBhvr>
                                      <p:to x="100000" y="100000"/>
                                    </p:animScale>
                                    <p:animScale>
                                      <p:cBhvr>
                                        <p:cTn id="22" dur="26">
                                          <p:stCondLst>
                                            <p:cond delay="1312"/>
                                          </p:stCondLst>
                                        </p:cTn>
                                        <p:tgtEl>
                                          <p:spTgt spid="11"/>
                                        </p:tgtEl>
                                      </p:cBhvr>
                                      <p:to x="100000" y="80000"/>
                                    </p:animScale>
                                    <p:animScale>
                                      <p:cBhvr>
                                        <p:cTn id="23" dur="166" decel="50000">
                                          <p:stCondLst>
                                            <p:cond delay="1338"/>
                                          </p:stCondLst>
                                        </p:cTn>
                                        <p:tgtEl>
                                          <p:spTgt spid="11"/>
                                        </p:tgtEl>
                                      </p:cBhvr>
                                      <p:to x="100000" y="100000"/>
                                    </p:animScale>
                                    <p:animScale>
                                      <p:cBhvr>
                                        <p:cTn id="24" dur="26">
                                          <p:stCondLst>
                                            <p:cond delay="1642"/>
                                          </p:stCondLst>
                                        </p:cTn>
                                        <p:tgtEl>
                                          <p:spTgt spid="11"/>
                                        </p:tgtEl>
                                      </p:cBhvr>
                                      <p:to x="100000" y="90000"/>
                                    </p:animScale>
                                    <p:animScale>
                                      <p:cBhvr>
                                        <p:cTn id="25" dur="166" decel="50000">
                                          <p:stCondLst>
                                            <p:cond delay="1668"/>
                                          </p:stCondLst>
                                        </p:cTn>
                                        <p:tgtEl>
                                          <p:spTgt spid="11"/>
                                        </p:tgtEl>
                                      </p:cBhvr>
                                      <p:to x="100000" y="100000"/>
                                    </p:animScale>
                                    <p:animScale>
                                      <p:cBhvr>
                                        <p:cTn id="26" dur="26">
                                          <p:stCondLst>
                                            <p:cond delay="1808"/>
                                          </p:stCondLst>
                                        </p:cTn>
                                        <p:tgtEl>
                                          <p:spTgt spid="11"/>
                                        </p:tgtEl>
                                      </p:cBhvr>
                                      <p:to x="100000" y="95000"/>
                                    </p:animScale>
                                    <p:animScale>
                                      <p:cBhvr>
                                        <p:cTn id="27" dur="166" decel="50000">
                                          <p:stCondLst>
                                            <p:cond delay="1834"/>
                                          </p:stCondLst>
                                        </p:cTn>
                                        <p:tgtEl>
                                          <p:spTgt spid="11"/>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80">
                                          <p:stCondLst>
                                            <p:cond delay="0"/>
                                          </p:stCondLst>
                                        </p:cTn>
                                        <p:tgtEl>
                                          <p:spTgt spid="12"/>
                                        </p:tgtEl>
                                      </p:cBhvr>
                                    </p:animEffect>
                                    <p:anim calcmode="lin" valueType="num">
                                      <p:cBhvr>
                                        <p:cTn id="3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6" dur="26">
                                          <p:stCondLst>
                                            <p:cond delay="650"/>
                                          </p:stCondLst>
                                        </p:cTn>
                                        <p:tgtEl>
                                          <p:spTgt spid="12"/>
                                        </p:tgtEl>
                                      </p:cBhvr>
                                      <p:to x="100000" y="60000"/>
                                    </p:animScale>
                                    <p:animScale>
                                      <p:cBhvr>
                                        <p:cTn id="37" dur="166" decel="50000">
                                          <p:stCondLst>
                                            <p:cond delay="676"/>
                                          </p:stCondLst>
                                        </p:cTn>
                                        <p:tgtEl>
                                          <p:spTgt spid="12"/>
                                        </p:tgtEl>
                                      </p:cBhvr>
                                      <p:to x="100000" y="100000"/>
                                    </p:animScale>
                                    <p:animScale>
                                      <p:cBhvr>
                                        <p:cTn id="38" dur="26">
                                          <p:stCondLst>
                                            <p:cond delay="1312"/>
                                          </p:stCondLst>
                                        </p:cTn>
                                        <p:tgtEl>
                                          <p:spTgt spid="12"/>
                                        </p:tgtEl>
                                      </p:cBhvr>
                                      <p:to x="100000" y="80000"/>
                                    </p:animScale>
                                    <p:animScale>
                                      <p:cBhvr>
                                        <p:cTn id="39" dur="166" decel="50000">
                                          <p:stCondLst>
                                            <p:cond delay="1338"/>
                                          </p:stCondLst>
                                        </p:cTn>
                                        <p:tgtEl>
                                          <p:spTgt spid="12"/>
                                        </p:tgtEl>
                                      </p:cBhvr>
                                      <p:to x="100000" y="100000"/>
                                    </p:animScale>
                                    <p:animScale>
                                      <p:cBhvr>
                                        <p:cTn id="40" dur="26">
                                          <p:stCondLst>
                                            <p:cond delay="1642"/>
                                          </p:stCondLst>
                                        </p:cTn>
                                        <p:tgtEl>
                                          <p:spTgt spid="12"/>
                                        </p:tgtEl>
                                      </p:cBhvr>
                                      <p:to x="100000" y="90000"/>
                                    </p:animScale>
                                    <p:animScale>
                                      <p:cBhvr>
                                        <p:cTn id="41" dur="166" decel="50000">
                                          <p:stCondLst>
                                            <p:cond delay="1668"/>
                                          </p:stCondLst>
                                        </p:cTn>
                                        <p:tgtEl>
                                          <p:spTgt spid="12"/>
                                        </p:tgtEl>
                                      </p:cBhvr>
                                      <p:to x="100000" y="100000"/>
                                    </p:animScale>
                                    <p:animScale>
                                      <p:cBhvr>
                                        <p:cTn id="42" dur="26">
                                          <p:stCondLst>
                                            <p:cond delay="1808"/>
                                          </p:stCondLst>
                                        </p:cTn>
                                        <p:tgtEl>
                                          <p:spTgt spid="12"/>
                                        </p:tgtEl>
                                      </p:cBhvr>
                                      <p:to x="100000" y="95000"/>
                                    </p:animScale>
                                    <p:animScale>
                                      <p:cBhvr>
                                        <p:cTn id="43" dur="166" decel="50000">
                                          <p:stCondLst>
                                            <p:cond delay="1834"/>
                                          </p:stCondLst>
                                        </p:cTn>
                                        <p:tgtEl>
                                          <p:spTgt spid="12"/>
                                        </p:tgtEl>
                                      </p:cBhvr>
                                      <p:to x="100000" y="100000"/>
                                    </p:animScale>
                                  </p:childTnLst>
                                </p:cTn>
                              </p:par>
                              <p:par>
                                <p:cTn id="44" presetID="26" presetClass="entr" presetSubtype="0" fill="hold" nodeType="withEffect">
                                  <p:stCondLst>
                                    <p:cond delay="90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80">
                                          <p:stCondLst>
                                            <p:cond delay="0"/>
                                          </p:stCondLst>
                                        </p:cTn>
                                        <p:tgtEl>
                                          <p:spTgt spid="9"/>
                                        </p:tgtEl>
                                      </p:cBhvr>
                                    </p:animEffect>
                                    <p:anim calcmode="lin" valueType="num">
                                      <p:cBhvr>
                                        <p:cTn id="4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2" dur="26">
                                          <p:stCondLst>
                                            <p:cond delay="650"/>
                                          </p:stCondLst>
                                        </p:cTn>
                                        <p:tgtEl>
                                          <p:spTgt spid="9"/>
                                        </p:tgtEl>
                                      </p:cBhvr>
                                      <p:to x="100000" y="60000"/>
                                    </p:animScale>
                                    <p:animScale>
                                      <p:cBhvr>
                                        <p:cTn id="53" dur="166" decel="50000">
                                          <p:stCondLst>
                                            <p:cond delay="676"/>
                                          </p:stCondLst>
                                        </p:cTn>
                                        <p:tgtEl>
                                          <p:spTgt spid="9"/>
                                        </p:tgtEl>
                                      </p:cBhvr>
                                      <p:to x="100000" y="100000"/>
                                    </p:animScale>
                                    <p:animScale>
                                      <p:cBhvr>
                                        <p:cTn id="54" dur="26">
                                          <p:stCondLst>
                                            <p:cond delay="1312"/>
                                          </p:stCondLst>
                                        </p:cTn>
                                        <p:tgtEl>
                                          <p:spTgt spid="9"/>
                                        </p:tgtEl>
                                      </p:cBhvr>
                                      <p:to x="100000" y="80000"/>
                                    </p:animScale>
                                    <p:animScale>
                                      <p:cBhvr>
                                        <p:cTn id="55" dur="166" decel="50000">
                                          <p:stCondLst>
                                            <p:cond delay="1338"/>
                                          </p:stCondLst>
                                        </p:cTn>
                                        <p:tgtEl>
                                          <p:spTgt spid="9"/>
                                        </p:tgtEl>
                                      </p:cBhvr>
                                      <p:to x="100000" y="100000"/>
                                    </p:animScale>
                                    <p:animScale>
                                      <p:cBhvr>
                                        <p:cTn id="56" dur="26">
                                          <p:stCondLst>
                                            <p:cond delay="1642"/>
                                          </p:stCondLst>
                                        </p:cTn>
                                        <p:tgtEl>
                                          <p:spTgt spid="9"/>
                                        </p:tgtEl>
                                      </p:cBhvr>
                                      <p:to x="100000" y="90000"/>
                                    </p:animScale>
                                    <p:animScale>
                                      <p:cBhvr>
                                        <p:cTn id="57" dur="166" decel="50000">
                                          <p:stCondLst>
                                            <p:cond delay="1668"/>
                                          </p:stCondLst>
                                        </p:cTn>
                                        <p:tgtEl>
                                          <p:spTgt spid="9"/>
                                        </p:tgtEl>
                                      </p:cBhvr>
                                      <p:to x="100000" y="100000"/>
                                    </p:animScale>
                                    <p:animScale>
                                      <p:cBhvr>
                                        <p:cTn id="58" dur="26">
                                          <p:stCondLst>
                                            <p:cond delay="1808"/>
                                          </p:stCondLst>
                                        </p:cTn>
                                        <p:tgtEl>
                                          <p:spTgt spid="9"/>
                                        </p:tgtEl>
                                      </p:cBhvr>
                                      <p:to x="100000" y="95000"/>
                                    </p:animScale>
                                    <p:animScale>
                                      <p:cBhvr>
                                        <p:cTn id="59" dur="166" decel="50000">
                                          <p:stCondLst>
                                            <p:cond delay="1834"/>
                                          </p:stCondLst>
                                        </p:cTn>
                                        <p:tgtEl>
                                          <p:spTgt spid="9"/>
                                        </p:tgtEl>
                                      </p:cBhvr>
                                      <p:to x="100000" y="100000"/>
                                    </p:animScale>
                                  </p:childTnLst>
                                </p:cTn>
                              </p:par>
                              <p:par>
                                <p:cTn id="60" presetID="26" presetClass="entr" presetSubtype="0" fill="hold" grpId="0" nodeType="withEffect">
                                  <p:stCondLst>
                                    <p:cond delay="900"/>
                                  </p:stCondLst>
                                  <p:childTnLst>
                                    <p:set>
                                      <p:cBhvr>
                                        <p:cTn id="61" dur="1" fill="hold">
                                          <p:stCondLst>
                                            <p:cond delay="0"/>
                                          </p:stCondLst>
                                        </p:cTn>
                                        <p:tgtEl>
                                          <p:spTgt spid="13"/>
                                        </p:tgtEl>
                                        <p:attrNameLst>
                                          <p:attrName>style.visibility</p:attrName>
                                        </p:attrNameLst>
                                      </p:cBhvr>
                                      <p:to>
                                        <p:strVal val="visible"/>
                                      </p:to>
                                    </p:set>
                                    <p:animEffect transition="in" filter="wipe(down)">
                                      <p:cBhvr>
                                        <p:cTn id="62" dur="580">
                                          <p:stCondLst>
                                            <p:cond delay="0"/>
                                          </p:stCondLst>
                                        </p:cTn>
                                        <p:tgtEl>
                                          <p:spTgt spid="13"/>
                                        </p:tgtEl>
                                      </p:cBhvr>
                                    </p:animEffect>
                                    <p:anim calcmode="lin" valueType="num">
                                      <p:cBhvr>
                                        <p:cTn id="6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8" dur="26">
                                          <p:stCondLst>
                                            <p:cond delay="650"/>
                                          </p:stCondLst>
                                        </p:cTn>
                                        <p:tgtEl>
                                          <p:spTgt spid="13"/>
                                        </p:tgtEl>
                                      </p:cBhvr>
                                      <p:to x="100000" y="60000"/>
                                    </p:animScale>
                                    <p:animScale>
                                      <p:cBhvr>
                                        <p:cTn id="69" dur="166" decel="50000">
                                          <p:stCondLst>
                                            <p:cond delay="676"/>
                                          </p:stCondLst>
                                        </p:cTn>
                                        <p:tgtEl>
                                          <p:spTgt spid="13"/>
                                        </p:tgtEl>
                                      </p:cBhvr>
                                      <p:to x="100000" y="100000"/>
                                    </p:animScale>
                                    <p:animScale>
                                      <p:cBhvr>
                                        <p:cTn id="70" dur="26">
                                          <p:stCondLst>
                                            <p:cond delay="1312"/>
                                          </p:stCondLst>
                                        </p:cTn>
                                        <p:tgtEl>
                                          <p:spTgt spid="13"/>
                                        </p:tgtEl>
                                      </p:cBhvr>
                                      <p:to x="100000" y="80000"/>
                                    </p:animScale>
                                    <p:animScale>
                                      <p:cBhvr>
                                        <p:cTn id="71" dur="166" decel="50000">
                                          <p:stCondLst>
                                            <p:cond delay="1338"/>
                                          </p:stCondLst>
                                        </p:cTn>
                                        <p:tgtEl>
                                          <p:spTgt spid="13"/>
                                        </p:tgtEl>
                                      </p:cBhvr>
                                      <p:to x="100000" y="100000"/>
                                    </p:animScale>
                                    <p:animScale>
                                      <p:cBhvr>
                                        <p:cTn id="72" dur="26">
                                          <p:stCondLst>
                                            <p:cond delay="1642"/>
                                          </p:stCondLst>
                                        </p:cTn>
                                        <p:tgtEl>
                                          <p:spTgt spid="13"/>
                                        </p:tgtEl>
                                      </p:cBhvr>
                                      <p:to x="100000" y="90000"/>
                                    </p:animScale>
                                    <p:animScale>
                                      <p:cBhvr>
                                        <p:cTn id="73" dur="166" decel="50000">
                                          <p:stCondLst>
                                            <p:cond delay="1668"/>
                                          </p:stCondLst>
                                        </p:cTn>
                                        <p:tgtEl>
                                          <p:spTgt spid="13"/>
                                        </p:tgtEl>
                                      </p:cBhvr>
                                      <p:to x="100000" y="100000"/>
                                    </p:animScale>
                                    <p:animScale>
                                      <p:cBhvr>
                                        <p:cTn id="74" dur="26">
                                          <p:stCondLst>
                                            <p:cond delay="1808"/>
                                          </p:stCondLst>
                                        </p:cTn>
                                        <p:tgtEl>
                                          <p:spTgt spid="13"/>
                                        </p:tgtEl>
                                      </p:cBhvr>
                                      <p:to x="100000" y="95000"/>
                                    </p:animScale>
                                    <p:animScale>
                                      <p:cBhvr>
                                        <p:cTn id="75"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5C5A7A5-1A5D-4CF2-8C79-4BC2F06605A8}"/>
              </a:ext>
            </a:extLst>
          </p:cNvPr>
          <p:cNvSpPr/>
          <p:nvPr/>
        </p:nvSpPr>
        <p:spPr>
          <a:xfrm>
            <a:off x="746288" y="341297"/>
            <a:ext cx="10699423" cy="2859103"/>
          </a:xfrm>
          <a:prstGeom prst="rect">
            <a:avLst/>
          </a:prstGeom>
          <a:solidFill>
            <a:schemeClr val="tx1"/>
          </a:solidFill>
          <a:ln>
            <a:noFill/>
          </a:ln>
          <a:effectLst>
            <a:outerShdw blurRad="190500" dist="228600" dir="2700000" algn="ctr">
              <a:srgbClr val="000000">
                <a:alpha val="30000"/>
              </a:srgbClr>
            </a:outerShdw>
          </a:effectLst>
          <a:scene3d>
            <a:camera prst="perspectiveRelaxedModerately"/>
            <a:lightRig rig="glow" dir="t">
              <a:rot lat="0" lon="0" rev="4800000"/>
            </a:lightRig>
          </a:scene3d>
          <a:sp3d prstMaterial="matte">
            <a:bevelT w="127000" h="635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chemeClr val="bg1"/>
              </a:solidFill>
            </a:endParaRPr>
          </a:p>
        </p:txBody>
      </p:sp>
      <p:sp>
        <p:nvSpPr>
          <p:cNvPr id="2" name="Rectangle 1">
            <a:extLst>
              <a:ext uri="{FF2B5EF4-FFF2-40B4-BE49-F238E27FC236}">
                <a16:creationId xmlns:a16="http://schemas.microsoft.com/office/drawing/2014/main" id="{76A4592C-A1D6-4674-9FA0-78C3EA1FCBE9}"/>
              </a:ext>
            </a:extLst>
          </p:cNvPr>
          <p:cNvSpPr/>
          <p:nvPr/>
        </p:nvSpPr>
        <p:spPr>
          <a:xfrm>
            <a:off x="1847192" y="4701099"/>
            <a:ext cx="3976516" cy="1647432"/>
          </a:xfrm>
          <a:prstGeom prst="rect">
            <a:avLst/>
          </a:prstGeom>
          <a:solidFill>
            <a:schemeClr val="tx1"/>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Makes sinless worker holy</a:t>
            </a:r>
          </a:p>
        </p:txBody>
      </p:sp>
      <p:sp>
        <p:nvSpPr>
          <p:cNvPr id="6" name="Rectangle 5">
            <a:extLst>
              <a:ext uri="{FF2B5EF4-FFF2-40B4-BE49-F238E27FC236}">
                <a16:creationId xmlns:a16="http://schemas.microsoft.com/office/drawing/2014/main" id="{6CA670F0-E383-41C5-8C7C-1B3146275A40}"/>
              </a:ext>
            </a:extLst>
          </p:cNvPr>
          <p:cNvSpPr/>
          <p:nvPr/>
        </p:nvSpPr>
        <p:spPr>
          <a:xfrm>
            <a:off x="6518550" y="4701099"/>
            <a:ext cx="3976517" cy="1647432"/>
          </a:xfrm>
          <a:prstGeom prst="rect">
            <a:avLst/>
          </a:prstGeom>
          <a:solidFill>
            <a:schemeClr val="tx1"/>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Prepares worker to do even more honorable works</a:t>
            </a:r>
          </a:p>
        </p:txBody>
      </p:sp>
      <p:sp>
        <p:nvSpPr>
          <p:cNvPr id="3" name="Rectangle 2">
            <a:extLst>
              <a:ext uri="{FF2B5EF4-FFF2-40B4-BE49-F238E27FC236}">
                <a16:creationId xmlns:a16="http://schemas.microsoft.com/office/drawing/2014/main" id="{88ACDBE4-95B8-4E8C-900E-2301070F089C}"/>
              </a:ext>
            </a:extLst>
          </p:cNvPr>
          <p:cNvSpPr/>
          <p:nvPr/>
        </p:nvSpPr>
        <p:spPr>
          <a:xfrm>
            <a:off x="1847192" y="860252"/>
            <a:ext cx="8497614" cy="2031325"/>
          </a:xfrm>
          <a:prstGeom prst="rect">
            <a:avLst/>
          </a:prstGeom>
          <a:scene3d>
            <a:camera prst="perspectiveRelaxedModerately"/>
            <a:lightRig rig="threePt" dir="t"/>
          </a:scene3d>
        </p:spPr>
        <p:txBody>
          <a:bodyPr wrap="square">
            <a:spAutoFit/>
          </a:bodyPr>
          <a:lstStyle/>
          <a:p>
            <a:pPr algn="just"/>
            <a:r>
              <a:rPr lang="en-US" b="1" dirty="0">
                <a:solidFill>
                  <a:schemeClr val="bg1"/>
                </a:solidFill>
              </a:rPr>
              <a:t>Nevertheless the foundation of God standeth sure, having this seal, The Lord knoweth them that are his. And, Let every one that nameth the name of Christ depart from iniquity. But in a great house there are not only vessels of gold and of silver, but also of wood and of earth; and some to honour, and some to dishonour. If a man therefore purge himself from these, he shall be a vessel unto honour, sanctified, and meet for the master’s use, and prepared unto every good work.</a:t>
            </a:r>
          </a:p>
          <a:p>
            <a:pPr algn="ctr"/>
            <a:r>
              <a:rPr lang="en-US" dirty="0">
                <a:solidFill>
                  <a:schemeClr val="bg1"/>
                </a:solidFill>
              </a:rPr>
              <a:t>(2 Timothy 2:19-21)</a:t>
            </a:r>
          </a:p>
        </p:txBody>
      </p:sp>
      <p:sp>
        <p:nvSpPr>
          <p:cNvPr id="7" name="Rectangle 6">
            <a:extLst>
              <a:ext uri="{FF2B5EF4-FFF2-40B4-BE49-F238E27FC236}">
                <a16:creationId xmlns:a16="http://schemas.microsoft.com/office/drawing/2014/main" id="{1B77A7DC-7448-465E-B49A-E3EECC993A3B}"/>
              </a:ext>
            </a:extLst>
          </p:cNvPr>
          <p:cNvSpPr/>
          <p:nvPr/>
        </p:nvSpPr>
        <p:spPr>
          <a:xfrm>
            <a:off x="3527533" y="3429000"/>
            <a:ext cx="5136932" cy="860799"/>
          </a:xfrm>
          <a:prstGeom prst="rec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Christ’s upgrade for honorable works</a:t>
            </a:r>
          </a:p>
        </p:txBody>
      </p:sp>
    </p:spTree>
    <p:extLst>
      <p:ext uri="{BB962C8B-B14F-4D97-AF65-F5344CB8AC3E}">
        <p14:creationId xmlns:p14="http://schemas.microsoft.com/office/powerpoint/2010/main" val="23644280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iterate type="lt">
                                    <p:tmPct val="0"/>
                                  </p:iterate>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anim calcmode="lin" valueType="num">
                                      <p:cBhvr>
                                        <p:cTn id="15" dur="2000" fill="hold"/>
                                        <p:tgtEl>
                                          <p:spTgt spid="2"/>
                                        </p:tgtEl>
                                        <p:attrNameLst>
                                          <p:attrName>ppt_w</p:attrName>
                                        </p:attrNameLst>
                                      </p:cBhvr>
                                      <p:tavLst>
                                        <p:tav tm="0" fmla="#ppt_w*sin(2.5*pi*$)">
                                          <p:val>
                                            <p:fltVal val="0"/>
                                          </p:val>
                                        </p:tav>
                                        <p:tav tm="100000">
                                          <p:val>
                                            <p:fltVal val="1"/>
                                          </p:val>
                                        </p:tav>
                                      </p:tavLst>
                                    </p:anim>
                                    <p:anim calcmode="lin" valueType="num">
                                      <p:cBhvr>
                                        <p:cTn id="16" dur="2000" fill="hold"/>
                                        <p:tgtEl>
                                          <p:spTgt spid="2"/>
                                        </p:tgtEl>
                                        <p:attrNameLst>
                                          <p:attrName>ppt_h</p:attrName>
                                        </p:attrNameLst>
                                      </p:cBhvr>
                                      <p:tavLst>
                                        <p:tav tm="0">
                                          <p:val>
                                            <p:strVal val="#ppt_h"/>
                                          </p:val>
                                        </p:tav>
                                        <p:tav tm="100000">
                                          <p:val>
                                            <p:strVal val="#ppt_h"/>
                                          </p:val>
                                        </p:tav>
                                      </p:tavLst>
                                    </p:anim>
                                  </p:childTnLst>
                                </p:cTn>
                              </p:par>
                              <p:par>
                                <p:cTn id="17" presetID="45" presetClass="entr" presetSubtype="0" fill="hold" grpId="0" nodeType="withEffect">
                                  <p:stCondLst>
                                    <p:cond delay="900"/>
                                  </p:stCondLst>
                                  <p:iterate type="lt">
                                    <p:tmPct val="0"/>
                                  </p:iterate>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anim calcmode="lin" valueType="num">
                                      <p:cBhvr>
                                        <p:cTn id="20" dur="2000" fill="hold"/>
                                        <p:tgtEl>
                                          <p:spTgt spid="6"/>
                                        </p:tgtEl>
                                        <p:attrNameLst>
                                          <p:attrName>ppt_w</p:attrName>
                                        </p:attrNameLst>
                                      </p:cBhvr>
                                      <p:tavLst>
                                        <p:tav tm="0" fmla="#ppt_w*sin(2.5*pi*$)">
                                          <p:val>
                                            <p:fltVal val="0"/>
                                          </p:val>
                                        </p:tav>
                                        <p:tav tm="100000">
                                          <p:val>
                                            <p:fltVal val="1"/>
                                          </p:val>
                                        </p:tav>
                                      </p:tavLst>
                                    </p:anim>
                                    <p:anim calcmode="lin" valueType="num">
                                      <p:cBhvr>
                                        <p:cTn id="21"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 presetClass="emph" presetSubtype="2" fill="hold" grpId="1" nodeType="clickEffect">
                                  <p:stCondLst>
                                    <p:cond delay="0"/>
                                  </p:stCondLst>
                                  <p:childTnLst>
                                    <p:animClr clrSpc="rgb" dir="cw">
                                      <p:cBhvr>
                                        <p:cTn id="25" dur="2000" fill="hold"/>
                                        <p:tgtEl>
                                          <p:spTgt spid="2"/>
                                        </p:tgtEl>
                                        <p:attrNameLst>
                                          <p:attrName>fillcolor</p:attrName>
                                        </p:attrNameLst>
                                      </p:cBhvr>
                                      <p:to>
                                        <a:schemeClr val="accent2"/>
                                      </p:to>
                                    </p:animClr>
                                    <p:set>
                                      <p:cBhvr>
                                        <p:cTn id="26" dur="2000" fill="hold"/>
                                        <p:tgtEl>
                                          <p:spTgt spid="2"/>
                                        </p:tgtEl>
                                        <p:attrNameLst>
                                          <p:attrName>fill.type</p:attrName>
                                        </p:attrNameLst>
                                      </p:cBhvr>
                                      <p:to>
                                        <p:strVal val="solid"/>
                                      </p:to>
                                    </p:set>
                                    <p:set>
                                      <p:cBhvr>
                                        <p:cTn id="27" dur="2000" fill="hold"/>
                                        <p:tgtEl>
                                          <p:spTgt spid="2"/>
                                        </p:tgtEl>
                                        <p:attrNameLst>
                                          <p:attrName>fill.on</p:attrName>
                                        </p:attrNameLst>
                                      </p:cBhvr>
                                      <p:to>
                                        <p:strVal val="true"/>
                                      </p:to>
                                    </p:set>
                                  </p:childTnLst>
                                </p:cTn>
                              </p:par>
                              <p:par>
                                <p:cTn id="28" presetID="1" presetClass="emph" presetSubtype="2" fill="hold" grpId="1" nodeType="withEffect">
                                  <p:stCondLst>
                                    <p:cond delay="0"/>
                                  </p:stCondLst>
                                  <p:childTnLst>
                                    <p:animClr clrSpc="rgb" dir="cw">
                                      <p:cBhvr>
                                        <p:cTn id="29" dur="2000" fill="hold"/>
                                        <p:tgtEl>
                                          <p:spTgt spid="6"/>
                                        </p:tgtEl>
                                        <p:attrNameLst>
                                          <p:attrName>fillcolor</p:attrName>
                                        </p:attrNameLst>
                                      </p:cBhvr>
                                      <p:to>
                                        <a:schemeClr val="accent2"/>
                                      </p:to>
                                    </p:animClr>
                                    <p:set>
                                      <p:cBhvr>
                                        <p:cTn id="30" dur="2000" fill="hold"/>
                                        <p:tgtEl>
                                          <p:spTgt spid="6"/>
                                        </p:tgtEl>
                                        <p:attrNameLst>
                                          <p:attrName>fill.type</p:attrName>
                                        </p:attrNameLst>
                                      </p:cBhvr>
                                      <p:to>
                                        <p:strVal val="solid"/>
                                      </p:to>
                                    </p:set>
                                    <p:set>
                                      <p:cBhvr>
                                        <p:cTn id="31"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animBg="1"/>
      <p:bldP spid="6" grpId="1"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EA39BB-8E23-4FB3-A2A7-C21B7D223627}"/>
              </a:ext>
            </a:extLst>
          </p:cNvPr>
          <p:cNvSpPr/>
          <p:nvPr/>
        </p:nvSpPr>
        <p:spPr>
          <a:xfrm>
            <a:off x="787590" y="-200880"/>
            <a:ext cx="10616820" cy="3629879"/>
          </a:xfrm>
          <a:prstGeom prst="rect">
            <a:avLst/>
          </a:prstGeom>
          <a:gradFill flip="none" rotWithShape="1">
            <a:gsLst>
              <a:gs pos="46000">
                <a:schemeClr val="accent4">
                  <a:lumMod val="75000"/>
                </a:schemeClr>
              </a:gs>
              <a:gs pos="4000">
                <a:schemeClr val="accent2">
                  <a:lumMod val="60000"/>
                  <a:lumOff val="40000"/>
                </a:schemeClr>
              </a:gs>
              <a:gs pos="100000">
                <a:srgbClr val="C00000"/>
              </a:gs>
            </a:gsLst>
            <a:path path="circle">
              <a:fillToRect l="50000" t="50000" r="50000" b="50000"/>
            </a:path>
            <a:tileRect/>
          </a:gradFill>
          <a:ln>
            <a:noFill/>
          </a:ln>
          <a:scene3d>
            <a:camera prst="perspectiveRelaxedModerately"/>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chemeClr val="tx1"/>
              </a:solidFill>
            </a:endParaRPr>
          </a:p>
        </p:txBody>
      </p:sp>
      <p:sp>
        <p:nvSpPr>
          <p:cNvPr id="4" name="Rectangle 3">
            <a:extLst>
              <a:ext uri="{FF2B5EF4-FFF2-40B4-BE49-F238E27FC236}">
                <a16:creationId xmlns:a16="http://schemas.microsoft.com/office/drawing/2014/main" id="{0BE50417-A42A-4F77-ABFE-246A095A3F66}"/>
              </a:ext>
            </a:extLst>
          </p:cNvPr>
          <p:cNvSpPr/>
          <p:nvPr/>
        </p:nvSpPr>
        <p:spPr>
          <a:xfrm>
            <a:off x="1531883" y="459898"/>
            <a:ext cx="9128234" cy="2308324"/>
          </a:xfrm>
          <a:prstGeom prst="rect">
            <a:avLst/>
          </a:prstGeom>
          <a:scene3d>
            <a:camera prst="perspectiveRelaxedModerately"/>
            <a:lightRig rig="threePt" dir="t"/>
          </a:scene3d>
        </p:spPr>
        <p:txBody>
          <a:bodyPr wrap="square">
            <a:spAutoFit/>
          </a:bodyPr>
          <a:lstStyle/>
          <a:p>
            <a:pPr algn="just"/>
            <a:r>
              <a:rPr lang="en-US" dirty="0"/>
              <a:t>According to the grace of God which is given unto me, as a wise masterbuilder, I have laid the foundation, and another buildeth thereon. But let every man take heed how he buildeth thereupon. For other foundation can no man lay than that is laid, which is Jesus Christ. Now if any man build upon this foundation gold, silver, precious stones, wood, hay, stubble; Every man’s work shall be made manifest: for the day shall declare it, because it shall be revealed by fire; and the fire shall try every man’s work of what sort it is. If any man’s work abide which he hath built thereupon, he shall receive a reward. If any man’s work shall be burned, he shall suffer loss: but he himself shall be saved; yet so as by fire. (1 Corinthians 3:10-15)</a:t>
            </a:r>
          </a:p>
        </p:txBody>
      </p:sp>
      <p:sp>
        <p:nvSpPr>
          <p:cNvPr id="7" name="TextBox 6">
            <a:extLst>
              <a:ext uri="{FF2B5EF4-FFF2-40B4-BE49-F238E27FC236}">
                <a16:creationId xmlns:a16="http://schemas.microsoft.com/office/drawing/2014/main" id="{EFAB8A76-CD03-47EC-95FD-3F2F00FAFFA9}"/>
              </a:ext>
            </a:extLst>
          </p:cNvPr>
          <p:cNvSpPr txBox="1"/>
          <p:nvPr/>
        </p:nvSpPr>
        <p:spPr>
          <a:xfrm>
            <a:off x="2694214" y="3747831"/>
            <a:ext cx="6803571" cy="369332"/>
          </a:xfrm>
          <a:prstGeom prst="rect">
            <a:avLst/>
          </a:prstGeom>
          <a:solidFill>
            <a:srgbClr val="FFC000"/>
          </a:solidFill>
        </p:spPr>
        <p:txBody>
          <a:bodyPr wrap="square" rtlCol="0">
            <a:spAutoFit/>
          </a:bodyPr>
          <a:lstStyle/>
          <a:p>
            <a:pPr algn="ctr"/>
            <a:r>
              <a:rPr lang="en-US" b="1" dirty="0"/>
              <a:t>Two honorables and an almost built upon the Foundation of Christ</a:t>
            </a:r>
          </a:p>
        </p:txBody>
      </p:sp>
      <p:pic>
        <p:nvPicPr>
          <p:cNvPr id="8" name="Picture 7">
            <a:extLst>
              <a:ext uri="{FF2B5EF4-FFF2-40B4-BE49-F238E27FC236}">
                <a16:creationId xmlns:a16="http://schemas.microsoft.com/office/drawing/2014/main" id="{9092E706-C60D-44E2-9C54-5236C512AA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399" y="4714584"/>
            <a:ext cx="3249455" cy="1544542"/>
          </a:xfrm>
          <a:prstGeom prst="rect">
            <a:avLst/>
          </a:prstGeom>
          <a:scene3d>
            <a:camera prst="orthographicFront"/>
            <a:lightRig rig="threePt" dir="t"/>
          </a:scene3d>
          <a:sp3d>
            <a:bevelT/>
          </a:sp3d>
        </p:spPr>
      </p:pic>
      <p:pic>
        <p:nvPicPr>
          <p:cNvPr id="9" name="Picture 8">
            <a:extLst>
              <a:ext uri="{FF2B5EF4-FFF2-40B4-BE49-F238E27FC236}">
                <a16:creationId xmlns:a16="http://schemas.microsoft.com/office/drawing/2014/main" id="{A108461B-DF4E-4BFD-9270-3E4B723979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6609" y="4704768"/>
            <a:ext cx="3249456" cy="1544542"/>
          </a:xfrm>
          <a:prstGeom prst="rect">
            <a:avLst/>
          </a:prstGeom>
          <a:scene3d>
            <a:camera prst="orthographicFront"/>
            <a:lightRig rig="threePt" dir="t"/>
          </a:scene3d>
          <a:sp3d>
            <a:bevelT/>
          </a:sp3d>
        </p:spPr>
      </p:pic>
      <p:sp>
        <p:nvSpPr>
          <p:cNvPr id="10" name="TextBox 9">
            <a:extLst>
              <a:ext uri="{FF2B5EF4-FFF2-40B4-BE49-F238E27FC236}">
                <a16:creationId xmlns:a16="http://schemas.microsoft.com/office/drawing/2014/main" id="{502A64B6-4EAC-4ED2-8773-D9EC23D9E7F3}"/>
              </a:ext>
            </a:extLst>
          </p:cNvPr>
          <p:cNvSpPr txBox="1"/>
          <p:nvPr/>
        </p:nvSpPr>
        <p:spPr>
          <a:xfrm>
            <a:off x="1578082" y="5229638"/>
            <a:ext cx="1614088" cy="369332"/>
          </a:xfrm>
          <a:prstGeom prst="rect">
            <a:avLst/>
          </a:prstGeom>
          <a:solidFill>
            <a:schemeClr val="bg1"/>
          </a:solidFill>
        </p:spPr>
        <p:txBody>
          <a:bodyPr wrap="square" rtlCol="0">
            <a:spAutoFit/>
          </a:bodyPr>
          <a:lstStyle/>
          <a:p>
            <a:pPr algn="ctr"/>
            <a:r>
              <a:rPr lang="en-US" b="1" dirty="0"/>
              <a:t>Gold</a:t>
            </a:r>
          </a:p>
        </p:txBody>
      </p:sp>
      <p:sp>
        <p:nvSpPr>
          <p:cNvPr id="11" name="TextBox 10">
            <a:extLst>
              <a:ext uri="{FF2B5EF4-FFF2-40B4-BE49-F238E27FC236}">
                <a16:creationId xmlns:a16="http://schemas.microsoft.com/office/drawing/2014/main" id="{66156307-C6B4-4CCD-90DD-31CD7C4E99C9}"/>
              </a:ext>
            </a:extLst>
          </p:cNvPr>
          <p:cNvSpPr txBox="1"/>
          <p:nvPr/>
        </p:nvSpPr>
        <p:spPr>
          <a:xfrm>
            <a:off x="5372251" y="5229638"/>
            <a:ext cx="1698172" cy="369332"/>
          </a:xfrm>
          <a:prstGeom prst="rect">
            <a:avLst/>
          </a:prstGeom>
          <a:solidFill>
            <a:schemeClr val="bg1"/>
          </a:solidFill>
        </p:spPr>
        <p:txBody>
          <a:bodyPr wrap="square" rtlCol="0">
            <a:spAutoFit/>
          </a:bodyPr>
          <a:lstStyle/>
          <a:p>
            <a:pPr algn="ctr"/>
            <a:r>
              <a:rPr lang="en-US" b="1" dirty="0"/>
              <a:t>Silver</a:t>
            </a:r>
          </a:p>
        </p:txBody>
      </p:sp>
      <p:pic>
        <p:nvPicPr>
          <p:cNvPr id="13" name="Picture 12">
            <a:extLst>
              <a:ext uri="{FF2B5EF4-FFF2-40B4-BE49-F238E27FC236}">
                <a16:creationId xmlns:a16="http://schemas.microsoft.com/office/drawing/2014/main" id="{81DCFD0C-645D-4C97-AEF8-1AE541B67A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934" y="4714584"/>
            <a:ext cx="3216453" cy="1534726"/>
          </a:xfrm>
          <a:prstGeom prst="rect">
            <a:avLst/>
          </a:prstGeom>
          <a:scene3d>
            <a:camera prst="orthographicFront"/>
            <a:lightRig rig="threePt" dir="t"/>
          </a:scene3d>
          <a:sp3d>
            <a:bevelT w="165100" prst="coolSlant"/>
          </a:sp3d>
        </p:spPr>
      </p:pic>
      <p:sp>
        <p:nvSpPr>
          <p:cNvPr id="14" name="TextBox 13">
            <a:extLst>
              <a:ext uri="{FF2B5EF4-FFF2-40B4-BE49-F238E27FC236}">
                <a16:creationId xmlns:a16="http://schemas.microsoft.com/office/drawing/2014/main" id="{65777EA9-3C0F-40E1-92F8-E9EE758D033D}"/>
              </a:ext>
            </a:extLst>
          </p:cNvPr>
          <p:cNvSpPr txBox="1"/>
          <p:nvPr/>
        </p:nvSpPr>
        <p:spPr>
          <a:xfrm>
            <a:off x="9083103" y="5292373"/>
            <a:ext cx="1894114" cy="369332"/>
          </a:xfrm>
          <a:prstGeom prst="rect">
            <a:avLst/>
          </a:prstGeom>
          <a:solidFill>
            <a:schemeClr val="bg1"/>
          </a:solidFill>
        </p:spPr>
        <p:txBody>
          <a:bodyPr wrap="square" rtlCol="0">
            <a:spAutoFit/>
          </a:bodyPr>
          <a:lstStyle/>
          <a:p>
            <a:pPr algn="ctr"/>
            <a:r>
              <a:rPr lang="en-US" b="1" dirty="0"/>
              <a:t>Precious Stones</a:t>
            </a:r>
          </a:p>
        </p:txBody>
      </p:sp>
    </p:spTree>
    <p:extLst>
      <p:ext uri="{BB962C8B-B14F-4D97-AF65-F5344CB8AC3E}">
        <p14:creationId xmlns:p14="http://schemas.microsoft.com/office/powerpoint/2010/main" val="73836908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nodeType="withEffect">
                                  <p:stCondLst>
                                    <p:cond delay="70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300"/>
                                        <p:tgtEl>
                                          <p:spTgt spid="9"/>
                                        </p:tgtEl>
                                      </p:cBhvr>
                                    </p:animEffect>
                                  </p:childTnLst>
                                </p:cTn>
                              </p:par>
                              <p:par>
                                <p:cTn id="20" presetID="6" presetClass="entr" presetSubtype="16" fill="hold" grpId="0" nodeType="withEffect">
                                  <p:stCondLst>
                                    <p:cond delay="70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300"/>
                                        <p:tgtEl>
                                          <p:spTgt spid="11"/>
                                        </p:tgtEl>
                                      </p:cBhvr>
                                    </p:animEffect>
                                  </p:childTnLst>
                                </p:cTn>
                              </p:par>
                              <p:par>
                                <p:cTn id="23" presetID="6" presetClass="entr" presetSubtype="16" fill="hold" nodeType="withEffect">
                                  <p:stCondLst>
                                    <p:cond delay="170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800"/>
                                        <p:tgtEl>
                                          <p:spTgt spid="13"/>
                                        </p:tgtEl>
                                      </p:cBhvr>
                                    </p:animEffect>
                                  </p:childTnLst>
                                </p:cTn>
                              </p:par>
                              <p:par>
                                <p:cTn id="26" presetID="6" presetClass="entr" presetSubtype="16" fill="hold" grpId="0" nodeType="withEffect">
                                  <p:stCondLst>
                                    <p:cond delay="1700"/>
                                  </p:stCondLst>
                                  <p:childTnLst>
                                    <p:set>
                                      <p:cBhvr>
                                        <p:cTn id="27" dur="1" fill="hold">
                                          <p:stCondLst>
                                            <p:cond delay="0"/>
                                          </p:stCondLst>
                                        </p:cTn>
                                        <p:tgtEl>
                                          <p:spTgt spid="14"/>
                                        </p:tgtEl>
                                        <p:attrNameLst>
                                          <p:attrName>style.visibility</p:attrName>
                                        </p:attrNameLst>
                                      </p:cBhvr>
                                      <p:to>
                                        <p:strVal val="visible"/>
                                      </p:to>
                                    </p:set>
                                    <p:animEffect transition="in" filter="circle(in)">
                                      <p:cBhvr>
                                        <p:cTn id="28" dur="28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528" y="2831723"/>
            <a:ext cx="3416466" cy="4026276"/>
          </a:xfrm>
          <a:prstGeom prst="rect">
            <a:avLst/>
          </a:prstGeom>
        </p:spPr>
      </p:pic>
      <p:sp>
        <p:nvSpPr>
          <p:cNvPr id="3" name="Rectangle 2">
            <a:extLst>
              <a:ext uri="{FF2B5EF4-FFF2-40B4-BE49-F238E27FC236}">
                <a16:creationId xmlns:a16="http://schemas.microsoft.com/office/drawing/2014/main" id="{3CF765F3-E623-441B-BCDF-F1442F0B9ACD}"/>
              </a:ext>
            </a:extLst>
          </p:cNvPr>
          <p:cNvSpPr/>
          <p:nvPr/>
        </p:nvSpPr>
        <p:spPr>
          <a:xfrm>
            <a:off x="355528" y="249332"/>
            <a:ext cx="11321991" cy="2434912"/>
          </a:xfrm>
          <a:prstGeom prst="rect">
            <a:avLst/>
          </a:prstGeom>
          <a:gradFill>
            <a:gsLst>
              <a:gs pos="24000">
                <a:schemeClr val="accent1">
                  <a:lumMod val="75000"/>
                </a:schemeClr>
              </a:gs>
              <a:gs pos="53000">
                <a:srgbClr val="0063B0"/>
              </a:gs>
              <a:gs pos="100000">
                <a:srgbClr val="02E3CA"/>
              </a:gs>
            </a:gsLst>
            <a:lin ang="5400000" scaled="1"/>
          </a:gradFill>
          <a:scene3d>
            <a:camera prst="perspectiveRelaxedModerately"/>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 name="Oval 5">
            <a:extLst>
              <a:ext uri="{FF2B5EF4-FFF2-40B4-BE49-F238E27FC236}">
                <a16:creationId xmlns:a16="http://schemas.microsoft.com/office/drawing/2014/main" id="{CCE8F194-E91B-4954-91E2-C4FCB9D0D4E4}"/>
              </a:ext>
            </a:extLst>
          </p:cNvPr>
          <p:cNvSpPr/>
          <p:nvPr/>
        </p:nvSpPr>
        <p:spPr>
          <a:xfrm>
            <a:off x="2669460" y="5011688"/>
            <a:ext cx="3541691" cy="1596980"/>
          </a:xfrm>
          <a:prstGeom prst="ellipse">
            <a:avLst/>
          </a:prstGeom>
          <a:gradFill flip="none" rotWithShape="1">
            <a:gsLst>
              <a:gs pos="39000">
                <a:schemeClr val="accent1">
                  <a:lumMod val="0"/>
                </a:schemeClr>
              </a:gs>
              <a:gs pos="53000">
                <a:srgbClr val="0063B0"/>
              </a:gs>
              <a:gs pos="100000">
                <a:schemeClr val="tx1">
                  <a:lumMod val="50000"/>
                  <a:lumOff val="50000"/>
                </a:schemeClr>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372BDB03-D408-4E8D-8987-5A61357F8A86}"/>
              </a:ext>
            </a:extLst>
          </p:cNvPr>
          <p:cNvSpPr/>
          <p:nvPr/>
        </p:nvSpPr>
        <p:spPr>
          <a:xfrm>
            <a:off x="5866470" y="5011688"/>
            <a:ext cx="3541691" cy="1596980"/>
          </a:xfrm>
          <a:prstGeom prst="ellipse">
            <a:avLst/>
          </a:prstGeom>
          <a:gradFill flip="none" rotWithShape="1">
            <a:gsLst>
              <a:gs pos="39000">
                <a:schemeClr val="accent1">
                  <a:lumMod val="0"/>
                </a:schemeClr>
              </a:gs>
              <a:gs pos="53000">
                <a:srgbClr val="0063B0"/>
              </a:gs>
              <a:gs pos="100000">
                <a:schemeClr val="tx1">
                  <a:lumMod val="50000"/>
                  <a:lumOff val="50000"/>
                </a:schemeClr>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12C694E3-3871-4DC8-BDBB-5CF1C08A07DE}"/>
              </a:ext>
            </a:extLst>
          </p:cNvPr>
          <p:cNvSpPr/>
          <p:nvPr/>
        </p:nvSpPr>
        <p:spPr>
          <a:xfrm>
            <a:off x="8603630" y="5011688"/>
            <a:ext cx="3541691" cy="1596980"/>
          </a:xfrm>
          <a:prstGeom prst="ellipse">
            <a:avLst/>
          </a:prstGeom>
          <a:gradFill flip="none" rotWithShape="1">
            <a:gsLst>
              <a:gs pos="39000">
                <a:schemeClr val="accent1">
                  <a:lumMod val="0"/>
                </a:schemeClr>
              </a:gs>
              <a:gs pos="53000">
                <a:srgbClr val="0063B0"/>
              </a:gs>
              <a:gs pos="100000">
                <a:schemeClr val="tx1">
                  <a:lumMod val="50000"/>
                  <a:lumOff val="50000"/>
                </a:schemeClr>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8DDD3233-7EFC-4563-918C-8B6C91ABEE28}"/>
              </a:ext>
            </a:extLst>
          </p:cNvPr>
          <p:cNvSpPr/>
          <p:nvPr/>
        </p:nvSpPr>
        <p:spPr>
          <a:xfrm>
            <a:off x="514481" y="460513"/>
            <a:ext cx="10703979" cy="2031325"/>
          </a:xfrm>
          <a:prstGeom prst="rect">
            <a:avLst/>
          </a:prstGeom>
          <a:scene3d>
            <a:camera prst="perspectiveRelaxedModerately"/>
            <a:lightRig rig="threePt" dir="t"/>
          </a:scene3d>
        </p:spPr>
        <p:txBody>
          <a:bodyPr wrap="square">
            <a:spAutoFit/>
          </a:bodyPr>
          <a:lstStyle/>
          <a:p>
            <a:pPr algn="just"/>
            <a:r>
              <a:rPr lang="en-US" dirty="0"/>
              <a:t>According to the grace of God which is given unto me, as a wise masterbuilder, I have laid the foundation, and another buildeth thereon. But let every man take heed how he buildeth thereupon. For other foundation can no man lay than that is laid, which is Jesus Christ. Now if any man build upon this foundation gold, silver, precious stones, wood, hay, stubble; Every man’s work shall be made manifest: for the day shall declare it, because it shall be revealed by fire; and the fire shall try every man’s work of what sort it is. If any man’s work abide which he hath built thereupon, he shall receive a reward. If any man’s work shall be burned, he shall suffer loss: but he himself shall be saved; yet so as by fire. (1 Corinthians 3:10-15)</a:t>
            </a:r>
          </a:p>
        </p:txBody>
      </p:sp>
      <p:sp>
        <p:nvSpPr>
          <p:cNvPr id="5" name="TextBox 4">
            <a:extLst>
              <a:ext uri="{FF2B5EF4-FFF2-40B4-BE49-F238E27FC236}">
                <a16:creationId xmlns:a16="http://schemas.microsoft.com/office/drawing/2014/main" id="{38A97756-7C48-4C1A-AC15-A19587CE5175}"/>
              </a:ext>
            </a:extLst>
          </p:cNvPr>
          <p:cNvSpPr txBox="1"/>
          <p:nvPr/>
        </p:nvSpPr>
        <p:spPr>
          <a:xfrm>
            <a:off x="3927148" y="3429000"/>
            <a:ext cx="7451253" cy="800219"/>
          </a:xfrm>
          <a:prstGeom prst="rect">
            <a:avLst/>
          </a:prstGeom>
          <a:solidFill>
            <a:srgbClr val="28FFFA"/>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t>Lesser works of foundation building in descending order</a:t>
            </a:r>
          </a:p>
          <a:p>
            <a:pPr algn="ctr"/>
            <a:r>
              <a:rPr lang="en-US" sz="2800" b="1" dirty="0"/>
              <a:t>Not a desired outcome!</a:t>
            </a:r>
          </a:p>
        </p:txBody>
      </p:sp>
      <p:sp>
        <p:nvSpPr>
          <p:cNvPr id="10" name="TextBox 9">
            <a:extLst>
              <a:ext uri="{FF2B5EF4-FFF2-40B4-BE49-F238E27FC236}">
                <a16:creationId xmlns:a16="http://schemas.microsoft.com/office/drawing/2014/main" id="{155AF125-E8C3-4D67-A71C-F4E2EE970B38}"/>
              </a:ext>
            </a:extLst>
          </p:cNvPr>
          <p:cNvSpPr txBox="1"/>
          <p:nvPr/>
        </p:nvSpPr>
        <p:spPr>
          <a:xfrm>
            <a:off x="3648240" y="5625512"/>
            <a:ext cx="1584130" cy="369332"/>
          </a:xfrm>
          <a:prstGeom prst="rect">
            <a:avLst/>
          </a:prstGeom>
          <a:solidFill>
            <a:schemeClr val="bg1"/>
          </a:solidFill>
        </p:spPr>
        <p:txBody>
          <a:bodyPr wrap="square" rtlCol="0">
            <a:spAutoFit/>
          </a:bodyPr>
          <a:lstStyle/>
          <a:p>
            <a:pPr algn="ctr"/>
            <a:r>
              <a:rPr lang="en-US" b="1" dirty="0"/>
              <a:t>Wood</a:t>
            </a:r>
          </a:p>
        </p:txBody>
      </p:sp>
      <p:sp>
        <p:nvSpPr>
          <p:cNvPr id="11" name="TextBox 10">
            <a:extLst>
              <a:ext uri="{FF2B5EF4-FFF2-40B4-BE49-F238E27FC236}">
                <a16:creationId xmlns:a16="http://schemas.microsoft.com/office/drawing/2014/main" id="{33777C13-AB82-4FF9-9598-F166693CAE0F}"/>
              </a:ext>
            </a:extLst>
          </p:cNvPr>
          <p:cNvSpPr txBox="1"/>
          <p:nvPr/>
        </p:nvSpPr>
        <p:spPr>
          <a:xfrm>
            <a:off x="6825273" y="5625512"/>
            <a:ext cx="1624084" cy="369332"/>
          </a:xfrm>
          <a:prstGeom prst="rect">
            <a:avLst/>
          </a:prstGeom>
          <a:solidFill>
            <a:schemeClr val="bg1"/>
          </a:solidFill>
        </p:spPr>
        <p:txBody>
          <a:bodyPr wrap="square" rtlCol="0">
            <a:spAutoFit/>
          </a:bodyPr>
          <a:lstStyle/>
          <a:p>
            <a:pPr algn="ctr"/>
            <a:r>
              <a:rPr lang="en-US" b="1" dirty="0"/>
              <a:t>Hay</a:t>
            </a:r>
          </a:p>
        </p:txBody>
      </p:sp>
      <p:sp>
        <p:nvSpPr>
          <p:cNvPr id="12" name="TextBox 11">
            <a:extLst>
              <a:ext uri="{FF2B5EF4-FFF2-40B4-BE49-F238E27FC236}">
                <a16:creationId xmlns:a16="http://schemas.microsoft.com/office/drawing/2014/main" id="{A304AC80-5DF5-4564-ADFE-7DA8E2BD94BE}"/>
              </a:ext>
            </a:extLst>
          </p:cNvPr>
          <p:cNvSpPr txBox="1"/>
          <p:nvPr/>
        </p:nvSpPr>
        <p:spPr>
          <a:xfrm>
            <a:off x="9384426" y="5621744"/>
            <a:ext cx="1980097" cy="369332"/>
          </a:xfrm>
          <a:prstGeom prst="rect">
            <a:avLst/>
          </a:prstGeom>
          <a:solidFill>
            <a:schemeClr val="bg1"/>
          </a:solidFill>
        </p:spPr>
        <p:txBody>
          <a:bodyPr wrap="square" rtlCol="0">
            <a:spAutoFit/>
          </a:bodyPr>
          <a:lstStyle/>
          <a:p>
            <a:pPr algn="ctr"/>
            <a:r>
              <a:rPr lang="en-US" b="1" dirty="0"/>
              <a:t>Stubble</a:t>
            </a:r>
          </a:p>
        </p:txBody>
      </p:sp>
    </p:spTree>
    <p:extLst>
      <p:ext uri="{BB962C8B-B14F-4D97-AF65-F5344CB8AC3E}">
        <p14:creationId xmlns:p14="http://schemas.microsoft.com/office/powerpoint/2010/main" val="10890472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grpId="0" nodeType="withEffect">
                                  <p:stCondLst>
                                    <p:cond delay="50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par>
                                <p:cTn id="20" presetID="6" presetClass="entr" presetSubtype="16" fill="hold" grpId="0" nodeType="withEffect">
                                  <p:stCondLst>
                                    <p:cond delay="50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par>
                                <p:cTn id="23" presetID="6" presetClass="entr" presetSubtype="16" fill="hold" grpId="0" nodeType="withEffect">
                                  <p:stCondLst>
                                    <p:cond delay="110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100"/>
                                        <p:tgtEl>
                                          <p:spTgt spid="9"/>
                                        </p:tgtEl>
                                      </p:cBhvr>
                                    </p:animEffect>
                                  </p:childTnLst>
                                </p:cTn>
                              </p:par>
                              <p:par>
                                <p:cTn id="26" presetID="6" presetClass="entr" presetSubtype="16" fill="hold" grpId="0" nodeType="withEffect">
                                  <p:stCondLst>
                                    <p:cond delay="1000"/>
                                  </p:stCondLst>
                                  <p:childTnLst>
                                    <p:set>
                                      <p:cBhvr>
                                        <p:cTn id="27" dur="1" fill="hold">
                                          <p:stCondLst>
                                            <p:cond delay="0"/>
                                          </p:stCondLst>
                                        </p:cTn>
                                        <p:tgtEl>
                                          <p:spTgt spid="12"/>
                                        </p:tgtEl>
                                        <p:attrNameLst>
                                          <p:attrName>style.visibility</p:attrName>
                                        </p:attrNameLst>
                                      </p:cBhvr>
                                      <p:to>
                                        <p:strVal val="visible"/>
                                      </p:to>
                                    </p:set>
                                    <p:animEffect transition="in" filter="circle(in)">
                                      <p:cBhvr>
                                        <p:cTn id="28" dur="22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5" grpId="0" animBg="1"/>
      <p:bldP spid="10" grpId="0" animBg="1"/>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7903</TotalTime>
  <Words>1917</Words>
  <Application>Microsoft Office PowerPoint</Application>
  <PresentationFormat>Widescreen</PresentationFormat>
  <Paragraphs>104</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Gotham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BI100 – Module 3.5 –  2 Timothy 2:19-21 Spiritual Restoration</dc:title>
  <dc:creator>Kathy L. McFarland</dc:creator>
  <cp:keywords>2 timothy 2, seal, vessel, iniquity, house, dwell, follower of Christ, works, vessel of honor, gold, silver, precious stone, vessel of dishonor, wood, earth, hay, stubble, holy, foundation of Christ, good works, dead works, salvation, living works</cp:keywords>
  <cp:lastModifiedBy>Kathy L. McFarland</cp:lastModifiedBy>
  <cp:revision>421</cp:revision>
  <dcterms:created xsi:type="dcterms:W3CDTF">2017-02-18T22:39:54Z</dcterms:created>
  <dcterms:modified xsi:type="dcterms:W3CDTF">2018-10-09T21:54:40Z</dcterms:modified>
  <cp:category>Spiritual restoration</cp:category>
  <cp:contentStatus/>
</cp:coreProperties>
</file>