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596F"/>
    <a:srgbClr val="6D696B"/>
    <a:srgbClr val="647281"/>
    <a:srgbClr val="A48C60"/>
    <a:srgbClr val="AFA78B"/>
    <a:srgbClr val="C7853D"/>
    <a:srgbClr val="4F3417"/>
    <a:srgbClr val="607673"/>
    <a:srgbClr val="A17996"/>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79" d="100"/>
          <a:sy n="79" d="100"/>
        </p:scale>
        <p:origin x="52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02150-1AF9-4695-ACDA-56739AA8AF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E2765E6-041D-4B04-8A86-6D2ABB1B72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E2C8CB-8BE5-44DE-99A1-990514894408}"/>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F55124C8-829B-40C8-927F-2B6639D3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FB296-79DA-4360-8C99-AE5B0E95FDFD}"/>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4233935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AA83E-5674-40DC-B32E-867A6CC474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C2BD64-A97B-49C3-92B3-2A2E028C4D0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74C804-AFCB-4D6F-A999-88E22FE9581D}"/>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0F808291-4F67-4791-A164-7DCE540F63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80289A-1AF4-48D0-ABA2-B7F841C37537}"/>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404831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8EDB3F-78C9-452F-B876-184737A17D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04D861-8261-4B5A-BA4F-41EA88394F6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C2D705-06AC-48C7-9B34-3DE6BE9CE2D0}"/>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A164DD42-16A6-45BF-961B-678980326A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BB4BBD-629A-4224-B9CC-6701D4742393}"/>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252946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A3AD8-3B0D-4FB0-818A-13E24AC578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936746-EA67-4244-96CB-8916C37798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BEC605-E6B9-4515-A73B-BA82DC3086BE}"/>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9D160AD9-CF20-441F-896A-CD5AAAA6CE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C6FBB-8394-465B-BF04-EDFDED8DA014}"/>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3475898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689FE-C282-464A-ABEE-8925E0AAD9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8EAAB7-0992-4C8F-A5DD-D2604B2889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21E664D-41F6-41FE-B0E4-4AAA363F6B52}"/>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EC6309FE-3121-4769-AB82-8A9F5C12D3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7BD74C-9952-4D55-935F-42B69C8972D4}"/>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414363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51966-1149-451F-A955-2240D3D415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C51103-4AA7-4491-8421-5B0023FC58B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64461C-5155-467A-9185-1E717E75FB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3C3F59-3752-45B6-9891-1827239FBABD}"/>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6" name="Footer Placeholder 5">
            <a:extLst>
              <a:ext uri="{FF2B5EF4-FFF2-40B4-BE49-F238E27FC236}">
                <a16:creationId xmlns:a16="http://schemas.microsoft.com/office/drawing/2014/main" id="{71F5CA8F-288A-4B6D-902E-6B3015DF01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D98698-AF02-45A9-9B7D-DB057B36422F}"/>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302939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162CA-DBD3-4DA5-A64B-5E524FB6F0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84E1A72-66DD-41B0-9C50-50D4A42988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26DD3D0-87E6-470F-A256-30022BF5F2B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98E952-66FF-4576-97DB-0ED9AB151E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C7D33E4-188F-43F3-B11D-4E4E56E261E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2A9F8-CDC6-40FF-B0B8-ACCE43C9DE5A}"/>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8" name="Footer Placeholder 7">
            <a:extLst>
              <a:ext uri="{FF2B5EF4-FFF2-40B4-BE49-F238E27FC236}">
                <a16:creationId xmlns:a16="http://schemas.microsoft.com/office/drawing/2014/main" id="{D3C093B6-3841-44BC-97EE-22C08CA627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4AC85A-33FE-4372-89D8-A9E36ADF18D0}"/>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2019103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00DE4-690F-4288-840C-447F546E1C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68403B-C20E-42AF-85BB-CAF9263739E7}"/>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4" name="Footer Placeholder 3">
            <a:extLst>
              <a:ext uri="{FF2B5EF4-FFF2-40B4-BE49-F238E27FC236}">
                <a16:creationId xmlns:a16="http://schemas.microsoft.com/office/drawing/2014/main" id="{695229F0-12AC-400E-B960-1AC55DE15B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BC3F824-C1EB-4798-823D-95F49406A250}"/>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3437505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B92179-4684-47C9-AE25-5F493C0A81F3}"/>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3" name="Footer Placeholder 2">
            <a:extLst>
              <a:ext uri="{FF2B5EF4-FFF2-40B4-BE49-F238E27FC236}">
                <a16:creationId xmlns:a16="http://schemas.microsoft.com/office/drawing/2014/main" id="{8B835AF6-A04B-4A1B-8B33-D4F71FB508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7BAFCB-CD57-45D5-8ABA-B205072713DB}"/>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1700703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2FFD-E90E-4555-82C3-D9E23DCF5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1F23FF-11B9-41BD-A378-916C1263EC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A903EDC-6A9E-4931-BC8D-ECAF92B4D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547A63-F905-4B79-9CA6-12F3D7437D8A}"/>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6" name="Footer Placeholder 5">
            <a:extLst>
              <a:ext uri="{FF2B5EF4-FFF2-40B4-BE49-F238E27FC236}">
                <a16:creationId xmlns:a16="http://schemas.microsoft.com/office/drawing/2014/main" id="{B98A8178-6E5C-49C5-9BB7-1306353BF0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5B77F-4BF4-4B3C-BDD6-D5B459D345BD}"/>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1921043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169D2-3615-4156-9866-571DBBCC0E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1684F9-6B39-406C-BA67-9993FF92A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2ADFB4-6611-49DC-8335-4B0602CAE5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9303CC-BF24-40EE-810E-DDBF10FC8374}"/>
              </a:ext>
            </a:extLst>
          </p:cNvPr>
          <p:cNvSpPr>
            <a:spLocks noGrp="1"/>
          </p:cNvSpPr>
          <p:nvPr>
            <p:ph type="dt" sz="half" idx="10"/>
          </p:nvPr>
        </p:nvSpPr>
        <p:spPr/>
        <p:txBody>
          <a:bodyPr/>
          <a:lstStyle/>
          <a:p>
            <a:fld id="{E028093B-03FB-4399-8381-9FE08A90242C}" type="datetimeFigureOut">
              <a:rPr lang="en-US" smtClean="0"/>
              <a:t>12/8/2018</a:t>
            </a:fld>
            <a:endParaRPr lang="en-US"/>
          </a:p>
        </p:txBody>
      </p:sp>
      <p:sp>
        <p:nvSpPr>
          <p:cNvPr id="6" name="Footer Placeholder 5">
            <a:extLst>
              <a:ext uri="{FF2B5EF4-FFF2-40B4-BE49-F238E27FC236}">
                <a16:creationId xmlns:a16="http://schemas.microsoft.com/office/drawing/2014/main" id="{4BBFCB40-D8CD-478C-AE41-D42E6B19FC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7ACFC2-ED8F-4C20-982F-78EDE3A7CA8D}"/>
              </a:ext>
            </a:extLst>
          </p:cNvPr>
          <p:cNvSpPr>
            <a:spLocks noGrp="1"/>
          </p:cNvSpPr>
          <p:nvPr>
            <p:ph type="sldNum" sz="quarter" idx="12"/>
          </p:nvPr>
        </p:nvSpPr>
        <p:spPr/>
        <p:txBody>
          <a:bodyPr/>
          <a:lstStyle/>
          <a:p>
            <a:fld id="{D80A178E-6998-4247-A95D-D4EF797FD244}" type="slidenum">
              <a:rPr lang="en-US" smtClean="0"/>
              <a:t>‹#›</a:t>
            </a:fld>
            <a:endParaRPr lang="en-US"/>
          </a:p>
        </p:txBody>
      </p:sp>
    </p:spTree>
    <p:extLst>
      <p:ext uri="{BB962C8B-B14F-4D97-AF65-F5344CB8AC3E}">
        <p14:creationId xmlns:p14="http://schemas.microsoft.com/office/powerpoint/2010/main" val="328032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72D6A3-B9A9-481B-AF54-7C0AA0BD77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A862A5-0E78-4E53-A112-105544560B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570661-60D1-49EB-83D3-AD9A10B25C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28093B-03FB-4399-8381-9FE08A90242C}" type="datetimeFigureOut">
              <a:rPr lang="en-US" smtClean="0"/>
              <a:t>12/8/2018</a:t>
            </a:fld>
            <a:endParaRPr lang="en-US"/>
          </a:p>
        </p:txBody>
      </p:sp>
      <p:sp>
        <p:nvSpPr>
          <p:cNvPr id="5" name="Footer Placeholder 4">
            <a:extLst>
              <a:ext uri="{FF2B5EF4-FFF2-40B4-BE49-F238E27FC236}">
                <a16:creationId xmlns:a16="http://schemas.microsoft.com/office/drawing/2014/main" id="{445EA379-04C8-4B37-BFFA-3C70D6DC8B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33739E-A2F9-42C0-86CE-AA8B5E309B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A178E-6998-4247-A95D-D4EF797FD244}" type="slidenum">
              <a:rPr lang="en-US" smtClean="0"/>
              <a:t>‹#›</a:t>
            </a:fld>
            <a:endParaRPr lang="en-US"/>
          </a:p>
        </p:txBody>
      </p:sp>
    </p:spTree>
    <p:extLst>
      <p:ext uri="{BB962C8B-B14F-4D97-AF65-F5344CB8AC3E}">
        <p14:creationId xmlns:p14="http://schemas.microsoft.com/office/powerpoint/2010/main" val="2878826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904CA281-1DD2-4E7E-B162-9E709729D5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464" y="0"/>
            <a:ext cx="9176512" cy="6882384"/>
          </a:xfrm>
          <a:prstGeom prst="rect">
            <a:avLst/>
          </a:prstGeom>
        </p:spPr>
      </p:pic>
      <p:sp>
        <p:nvSpPr>
          <p:cNvPr id="8" name="Rectangle 7">
            <a:extLst>
              <a:ext uri="{FF2B5EF4-FFF2-40B4-BE49-F238E27FC236}">
                <a16:creationId xmlns:a16="http://schemas.microsoft.com/office/drawing/2014/main" id="{46FFAF0C-1571-484D-9933-1CEBD4765079}"/>
              </a:ext>
            </a:extLst>
          </p:cNvPr>
          <p:cNvSpPr/>
          <p:nvPr/>
        </p:nvSpPr>
        <p:spPr>
          <a:xfrm>
            <a:off x="5974080" y="426720"/>
            <a:ext cx="5998464" cy="2316480"/>
          </a:xfrm>
          <a:prstGeom prst="rect">
            <a:avLst/>
          </a:prstGeom>
          <a:solidFill>
            <a:schemeClr val="bg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Becker Professional Theology Academy</a:t>
            </a:r>
          </a:p>
          <a:p>
            <a:pPr algn="ctr"/>
            <a:endParaRPr lang="en-US" dirty="0">
              <a:solidFill>
                <a:schemeClr val="tx1"/>
              </a:solidFill>
            </a:endParaRPr>
          </a:p>
          <a:p>
            <a:pPr algn="ctr"/>
            <a:r>
              <a:rPr lang="en-US" sz="2000" b="1" dirty="0">
                <a:solidFill>
                  <a:schemeClr val="tx1"/>
                </a:solidFill>
              </a:rPr>
              <a:t>BI100 – </a:t>
            </a:r>
            <a:r>
              <a:rPr lang="en-US" sz="2000" b="1">
                <a:solidFill>
                  <a:schemeClr val="tx1"/>
                </a:solidFill>
              </a:rPr>
              <a:t>Module 2.1</a:t>
            </a:r>
            <a:endParaRPr lang="en-US" sz="2000" b="1" dirty="0">
              <a:solidFill>
                <a:schemeClr val="tx1"/>
              </a:solidFill>
            </a:endParaRPr>
          </a:p>
          <a:p>
            <a:pPr algn="ctr"/>
            <a:r>
              <a:rPr lang="en-US" sz="3200" b="1" dirty="0">
                <a:solidFill>
                  <a:schemeClr val="tx1"/>
                </a:solidFill>
              </a:rPr>
              <a:t>The Slavery of Sin</a:t>
            </a:r>
          </a:p>
        </p:txBody>
      </p:sp>
      <p:sp>
        <p:nvSpPr>
          <p:cNvPr id="9" name="Rectangle 8">
            <a:extLst>
              <a:ext uri="{FF2B5EF4-FFF2-40B4-BE49-F238E27FC236}">
                <a16:creationId xmlns:a16="http://schemas.microsoft.com/office/drawing/2014/main" id="{6BD6DBE6-990F-4F92-9027-4071BC30BBD6}"/>
              </a:ext>
            </a:extLst>
          </p:cNvPr>
          <p:cNvSpPr/>
          <p:nvPr/>
        </p:nvSpPr>
        <p:spPr>
          <a:xfrm>
            <a:off x="8766048" y="3520440"/>
            <a:ext cx="3206496" cy="3337560"/>
          </a:xfrm>
          <a:prstGeom prst="rect">
            <a:avLst/>
          </a:prstGeom>
          <a:solidFill>
            <a:schemeClr val="bg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By </a:t>
            </a:r>
            <a:r>
              <a:rPr lang="en-US" b="1" dirty="0">
                <a:solidFill>
                  <a:schemeClr val="tx1"/>
                </a:solidFill>
              </a:rPr>
              <a:t>Kathy L. McFarland</a:t>
            </a:r>
          </a:p>
          <a:p>
            <a:pPr algn="ctr"/>
            <a:endParaRPr lang="en-US" dirty="0">
              <a:solidFill>
                <a:schemeClr val="tx1"/>
              </a:solidFill>
            </a:endParaRPr>
          </a:p>
          <a:p>
            <a:pPr algn="ctr"/>
            <a:r>
              <a:rPr lang="en-US" dirty="0">
                <a:solidFill>
                  <a:schemeClr val="tx1"/>
                </a:solidFill>
              </a:rPr>
              <a:t>Course Creator</a:t>
            </a:r>
          </a:p>
          <a:p>
            <a:pPr algn="ctr"/>
            <a:endParaRPr lang="en-US" dirty="0">
              <a:solidFill>
                <a:schemeClr val="tx1"/>
              </a:solidFill>
            </a:endParaRPr>
          </a:p>
          <a:p>
            <a:pPr algn="ctr"/>
            <a:r>
              <a:rPr lang="en-US" dirty="0">
                <a:solidFill>
                  <a:schemeClr val="tx1"/>
                </a:solidFill>
              </a:rPr>
              <a:t>11/30/2018</a:t>
            </a:r>
          </a:p>
        </p:txBody>
      </p:sp>
    </p:spTree>
    <p:extLst>
      <p:ext uri="{BB962C8B-B14F-4D97-AF65-F5344CB8AC3E}">
        <p14:creationId xmlns:p14="http://schemas.microsoft.com/office/powerpoint/2010/main" val="132496870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7B058B-60FF-47BE-92E9-272D595FE50A}"/>
              </a:ext>
            </a:extLst>
          </p:cNvPr>
          <p:cNvSpPr/>
          <p:nvPr/>
        </p:nvSpPr>
        <p:spPr>
          <a:xfrm>
            <a:off x="770964" y="551329"/>
            <a:ext cx="10650071" cy="2877671"/>
          </a:xfrm>
          <a:prstGeom prst="rect">
            <a:avLst/>
          </a:prstGeom>
          <a:solidFill>
            <a:srgbClr val="77596F"/>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3B0C881-9B9C-402D-B3D8-AD8FCFA22DD5}"/>
              </a:ext>
            </a:extLst>
          </p:cNvPr>
          <p:cNvSpPr/>
          <p:nvPr/>
        </p:nvSpPr>
        <p:spPr>
          <a:xfrm>
            <a:off x="950258" y="697502"/>
            <a:ext cx="10291482" cy="2585323"/>
          </a:xfrm>
          <a:prstGeom prst="rect">
            <a:avLst/>
          </a:prstGeom>
        </p:spPr>
        <p:txBody>
          <a:bodyPr wrap="square">
            <a:spAutoFit/>
          </a:bodyPr>
          <a:lstStyle/>
          <a:p>
            <a:pPr algn="just"/>
            <a:r>
              <a:rPr lang="en-US" dirty="0">
                <a:solidFill>
                  <a:schemeClr val="bg1"/>
                </a:solidFill>
              </a:rPr>
              <a:t>And the LORD said unto Moses, Lo, I come unto thee in a thick cloud, that the people may hear when I speak with thee, and believe thee for ever. And Moses told the words of the people unto the LORD. And the LORD said unto Moses, Go unto the people, and sanctify them to day and to morrow, and let them wash their clothes, And be ready against the third day: for the third day the LORD will come down in the sight of all the people upon mount Sinai. And thou shalt set bounds unto the people round about, saying, Take heed to yourselves, that ye go not up into the mount, or touch the border of it: whosoever toucheth the mount shall be surely put to death: There shall not an hand touch it, but he shall surely be stoned, or shot through; whether it be beast or man, it shall not live: when the trumpet soundeth long, they shall come up to the mount. (Exodus 19:9–13)</a:t>
            </a:r>
          </a:p>
        </p:txBody>
      </p:sp>
      <p:sp>
        <p:nvSpPr>
          <p:cNvPr id="5" name="Callout: Down Arrow 4">
            <a:extLst>
              <a:ext uri="{FF2B5EF4-FFF2-40B4-BE49-F238E27FC236}">
                <a16:creationId xmlns:a16="http://schemas.microsoft.com/office/drawing/2014/main" id="{33EE2659-6689-4FC3-B026-47F07D883A15}"/>
              </a:ext>
            </a:extLst>
          </p:cNvPr>
          <p:cNvSpPr/>
          <p:nvPr/>
        </p:nvSpPr>
        <p:spPr>
          <a:xfrm>
            <a:off x="4504943" y="3707892"/>
            <a:ext cx="3182112" cy="1316736"/>
          </a:xfrm>
          <a:prstGeom prst="downArrowCallout">
            <a:avLst/>
          </a:prstGeom>
          <a:solidFill>
            <a:srgbClr val="64728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Sanctify means:</a:t>
            </a:r>
          </a:p>
        </p:txBody>
      </p:sp>
      <p:sp>
        <p:nvSpPr>
          <p:cNvPr id="13" name="Flowchart: Extract 12">
            <a:extLst>
              <a:ext uri="{FF2B5EF4-FFF2-40B4-BE49-F238E27FC236}">
                <a16:creationId xmlns:a16="http://schemas.microsoft.com/office/drawing/2014/main" id="{0BAFE5D6-425B-4A27-A978-675E7F55BE3A}"/>
              </a:ext>
            </a:extLst>
          </p:cNvPr>
          <p:cNvSpPr/>
          <p:nvPr/>
        </p:nvSpPr>
        <p:spPr>
          <a:xfrm>
            <a:off x="237474" y="5293031"/>
            <a:ext cx="2223601" cy="1435249"/>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Ceremonially Clean</a:t>
            </a:r>
          </a:p>
        </p:txBody>
      </p:sp>
      <p:sp>
        <p:nvSpPr>
          <p:cNvPr id="14" name="Flowchart: Extract 13">
            <a:extLst>
              <a:ext uri="{FF2B5EF4-FFF2-40B4-BE49-F238E27FC236}">
                <a16:creationId xmlns:a16="http://schemas.microsoft.com/office/drawing/2014/main" id="{F18AEDB5-3E41-4B9E-9F6F-12BA95870FCE}"/>
              </a:ext>
            </a:extLst>
          </p:cNvPr>
          <p:cNvSpPr/>
          <p:nvPr/>
        </p:nvSpPr>
        <p:spPr>
          <a:xfrm>
            <a:off x="2834014" y="5293031"/>
            <a:ext cx="1496748" cy="1414272"/>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Morally</a:t>
            </a:r>
          </a:p>
          <a:p>
            <a:pPr algn="ctr"/>
            <a:r>
              <a:rPr lang="en-US" sz="1200" dirty="0">
                <a:solidFill>
                  <a:schemeClr val="bg1"/>
                </a:solidFill>
              </a:rPr>
              <a:t>Clean</a:t>
            </a:r>
          </a:p>
        </p:txBody>
      </p:sp>
      <p:sp>
        <p:nvSpPr>
          <p:cNvPr id="15" name="Flowchart: Extract 14">
            <a:extLst>
              <a:ext uri="{FF2B5EF4-FFF2-40B4-BE49-F238E27FC236}">
                <a16:creationId xmlns:a16="http://schemas.microsoft.com/office/drawing/2014/main" id="{5EB0BB71-497D-4BDD-A19F-8EE0CE4D45BF}"/>
              </a:ext>
            </a:extLst>
          </p:cNvPr>
          <p:cNvSpPr/>
          <p:nvPr/>
        </p:nvSpPr>
        <p:spPr>
          <a:xfrm>
            <a:off x="4661384" y="5303520"/>
            <a:ext cx="1496748" cy="1414272"/>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Inside </a:t>
            </a:r>
          </a:p>
          <a:p>
            <a:pPr algn="ctr"/>
            <a:r>
              <a:rPr lang="en-US" sz="1200" dirty="0"/>
              <a:t>Clean (soul)</a:t>
            </a:r>
          </a:p>
        </p:txBody>
      </p:sp>
      <p:sp>
        <p:nvSpPr>
          <p:cNvPr id="16" name="Flowchart: Extract 15">
            <a:extLst>
              <a:ext uri="{FF2B5EF4-FFF2-40B4-BE49-F238E27FC236}">
                <a16:creationId xmlns:a16="http://schemas.microsoft.com/office/drawing/2014/main" id="{A625C49C-C7D5-400E-AF0E-B9A75A783764}"/>
              </a:ext>
            </a:extLst>
          </p:cNvPr>
          <p:cNvSpPr/>
          <p:nvPr/>
        </p:nvSpPr>
        <p:spPr>
          <a:xfrm>
            <a:off x="6393813" y="5293031"/>
            <a:ext cx="1496748" cy="1414272"/>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Outside clean</a:t>
            </a:r>
          </a:p>
          <a:p>
            <a:pPr algn="ctr"/>
            <a:r>
              <a:rPr lang="en-US" sz="1200" dirty="0"/>
              <a:t>(Body)</a:t>
            </a:r>
          </a:p>
        </p:txBody>
      </p:sp>
      <p:sp>
        <p:nvSpPr>
          <p:cNvPr id="17" name="Flowchart: Extract 16">
            <a:extLst>
              <a:ext uri="{FF2B5EF4-FFF2-40B4-BE49-F238E27FC236}">
                <a16:creationId xmlns:a16="http://schemas.microsoft.com/office/drawing/2014/main" id="{EC5B5FF9-5129-4E1F-BF85-292BCA52C8BE}"/>
              </a:ext>
            </a:extLst>
          </p:cNvPr>
          <p:cNvSpPr/>
          <p:nvPr/>
        </p:nvSpPr>
        <p:spPr>
          <a:xfrm>
            <a:off x="9858671" y="5282543"/>
            <a:ext cx="2095855" cy="1372449"/>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Righteous</a:t>
            </a:r>
          </a:p>
        </p:txBody>
      </p:sp>
      <p:sp>
        <p:nvSpPr>
          <p:cNvPr id="18" name="Flowchart: Extract 17">
            <a:extLst>
              <a:ext uri="{FF2B5EF4-FFF2-40B4-BE49-F238E27FC236}">
                <a16:creationId xmlns:a16="http://schemas.microsoft.com/office/drawing/2014/main" id="{BD338A3F-91D9-4C37-8E6A-407900DC47A9}"/>
              </a:ext>
            </a:extLst>
          </p:cNvPr>
          <p:cNvSpPr/>
          <p:nvPr/>
        </p:nvSpPr>
        <p:spPr>
          <a:xfrm>
            <a:off x="8126242" y="5282543"/>
            <a:ext cx="1496748" cy="1414272"/>
          </a:xfrm>
          <a:prstGeom prst="flowChartExtra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bg1"/>
                </a:solidFill>
              </a:rPr>
              <a:t>Holy</a:t>
            </a:r>
          </a:p>
        </p:txBody>
      </p:sp>
    </p:spTree>
    <p:extLst>
      <p:ext uri="{BB962C8B-B14F-4D97-AF65-F5344CB8AC3E}">
        <p14:creationId xmlns:p14="http://schemas.microsoft.com/office/powerpoint/2010/main" val="273264114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style.rotation</p:attrName>
                                        </p:attrNameLst>
                                      </p:cBhvr>
                                      <p:tavLst>
                                        <p:tav tm="0">
                                          <p:val>
                                            <p:fltVal val="720"/>
                                          </p:val>
                                        </p:tav>
                                        <p:tav tm="100000">
                                          <p:val>
                                            <p:fltVal val="0"/>
                                          </p:val>
                                        </p:tav>
                                      </p:tavLst>
                                    </p:anim>
                                    <p:anim calcmode="lin" valueType="num">
                                      <p:cBhvr>
                                        <p:cTn id="9" dur="2000" fill="hold"/>
                                        <p:tgtEl>
                                          <p:spTgt spid="13"/>
                                        </p:tgtEl>
                                        <p:attrNameLst>
                                          <p:attrName>ppt_h</p:attrName>
                                        </p:attrNameLst>
                                      </p:cBhvr>
                                      <p:tavLst>
                                        <p:tav tm="0">
                                          <p:val>
                                            <p:fltVal val="0"/>
                                          </p:val>
                                        </p:tav>
                                        <p:tav tm="100000">
                                          <p:val>
                                            <p:strVal val="#ppt_h"/>
                                          </p:val>
                                        </p:tav>
                                      </p:tavLst>
                                    </p:anim>
                                    <p:anim calcmode="lin" valueType="num">
                                      <p:cBhvr>
                                        <p:cTn id="10" dur="2000" fill="hold"/>
                                        <p:tgtEl>
                                          <p:spTgt spid="13"/>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anim calcmode="lin" valueType="num">
                                      <p:cBhvr>
                                        <p:cTn id="14" dur="2000" fill="hold"/>
                                        <p:tgtEl>
                                          <p:spTgt spid="14"/>
                                        </p:tgtEl>
                                        <p:attrNameLst>
                                          <p:attrName>style.rotation</p:attrName>
                                        </p:attrNameLst>
                                      </p:cBhvr>
                                      <p:tavLst>
                                        <p:tav tm="0">
                                          <p:val>
                                            <p:fltVal val="720"/>
                                          </p:val>
                                        </p:tav>
                                        <p:tav tm="100000">
                                          <p:val>
                                            <p:fltVal val="0"/>
                                          </p:val>
                                        </p:tav>
                                      </p:tavLst>
                                    </p:anim>
                                    <p:anim calcmode="lin" valueType="num">
                                      <p:cBhvr>
                                        <p:cTn id="15" dur="2000" fill="hold"/>
                                        <p:tgtEl>
                                          <p:spTgt spid="14"/>
                                        </p:tgtEl>
                                        <p:attrNameLst>
                                          <p:attrName>ppt_h</p:attrName>
                                        </p:attrNameLst>
                                      </p:cBhvr>
                                      <p:tavLst>
                                        <p:tav tm="0">
                                          <p:val>
                                            <p:fltVal val="0"/>
                                          </p:val>
                                        </p:tav>
                                        <p:tav tm="100000">
                                          <p:val>
                                            <p:strVal val="#ppt_h"/>
                                          </p:val>
                                        </p:tav>
                                      </p:tavLst>
                                    </p:anim>
                                    <p:anim calcmode="lin" valueType="num">
                                      <p:cBhvr>
                                        <p:cTn id="16" dur="2000" fill="hold"/>
                                        <p:tgtEl>
                                          <p:spTgt spid="14"/>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2000"/>
                                        <p:tgtEl>
                                          <p:spTgt spid="15"/>
                                        </p:tgtEl>
                                      </p:cBhvr>
                                    </p:animEffect>
                                    <p:anim calcmode="lin" valueType="num">
                                      <p:cBhvr>
                                        <p:cTn id="20" dur="2000" fill="hold"/>
                                        <p:tgtEl>
                                          <p:spTgt spid="15"/>
                                        </p:tgtEl>
                                        <p:attrNameLst>
                                          <p:attrName>style.rotation</p:attrName>
                                        </p:attrNameLst>
                                      </p:cBhvr>
                                      <p:tavLst>
                                        <p:tav tm="0">
                                          <p:val>
                                            <p:fltVal val="720"/>
                                          </p:val>
                                        </p:tav>
                                        <p:tav tm="100000">
                                          <p:val>
                                            <p:fltVal val="0"/>
                                          </p:val>
                                        </p:tav>
                                      </p:tavLst>
                                    </p:anim>
                                    <p:anim calcmode="lin" valueType="num">
                                      <p:cBhvr>
                                        <p:cTn id="21" dur="2000" fill="hold"/>
                                        <p:tgtEl>
                                          <p:spTgt spid="15"/>
                                        </p:tgtEl>
                                        <p:attrNameLst>
                                          <p:attrName>ppt_h</p:attrName>
                                        </p:attrNameLst>
                                      </p:cBhvr>
                                      <p:tavLst>
                                        <p:tav tm="0">
                                          <p:val>
                                            <p:fltVal val="0"/>
                                          </p:val>
                                        </p:tav>
                                        <p:tav tm="100000">
                                          <p:val>
                                            <p:strVal val="#ppt_h"/>
                                          </p:val>
                                        </p:tav>
                                      </p:tavLst>
                                    </p:anim>
                                    <p:anim calcmode="lin" valueType="num">
                                      <p:cBhvr>
                                        <p:cTn id="22" dur="2000" fill="hold"/>
                                        <p:tgtEl>
                                          <p:spTgt spid="15"/>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2000"/>
                                        <p:tgtEl>
                                          <p:spTgt spid="16"/>
                                        </p:tgtEl>
                                      </p:cBhvr>
                                    </p:animEffect>
                                    <p:anim calcmode="lin" valueType="num">
                                      <p:cBhvr>
                                        <p:cTn id="26" dur="2000" fill="hold"/>
                                        <p:tgtEl>
                                          <p:spTgt spid="16"/>
                                        </p:tgtEl>
                                        <p:attrNameLst>
                                          <p:attrName>style.rotation</p:attrName>
                                        </p:attrNameLst>
                                      </p:cBhvr>
                                      <p:tavLst>
                                        <p:tav tm="0">
                                          <p:val>
                                            <p:fltVal val="720"/>
                                          </p:val>
                                        </p:tav>
                                        <p:tav tm="100000">
                                          <p:val>
                                            <p:fltVal val="0"/>
                                          </p:val>
                                        </p:tav>
                                      </p:tavLst>
                                    </p:anim>
                                    <p:anim calcmode="lin" valueType="num">
                                      <p:cBhvr>
                                        <p:cTn id="27" dur="2000" fill="hold"/>
                                        <p:tgtEl>
                                          <p:spTgt spid="16"/>
                                        </p:tgtEl>
                                        <p:attrNameLst>
                                          <p:attrName>ppt_h</p:attrName>
                                        </p:attrNameLst>
                                      </p:cBhvr>
                                      <p:tavLst>
                                        <p:tav tm="0">
                                          <p:val>
                                            <p:fltVal val="0"/>
                                          </p:val>
                                        </p:tav>
                                        <p:tav tm="100000">
                                          <p:val>
                                            <p:strVal val="#ppt_h"/>
                                          </p:val>
                                        </p:tav>
                                      </p:tavLst>
                                    </p:anim>
                                    <p:anim calcmode="lin" valueType="num">
                                      <p:cBhvr>
                                        <p:cTn id="28" dur="2000" fill="hold"/>
                                        <p:tgtEl>
                                          <p:spTgt spid="16"/>
                                        </p:tgtEl>
                                        <p:attrNameLst>
                                          <p:attrName>ppt_w</p:attrName>
                                        </p:attrNameLst>
                                      </p:cBhvr>
                                      <p:tavLst>
                                        <p:tav tm="0">
                                          <p:val>
                                            <p:fltVal val="0"/>
                                          </p:val>
                                        </p:tav>
                                        <p:tav tm="100000">
                                          <p:val>
                                            <p:strVal val="#ppt_w"/>
                                          </p:val>
                                        </p:tav>
                                      </p:tavLst>
                                    </p:anim>
                                  </p:childTnLst>
                                </p:cTn>
                              </p:par>
                              <p:par>
                                <p:cTn id="29" presetID="35"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fade">
                                      <p:cBhvr>
                                        <p:cTn id="31" dur="2000"/>
                                        <p:tgtEl>
                                          <p:spTgt spid="18"/>
                                        </p:tgtEl>
                                      </p:cBhvr>
                                    </p:animEffect>
                                    <p:anim calcmode="lin" valueType="num">
                                      <p:cBhvr>
                                        <p:cTn id="32" dur="2000" fill="hold"/>
                                        <p:tgtEl>
                                          <p:spTgt spid="18"/>
                                        </p:tgtEl>
                                        <p:attrNameLst>
                                          <p:attrName>style.rotation</p:attrName>
                                        </p:attrNameLst>
                                      </p:cBhvr>
                                      <p:tavLst>
                                        <p:tav tm="0">
                                          <p:val>
                                            <p:fltVal val="720"/>
                                          </p:val>
                                        </p:tav>
                                        <p:tav tm="100000">
                                          <p:val>
                                            <p:fltVal val="0"/>
                                          </p:val>
                                        </p:tav>
                                      </p:tavLst>
                                    </p:anim>
                                    <p:anim calcmode="lin" valueType="num">
                                      <p:cBhvr>
                                        <p:cTn id="33" dur="2000" fill="hold"/>
                                        <p:tgtEl>
                                          <p:spTgt spid="18"/>
                                        </p:tgtEl>
                                        <p:attrNameLst>
                                          <p:attrName>ppt_h</p:attrName>
                                        </p:attrNameLst>
                                      </p:cBhvr>
                                      <p:tavLst>
                                        <p:tav tm="0">
                                          <p:val>
                                            <p:fltVal val="0"/>
                                          </p:val>
                                        </p:tav>
                                        <p:tav tm="100000">
                                          <p:val>
                                            <p:strVal val="#ppt_h"/>
                                          </p:val>
                                        </p:tav>
                                      </p:tavLst>
                                    </p:anim>
                                    <p:anim calcmode="lin" valueType="num">
                                      <p:cBhvr>
                                        <p:cTn id="34" dur="2000" fill="hold"/>
                                        <p:tgtEl>
                                          <p:spTgt spid="18"/>
                                        </p:tgtEl>
                                        <p:attrNameLst>
                                          <p:attrName>ppt_w</p:attrName>
                                        </p:attrNameLst>
                                      </p:cBhvr>
                                      <p:tavLst>
                                        <p:tav tm="0">
                                          <p:val>
                                            <p:fltVal val="0"/>
                                          </p:val>
                                        </p:tav>
                                        <p:tav tm="100000">
                                          <p:val>
                                            <p:strVal val="#ppt_w"/>
                                          </p:val>
                                        </p:tav>
                                      </p:tavLst>
                                    </p:anim>
                                  </p:childTnLst>
                                </p:cTn>
                              </p:par>
                              <p:par>
                                <p:cTn id="35" presetID="35"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2000"/>
                                        <p:tgtEl>
                                          <p:spTgt spid="17"/>
                                        </p:tgtEl>
                                      </p:cBhvr>
                                    </p:animEffect>
                                    <p:anim calcmode="lin" valueType="num">
                                      <p:cBhvr>
                                        <p:cTn id="38" dur="2000" fill="hold"/>
                                        <p:tgtEl>
                                          <p:spTgt spid="17"/>
                                        </p:tgtEl>
                                        <p:attrNameLst>
                                          <p:attrName>style.rotation</p:attrName>
                                        </p:attrNameLst>
                                      </p:cBhvr>
                                      <p:tavLst>
                                        <p:tav tm="0">
                                          <p:val>
                                            <p:fltVal val="720"/>
                                          </p:val>
                                        </p:tav>
                                        <p:tav tm="100000">
                                          <p:val>
                                            <p:fltVal val="0"/>
                                          </p:val>
                                        </p:tav>
                                      </p:tavLst>
                                    </p:anim>
                                    <p:anim calcmode="lin" valueType="num">
                                      <p:cBhvr>
                                        <p:cTn id="39" dur="2000" fill="hold"/>
                                        <p:tgtEl>
                                          <p:spTgt spid="17"/>
                                        </p:tgtEl>
                                        <p:attrNameLst>
                                          <p:attrName>ppt_h</p:attrName>
                                        </p:attrNameLst>
                                      </p:cBhvr>
                                      <p:tavLst>
                                        <p:tav tm="0">
                                          <p:val>
                                            <p:fltVal val="0"/>
                                          </p:val>
                                        </p:tav>
                                        <p:tav tm="100000">
                                          <p:val>
                                            <p:strVal val="#ppt_h"/>
                                          </p:val>
                                        </p:tav>
                                      </p:tavLst>
                                    </p:anim>
                                    <p:anim calcmode="lin" valueType="num">
                                      <p:cBhvr>
                                        <p:cTn id="40" dur="2000" fill="hold"/>
                                        <p:tgtEl>
                                          <p:spTgt spid="1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7B504A-BDB7-4905-81FD-0F3BACF1D1B0}"/>
              </a:ext>
            </a:extLst>
          </p:cNvPr>
          <p:cNvSpPr/>
          <p:nvPr/>
        </p:nvSpPr>
        <p:spPr>
          <a:xfrm>
            <a:off x="679704" y="667202"/>
            <a:ext cx="10902696" cy="2938272"/>
          </a:xfrm>
          <a:prstGeom prst="rect">
            <a:avLst/>
          </a:prstGeom>
          <a:solidFill>
            <a:srgbClr val="77596F"/>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9CA63B9D-94E9-4429-863D-2E91525E1FA6}"/>
              </a:ext>
            </a:extLst>
          </p:cNvPr>
          <p:cNvSpPr/>
          <p:nvPr/>
        </p:nvSpPr>
        <p:spPr>
          <a:xfrm>
            <a:off x="932688" y="843677"/>
            <a:ext cx="10326624" cy="2585323"/>
          </a:xfrm>
          <a:prstGeom prst="rect">
            <a:avLst/>
          </a:prstGeom>
        </p:spPr>
        <p:txBody>
          <a:bodyPr wrap="square">
            <a:spAutoFit/>
          </a:bodyPr>
          <a:lstStyle/>
          <a:p>
            <a:pPr algn="just"/>
            <a:r>
              <a:rPr lang="en-US" dirty="0">
                <a:solidFill>
                  <a:schemeClr val="bg1"/>
                </a:solidFill>
              </a:rPr>
              <a:t>And the LORD said unto Moses, Lo, I come unto thee in a thick cloud, that the people may hear when I speak with thee, and believe thee for ever. And Moses told the words of the people unto the LORD. And the LORD said unto Moses, Go unto the people, and sanctify them to day and to morrow, and let them wash their clothes, And be ready against the third day: for the third day the LORD will come down in the sight of all the people upon mount Sinai. And thou shalt set bounds unto the people round about, saying, Take heed to yourselves, that ye go not up into the mount, or touch the border of it: whosoever toucheth the mount shall be surely put to death: There shall not an hand touch it, but he shall surely be stoned, or shot through; whether it be beast or man, it shall not live: when the trumpet soundeth long, they shall come up to the mount. (Exodus 19:9–13)</a:t>
            </a:r>
          </a:p>
        </p:txBody>
      </p:sp>
      <p:sp>
        <p:nvSpPr>
          <p:cNvPr id="4" name="Flowchart: Extract 3">
            <a:extLst>
              <a:ext uri="{FF2B5EF4-FFF2-40B4-BE49-F238E27FC236}">
                <a16:creationId xmlns:a16="http://schemas.microsoft.com/office/drawing/2014/main" id="{6A822538-0BAD-408D-B1AC-ABC4E7C72DB1}"/>
              </a:ext>
            </a:extLst>
          </p:cNvPr>
          <p:cNvSpPr/>
          <p:nvPr/>
        </p:nvSpPr>
        <p:spPr>
          <a:xfrm>
            <a:off x="292608" y="4011168"/>
            <a:ext cx="5644896" cy="2450592"/>
          </a:xfrm>
          <a:prstGeom prst="flowChartExtract">
            <a:avLst/>
          </a:prstGeom>
          <a:solidFill>
            <a:srgbClr val="647281"/>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God’s people must be sanctified in His Presence or they will suffer physical death when they </a:t>
            </a:r>
          </a:p>
          <a:p>
            <a:pPr algn="ctr"/>
            <a:r>
              <a:rPr lang="en-US" dirty="0">
                <a:solidFill>
                  <a:schemeClr val="bg1"/>
                </a:solidFill>
              </a:rPr>
              <a:t>draw near to Him</a:t>
            </a:r>
          </a:p>
          <a:p>
            <a:pPr algn="ctr"/>
            <a:endParaRPr lang="en-US" dirty="0">
              <a:solidFill>
                <a:schemeClr val="bg1"/>
              </a:solidFill>
            </a:endParaRPr>
          </a:p>
          <a:p>
            <a:pPr algn="ctr"/>
            <a:endParaRPr lang="en-US" dirty="0">
              <a:solidFill>
                <a:schemeClr val="bg1"/>
              </a:solidFill>
            </a:endParaRPr>
          </a:p>
        </p:txBody>
      </p:sp>
      <p:sp>
        <p:nvSpPr>
          <p:cNvPr id="5" name="Flowchart: Extract 4">
            <a:extLst>
              <a:ext uri="{FF2B5EF4-FFF2-40B4-BE49-F238E27FC236}">
                <a16:creationId xmlns:a16="http://schemas.microsoft.com/office/drawing/2014/main" id="{56A56365-699C-4FB3-AE28-B21D1CB2CC15}"/>
              </a:ext>
            </a:extLst>
          </p:cNvPr>
          <p:cNvSpPr/>
          <p:nvPr/>
        </p:nvSpPr>
        <p:spPr>
          <a:xfrm>
            <a:off x="5937504" y="4011168"/>
            <a:ext cx="5644896" cy="2450592"/>
          </a:xfrm>
          <a:prstGeom prst="flowChartExtract">
            <a:avLst/>
          </a:prstGeom>
          <a:solidFill>
            <a:srgbClr val="A48C60"/>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God’s people can only be purified and holy (sanctified) if they </a:t>
            </a:r>
          </a:p>
          <a:p>
            <a:pPr algn="ctr"/>
            <a:r>
              <a:rPr lang="en-US" dirty="0"/>
              <a:t>are first free of sin</a:t>
            </a:r>
          </a:p>
          <a:p>
            <a:pPr algn="ctr"/>
            <a:endParaRPr lang="en-US" dirty="0"/>
          </a:p>
          <a:p>
            <a:pPr algn="ctr"/>
            <a:endParaRPr lang="en-US" dirty="0"/>
          </a:p>
        </p:txBody>
      </p:sp>
    </p:spTree>
    <p:extLst>
      <p:ext uri="{BB962C8B-B14F-4D97-AF65-F5344CB8AC3E}">
        <p14:creationId xmlns:p14="http://schemas.microsoft.com/office/powerpoint/2010/main" val="235467348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grpId="0" nodeType="withEffect">
                                  <p:stCondLst>
                                    <p:cond delay="100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FA78B"/>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A341BA-6F3F-4AC6-987D-6099B46A57F8}"/>
              </a:ext>
            </a:extLst>
          </p:cNvPr>
          <p:cNvSpPr/>
          <p:nvPr/>
        </p:nvSpPr>
        <p:spPr>
          <a:xfrm>
            <a:off x="510208" y="576469"/>
            <a:ext cx="11171583" cy="1037178"/>
          </a:xfrm>
          <a:prstGeom prst="rect">
            <a:avLst/>
          </a:prstGeom>
          <a:solidFill>
            <a:srgbClr val="6D696B"/>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2CF0EDEE-DC63-4D64-9087-A88196663DB9}"/>
              </a:ext>
            </a:extLst>
          </p:cNvPr>
          <p:cNvSpPr/>
          <p:nvPr/>
        </p:nvSpPr>
        <p:spPr>
          <a:xfrm>
            <a:off x="956981" y="910392"/>
            <a:ext cx="10278036" cy="369332"/>
          </a:xfrm>
          <a:prstGeom prst="rect">
            <a:avLst/>
          </a:prstGeom>
        </p:spPr>
        <p:txBody>
          <a:bodyPr wrap="square">
            <a:spAutoFit/>
          </a:bodyPr>
          <a:lstStyle/>
          <a:p>
            <a:r>
              <a:rPr lang="en-US" dirty="0">
                <a:solidFill>
                  <a:schemeClr val="bg1"/>
                </a:solidFill>
              </a:rPr>
              <a:t>For the wages of sin is death; but the gift of God is eternal life through Jesus Christ our Lord. (Romans 6:23)</a:t>
            </a:r>
          </a:p>
        </p:txBody>
      </p:sp>
      <p:sp>
        <p:nvSpPr>
          <p:cNvPr id="5" name="Flowchart: Sequential Access Storage 4">
            <a:extLst>
              <a:ext uri="{FF2B5EF4-FFF2-40B4-BE49-F238E27FC236}">
                <a16:creationId xmlns:a16="http://schemas.microsoft.com/office/drawing/2014/main" id="{88FA1BE4-9822-4682-B4A1-FAE23AAB7533}"/>
              </a:ext>
            </a:extLst>
          </p:cNvPr>
          <p:cNvSpPr/>
          <p:nvPr/>
        </p:nvSpPr>
        <p:spPr>
          <a:xfrm>
            <a:off x="1523999" y="2232212"/>
            <a:ext cx="4572000" cy="4049319"/>
          </a:xfrm>
          <a:prstGeom prst="flowChartMagneticTape">
            <a:avLst/>
          </a:prstGeom>
          <a:solidFill>
            <a:srgbClr val="A48C6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result of righteousness is ETERNAL LIFE!</a:t>
            </a:r>
          </a:p>
        </p:txBody>
      </p:sp>
      <p:sp>
        <p:nvSpPr>
          <p:cNvPr id="6" name="Flowchart: Sequential Access Storage 5">
            <a:extLst>
              <a:ext uri="{FF2B5EF4-FFF2-40B4-BE49-F238E27FC236}">
                <a16:creationId xmlns:a16="http://schemas.microsoft.com/office/drawing/2014/main" id="{ACF2572B-19BF-4145-B517-1C78A062C9F0}"/>
              </a:ext>
            </a:extLst>
          </p:cNvPr>
          <p:cNvSpPr/>
          <p:nvPr/>
        </p:nvSpPr>
        <p:spPr>
          <a:xfrm flipH="1">
            <a:off x="6096001" y="2232212"/>
            <a:ext cx="4572000" cy="4049319"/>
          </a:xfrm>
          <a:prstGeom prst="flowChartMagneticTape">
            <a:avLst/>
          </a:prstGeom>
          <a:solidFill>
            <a:srgbClr val="A48C6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LORD God’s Will was revealed through His Word over time about His intention to establish a process of a life sacrificed for the </a:t>
            </a:r>
          </a:p>
          <a:p>
            <a:pPr algn="ctr"/>
            <a:r>
              <a:rPr lang="en-US" dirty="0"/>
              <a:t>redemption of sin!</a:t>
            </a:r>
          </a:p>
        </p:txBody>
      </p:sp>
    </p:spTree>
    <p:extLst>
      <p:ext uri="{BB962C8B-B14F-4D97-AF65-F5344CB8AC3E}">
        <p14:creationId xmlns:p14="http://schemas.microsoft.com/office/powerpoint/2010/main" val="280678249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0" fill="hold"/>
                                        <p:tgtEl>
                                          <p:spTgt spid="6"/>
                                        </p:tgtEl>
                                        <p:attrNameLst>
                                          <p:attrName>ppt_w</p:attrName>
                                        </p:attrNameLst>
                                      </p:cBhvr>
                                      <p:tavLst>
                                        <p:tav tm="0" fmla="#ppt_w*sin(2.5*pi*$)">
                                          <p:val>
                                            <p:fltVal val="0"/>
                                          </p:val>
                                        </p:tav>
                                        <p:tav tm="100000">
                                          <p:val>
                                            <p:fltVal val="1"/>
                                          </p:val>
                                        </p:tav>
                                      </p:tavLst>
                                    </p:anim>
                                    <p:anim calcmode="lin" valueType="num">
                                      <p:cBhvr>
                                        <p:cTn id="12" dur="5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64728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5B66DD-19DA-416E-B104-EBA06BADC685}"/>
              </a:ext>
            </a:extLst>
          </p:cNvPr>
          <p:cNvSpPr/>
          <p:nvPr/>
        </p:nvSpPr>
        <p:spPr>
          <a:xfrm>
            <a:off x="871817" y="2420470"/>
            <a:ext cx="10448365" cy="2017059"/>
          </a:xfrm>
          <a:prstGeom prst="rect">
            <a:avLst/>
          </a:prstGeom>
          <a:solidFill>
            <a:srgbClr val="77596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Rectangle 2">
            <a:extLst>
              <a:ext uri="{FF2B5EF4-FFF2-40B4-BE49-F238E27FC236}">
                <a16:creationId xmlns:a16="http://schemas.microsoft.com/office/drawing/2014/main" id="{9447DD11-A87D-4DF3-B2FF-FA9CAD892087}"/>
              </a:ext>
            </a:extLst>
          </p:cNvPr>
          <p:cNvSpPr/>
          <p:nvPr/>
        </p:nvSpPr>
        <p:spPr>
          <a:xfrm>
            <a:off x="1237129" y="2951947"/>
            <a:ext cx="9722224" cy="954107"/>
          </a:xfrm>
          <a:prstGeom prst="rect">
            <a:avLst/>
          </a:prstGeom>
        </p:spPr>
        <p:txBody>
          <a:bodyPr wrap="square">
            <a:spAutoFit/>
          </a:bodyPr>
          <a:lstStyle/>
          <a:p>
            <a:pPr algn="ctr"/>
            <a:r>
              <a:rPr lang="en-US" dirty="0">
                <a:solidFill>
                  <a:schemeClr val="bg1"/>
                </a:solidFill>
                <a:latin typeface="Calibri" panose="020F0502020204030204" pitchFamily="34" charset="0"/>
                <a:cs typeface="Calibri" panose="020F0502020204030204" pitchFamily="34" charset="0"/>
              </a:rPr>
              <a:t>Please continue to next BI100 – Module 2.2 – Life Sacrificed for Sin</a:t>
            </a:r>
          </a:p>
          <a:p>
            <a:pPr algn="ctr"/>
            <a:endParaRPr lang="en-US" dirty="0">
              <a:solidFill>
                <a:schemeClr val="bg1"/>
              </a:solidFill>
              <a:latin typeface="Calibri" panose="020F0502020204030204" pitchFamily="34" charset="0"/>
              <a:cs typeface="Calibri" panose="020F0502020204030204" pitchFamily="34" charset="0"/>
            </a:endParaRPr>
          </a:p>
          <a:p>
            <a:pPr algn="ctr"/>
            <a:r>
              <a:rPr lang="en-US" dirty="0">
                <a:solidFill>
                  <a:schemeClr val="bg1"/>
                </a:solidFill>
                <a:latin typeface="Calibri" panose="020F0502020204030204" pitchFamily="34" charset="0"/>
                <a:cs typeface="Calibri" panose="020F0502020204030204" pitchFamily="34" charset="0"/>
              </a:rPr>
              <a:t>(Genesis 4:1-7; 22:11-14; Exodus 12:1-14; Leviticus 4:1-12; 1 Peter 2:24</a:t>
            </a:r>
            <a:r>
              <a:rPr lang="en-US" sz="2000" dirty="0">
                <a:solidFill>
                  <a:schemeClr val="bg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9903824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B9CB4AC-039F-49AC-9F2E-52E1500DF0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62117" y="4788408"/>
            <a:ext cx="2329883" cy="1554480"/>
          </a:xfrm>
          <a:prstGeom prst="rect">
            <a:avLst/>
          </a:prstGeom>
        </p:spPr>
      </p:pic>
      <p:sp>
        <p:nvSpPr>
          <p:cNvPr id="4" name="Rectangle 3">
            <a:extLst>
              <a:ext uri="{FF2B5EF4-FFF2-40B4-BE49-F238E27FC236}">
                <a16:creationId xmlns:a16="http://schemas.microsoft.com/office/drawing/2014/main" id="{5F7C57D3-95B3-421E-8BC8-08F089C4A4EB}"/>
              </a:ext>
            </a:extLst>
          </p:cNvPr>
          <p:cNvSpPr/>
          <p:nvPr/>
        </p:nvSpPr>
        <p:spPr>
          <a:xfrm>
            <a:off x="414528" y="426720"/>
            <a:ext cx="11411712" cy="3002280"/>
          </a:xfrm>
          <a:prstGeom prst="rect">
            <a:avLst/>
          </a:prstGeom>
          <a:solidFill>
            <a:schemeClr val="accent3">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Rectangle 4">
            <a:extLst>
              <a:ext uri="{FF2B5EF4-FFF2-40B4-BE49-F238E27FC236}">
                <a16:creationId xmlns:a16="http://schemas.microsoft.com/office/drawing/2014/main" id="{B0AE104F-2538-42F5-9CF6-BDE1E7DE8384}"/>
              </a:ext>
            </a:extLst>
          </p:cNvPr>
          <p:cNvSpPr/>
          <p:nvPr/>
        </p:nvSpPr>
        <p:spPr>
          <a:xfrm>
            <a:off x="548640" y="696753"/>
            <a:ext cx="11094720" cy="2462213"/>
          </a:xfrm>
          <a:prstGeom prst="rect">
            <a:avLst/>
          </a:prstGeom>
        </p:spPr>
        <p:txBody>
          <a:bodyPr wrap="square">
            <a:spAutoFit/>
          </a:bodyPr>
          <a:lstStyle/>
          <a:p>
            <a:pPr algn="just"/>
            <a:r>
              <a:rPr lang="en-US" sz="1400" dirty="0"/>
              <a:t>Jesus answered them, Verily, verily, I say unto you, Whosoever committeth sin is the servant of sin. And the servant abideth not in the house for ever: but the Son abideth ever. If the Son therefore shall make you free, ye shall be free indeed. I know that ye are Abraham’s seed; but ye seek to kill me, because my word hath no place in you. I speak that which I have seen with my Father: and ye do that which ye have seen with your father. They answered and said unto him, Abraham is our father. Jesus saith unto them, If ye were Abraham’s children, ye would do the works of Abraham. But now ye seek to kill me, a man that hath told you the truth, which I have heard of God: this did not Abraham. Ye do the deeds of your father. Then said they to him, We be not born of fornication; we have one Father, even God. Jesus said unto them, If God were your Father, ye would love me: for I proceeded forth and came from God; neither came I of myself, but he sent me. Why do ye not understand my speech? even because ye cannot hear my word. Ye are of your father the devil, and the lusts of your father ye will do. He was a murderer from the beginning, and abode not in the truth, because there is no truth in him. When he speaketh a lie, he speaketh of his own: for he is a liar, and the father of it. And because I tell you the truth, ye believe me not. Which of you convinceth me of sin? And if I say the truth, why do ye not believe me? He that is of God heareth God’s words: ye therefore hear them not, because ye are not of God. (John 8:34-47)</a:t>
            </a:r>
          </a:p>
        </p:txBody>
      </p:sp>
      <p:sp>
        <p:nvSpPr>
          <p:cNvPr id="7" name="Rectangle 6">
            <a:extLst>
              <a:ext uri="{FF2B5EF4-FFF2-40B4-BE49-F238E27FC236}">
                <a16:creationId xmlns:a16="http://schemas.microsoft.com/office/drawing/2014/main" id="{19B8BEEC-13A3-4109-86BC-D2C6A6984683}"/>
              </a:ext>
            </a:extLst>
          </p:cNvPr>
          <p:cNvSpPr/>
          <p:nvPr/>
        </p:nvSpPr>
        <p:spPr>
          <a:xfrm>
            <a:off x="414528" y="3767328"/>
            <a:ext cx="11411712" cy="682752"/>
          </a:xfrm>
          <a:prstGeom prst="rect">
            <a:avLst/>
          </a:prstGeom>
          <a:solidFill>
            <a:schemeClr val="bg2">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People that have the sins of the devil…</a:t>
            </a:r>
          </a:p>
        </p:txBody>
      </p:sp>
      <p:sp>
        <p:nvSpPr>
          <p:cNvPr id="8" name="Rectangle 7">
            <a:extLst>
              <a:ext uri="{FF2B5EF4-FFF2-40B4-BE49-F238E27FC236}">
                <a16:creationId xmlns:a16="http://schemas.microsoft.com/office/drawing/2014/main" id="{CBAD35F3-559E-4F0B-B9C8-35DF06334572}"/>
              </a:ext>
            </a:extLst>
          </p:cNvPr>
          <p:cNvSpPr/>
          <p:nvPr/>
        </p:nvSpPr>
        <p:spPr>
          <a:xfrm>
            <a:off x="2329884" y="4925568"/>
            <a:ext cx="2182368" cy="1816608"/>
          </a:xfrm>
          <a:prstGeom prst="rect">
            <a:avLst/>
          </a:prstGeom>
          <a:solidFill>
            <a:srgbClr val="657383"/>
          </a:solidFill>
          <a:ln>
            <a:solidFill>
              <a:schemeClr val="accent3">
                <a:lumMod val="50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Cannot</a:t>
            </a:r>
          </a:p>
          <a:p>
            <a:pPr algn="ctr"/>
            <a:r>
              <a:rPr lang="en-US" dirty="0"/>
              <a:t>Love</a:t>
            </a:r>
          </a:p>
          <a:p>
            <a:pPr algn="ctr"/>
            <a:r>
              <a:rPr lang="en-US" dirty="0"/>
              <a:t>Jesus</a:t>
            </a:r>
          </a:p>
        </p:txBody>
      </p:sp>
      <p:sp>
        <p:nvSpPr>
          <p:cNvPr id="9" name="Rectangle 8">
            <a:extLst>
              <a:ext uri="{FF2B5EF4-FFF2-40B4-BE49-F238E27FC236}">
                <a16:creationId xmlns:a16="http://schemas.microsoft.com/office/drawing/2014/main" id="{817DC0F5-52CA-4326-B274-3985EC73D9A3}"/>
              </a:ext>
            </a:extLst>
          </p:cNvPr>
          <p:cNvSpPr/>
          <p:nvPr/>
        </p:nvSpPr>
        <p:spPr>
          <a:xfrm>
            <a:off x="5004816" y="4925568"/>
            <a:ext cx="2182368" cy="1816608"/>
          </a:xfrm>
          <a:prstGeom prst="rect">
            <a:avLst/>
          </a:prstGeom>
          <a:solidFill>
            <a:srgbClr val="607673"/>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Cannot</a:t>
            </a:r>
          </a:p>
          <a:p>
            <a:pPr algn="ctr"/>
            <a:r>
              <a:rPr lang="en-US" dirty="0"/>
              <a:t>Understand</a:t>
            </a:r>
          </a:p>
          <a:p>
            <a:pPr algn="ctr"/>
            <a:r>
              <a:rPr lang="en-US" dirty="0"/>
              <a:t>Christ’s</a:t>
            </a:r>
          </a:p>
          <a:p>
            <a:pPr algn="ctr"/>
            <a:r>
              <a:rPr lang="en-US" dirty="0"/>
              <a:t>Message</a:t>
            </a:r>
          </a:p>
        </p:txBody>
      </p:sp>
      <p:sp>
        <p:nvSpPr>
          <p:cNvPr id="10" name="Rectangle 9">
            <a:extLst>
              <a:ext uri="{FF2B5EF4-FFF2-40B4-BE49-F238E27FC236}">
                <a16:creationId xmlns:a16="http://schemas.microsoft.com/office/drawing/2014/main" id="{FAB39E3C-7A9D-46E4-896F-B23E79E45821}"/>
              </a:ext>
            </a:extLst>
          </p:cNvPr>
          <p:cNvSpPr/>
          <p:nvPr/>
        </p:nvSpPr>
        <p:spPr>
          <a:xfrm>
            <a:off x="7679748" y="4925568"/>
            <a:ext cx="2182368" cy="1816608"/>
          </a:xfrm>
          <a:prstGeom prst="rect">
            <a:avLst/>
          </a:prstGeom>
          <a:solidFill>
            <a:srgbClr val="77596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Cannot</a:t>
            </a:r>
          </a:p>
          <a:p>
            <a:pPr algn="ctr"/>
            <a:r>
              <a:rPr lang="en-US" dirty="0"/>
              <a:t>Hear</a:t>
            </a:r>
          </a:p>
          <a:p>
            <a:pPr algn="ctr"/>
            <a:r>
              <a:rPr lang="en-US" dirty="0"/>
              <a:t>The </a:t>
            </a:r>
          </a:p>
          <a:p>
            <a:pPr algn="ctr"/>
            <a:r>
              <a:rPr lang="en-US" dirty="0"/>
              <a:t>Word of God</a:t>
            </a:r>
          </a:p>
        </p:txBody>
      </p:sp>
    </p:spTree>
    <p:extLst>
      <p:ext uri="{BB962C8B-B14F-4D97-AF65-F5344CB8AC3E}">
        <p14:creationId xmlns:p14="http://schemas.microsoft.com/office/powerpoint/2010/main" val="306872350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9" presetClass="entr" presetSubtype="1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0" fill="hold"/>
                                        <p:tgtEl>
                                          <p:spTgt spid="8"/>
                                        </p:tgtEl>
                                        <p:attrNameLst>
                                          <p:attrName>ppt_w</p:attrName>
                                        </p:attrNameLst>
                                      </p:cBhvr>
                                      <p:tavLst>
                                        <p:tav tm="0" fmla="#ppt_w*sin(2.5*pi*$)">
                                          <p:val>
                                            <p:fltVal val="0"/>
                                          </p:val>
                                        </p:tav>
                                        <p:tav tm="100000">
                                          <p:val>
                                            <p:fltVal val="1"/>
                                          </p:val>
                                        </p:tav>
                                      </p:tavLst>
                                    </p:anim>
                                    <p:anim calcmode="lin" valueType="num">
                                      <p:cBhvr>
                                        <p:cTn id="15" dur="50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9" presetClass="entr" presetSubtype="1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5000" fill="hold"/>
                                        <p:tgtEl>
                                          <p:spTgt spid="9"/>
                                        </p:tgtEl>
                                        <p:attrNameLst>
                                          <p:attrName>ppt_w</p:attrName>
                                        </p:attrNameLst>
                                      </p:cBhvr>
                                      <p:tavLst>
                                        <p:tav tm="0" fmla="#ppt_w*sin(2.5*pi*$)">
                                          <p:val>
                                            <p:fltVal val="0"/>
                                          </p:val>
                                        </p:tav>
                                        <p:tav tm="100000">
                                          <p:val>
                                            <p:fltVal val="1"/>
                                          </p:val>
                                        </p:tav>
                                      </p:tavLst>
                                    </p:anim>
                                    <p:anim calcmode="lin" valueType="num">
                                      <p:cBhvr>
                                        <p:cTn id="21" dur="5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9" presetClass="entr" presetSubtype="1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5000" fill="hold"/>
                                        <p:tgtEl>
                                          <p:spTgt spid="10"/>
                                        </p:tgtEl>
                                        <p:attrNameLst>
                                          <p:attrName>ppt_w</p:attrName>
                                        </p:attrNameLst>
                                      </p:cBhvr>
                                      <p:tavLst>
                                        <p:tav tm="0" fmla="#ppt_w*sin(2.5*pi*$)">
                                          <p:val>
                                            <p:fltVal val="0"/>
                                          </p:val>
                                        </p:tav>
                                        <p:tav tm="100000">
                                          <p:val>
                                            <p:fltVal val="1"/>
                                          </p:val>
                                        </p:tav>
                                      </p:tavLst>
                                    </p:anim>
                                    <p:anim calcmode="lin" valueType="num">
                                      <p:cBhvr>
                                        <p:cTn id="27" dur="5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6C6E2D-2914-41C7-BE9F-3FFD784750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10195464" y="4702720"/>
            <a:ext cx="1996535" cy="1210399"/>
          </a:xfrm>
          <a:prstGeom prst="rect">
            <a:avLst/>
          </a:prstGeom>
          <a:ln>
            <a:noFill/>
          </a:ln>
          <a:effectLst>
            <a:softEdge rad="112500"/>
          </a:effectLst>
        </p:spPr>
      </p:pic>
      <p:sp>
        <p:nvSpPr>
          <p:cNvPr id="6" name="Rectangle 5">
            <a:extLst>
              <a:ext uri="{FF2B5EF4-FFF2-40B4-BE49-F238E27FC236}">
                <a16:creationId xmlns:a16="http://schemas.microsoft.com/office/drawing/2014/main" id="{AFF914B1-5331-453A-984A-BEC58E85ED50}"/>
              </a:ext>
            </a:extLst>
          </p:cNvPr>
          <p:cNvSpPr/>
          <p:nvPr/>
        </p:nvSpPr>
        <p:spPr>
          <a:xfrm>
            <a:off x="365760" y="402336"/>
            <a:ext cx="11460480" cy="1743456"/>
          </a:xfrm>
          <a:prstGeom prst="rect">
            <a:avLst/>
          </a:prstGeom>
          <a:solidFill>
            <a:schemeClr val="accent3">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B39E9DF-1CFE-43DD-A097-2AD19B00460A}"/>
              </a:ext>
            </a:extLst>
          </p:cNvPr>
          <p:cNvSpPr/>
          <p:nvPr/>
        </p:nvSpPr>
        <p:spPr>
          <a:xfrm>
            <a:off x="835152" y="612344"/>
            <a:ext cx="10521696" cy="1323439"/>
          </a:xfrm>
          <a:prstGeom prst="rect">
            <a:avLst/>
          </a:prstGeom>
        </p:spPr>
        <p:txBody>
          <a:bodyPr wrap="square">
            <a:spAutoFit/>
          </a:bodyPr>
          <a:lstStyle/>
          <a:p>
            <a:pPr algn="just"/>
            <a:r>
              <a:rPr lang="en-US" sz="1600" dirty="0">
                <a:solidFill>
                  <a:schemeClr val="bg1"/>
                </a:solidFill>
              </a:rPr>
              <a:t>Therefore seeing we have this ministry, as we have received mercy, we faint not; But have renounced the hidden things of dishonesty, not walking in craftiness, nor handling the word of God deceitfully; but by manifestation of the truth commending ourselves to every man’s conscience in the sight of God. But if our gospel be hid, it is hid to them that are lost: In whom the god of this world hath blinded the minds of them which believe not, lest the light of the glorious gospel of Christ, who is the image of God, should shine unto them. (2 Corinthians 4:1-4)</a:t>
            </a:r>
          </a:p>
        </p:txBody>
      </p:sp>
      <p:sp>
        <p:nvSpPr>
          <p:cNvPr id="8" name="Rectangle 7">
            <a:extLst>
              <a:ext uri="{FF2B5EF4-FFF2-40B4-BE49-F238E27FC236}">
                <a16:creationId xmlns:a16="http://schemas.microsoft.com/office/drawing/2014/main" id="{4EF1EEB0-061D-4793-94B5-4B9F2F30D6B7}"/>
              </a:ext>
            </a:extLst>
          </p:cNvPr>
          <p:cNvSpPr/>
          <p:nvPr/>
        </p:nvSpPr>
        <p:spPr>
          <a:xfrm>
            <a:off x="365760" y="2874568"/>
            <a:ext cx="11460480" cy="1408176"/>
          </a:xfrm>
          <a:prstGeom prst="rect">
            <a:avLst/>
          </a:prstGeom>
          <a:solidFill>
            <a:srgbClr val="607673"/>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Satan BINDS THE MINDS of sinners who do not believe in the Gospel of Christ</a:t>
            </a:r>
          </a:p>
        </p:txBody>
      </p:sp>
      <p:sp>
        <p:nvSpPr>
          <p:cNvPr id="9" name="Rectangle 8">
            <a:extLst>
              <a:ext uri="{FF2B5EF4-FFF2-40B4-BE49-F238E27FC236}">
                <a16:creationId xmlns:a16="http://schemas.microsoft.com/office/drawing/2014/main" id="{7EE445BD-80F7-488D-A6E0-3F0C1DE954A0}"/>
              </a:ext>
            </a:extLst>
          </p:cNvPr>
          <p:cNvSpPr/>
          <p:nvPr/>
        </p:nvSpPr>
        <p:spPr>
          <a:xfrm>
            <a:off x="365760" y="4977688"/>
            <a:ext cx="9863328" cy="1267968"/>
          </a:xfrm>
          <a:prstGeom prst="rect">
            <a:avLst/>
          </a:prstGeom>
          <a:solidFill>
            <a:srgbClr val="77596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Gospel of Jesus Christ is hidden from those lost by their own blindness</a:t>
            </a:r>
          </a:p>
        </p:txBody>
      </p:sp>
    </p:spTree>
    <p:extLst>
      <p:ext uri="{BB962C8B-B14F-4D97-AF65-F5344CB8AC3E}">
        <p14:creationId xmlns:p14="http://schemas.microsoft.com/office/powerpoint/2010/main" val="187559585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5EDD805-00DF-449A-A521-6F6AA9036D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9218580" y="4718303"/>
            <a:ext cx="2973420" cy="1802636"/>
          </a:xfrm>
          <a:prstGeom prst="rect">
            <a:avLst/>
          </a:prstGeom>
        </p:spPr>
      </p:pic>
      <p:sp>
        <p:nvSpPr>
          <p:cNvPr id="4" name="Rectangle 3">
            <a:extLst>
              <a:ext uri="{FF2B5EF4-FFF2-40B4-BE49-F238E27FC236}">
                <a16:creationId xmlns:a16="http://schemas.microsoft.com/office/drawing/2014/main" id="{FCDD7B50-ABF8-4E65-A596-A23201BF0CE0}"/>
              </a:ext>
            </a:extLst>
          </p:cNvPr>
          <p:cNvSpPr/>
          <p:nvPr/>
        </p:nvSpPr>
        <p:spPr>
          <a:xfrm>
            <a:off x="280416" y="365760"/>
            <a:ext cx="11582400" cy="865632"/>
          </a:xfrm>
          <a:prstGeom prst="rect">
            <a:avLst/>
          </a:prstGeom>
          <a:solidFill>
            <a:srgbClr val="77596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Jesus answered them, Verily, verily, I say unto you, Whosoever committeth sin is the servant of sin. (John 8:34)</a:t>
            </a:r>
          </a:p>
        </p:txBody>
      </p:sp>
      <p:sp>
        <p:nvSpPr>
          <p:cNvPr id="5" name="Rectangle 4">
            <a:extLst>
              <a:ext uri="{FF2B5EF4-FFF2-40B4-BE49-F238E27FC236}">
                <a16:creationId xmlns:a16="http://schemas.microsoft.com/office/drawing/2014/main" id="{90628AAE-15E4-45CB-B726-A6E4FC270642}"/>
              </a:ext>
            </a:extLst>
          </p:cNvPr>
          <p:cNvSpPr/>
          <p:nvPr/>
        </p:nvSpPr>
        <p:spPr>
          <a:xfrm>
            <a:off x="293706" y="1751325"/>
            <a:ext cx="5777910" cy="1802637"/>
          </a:xfrm>
          <a:prstGeom prst="rect">
            <a:avLst/>
          </a:prstGeom>
          <a:solidFill>
            <a:srgbClr val="64728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Who is a slave to sin?</a:t>
            </a:r>
          </a:p>
        </p:txBody>
      </p:sp>
      <p:sp>
        <p:nvSpPr>
          <p:cNvPr id="6" name="Rectangle 5">
            <a:extLst>
              <a:ext uri="{FF2B5EF4-FFF2-40B4-BE49-F238E27FC236}">
                <a16:creationId xmlns:a16="http://schemas.microsoft.com/office/drawing/2014/main" id="{14525148-75B2-4A91-898E-6CFADC37C3FC}"/>
              </a:ext>
            </a:extLst>
          </p:cNvPr>
          <p:cNvSpPr/>
          <p:nvPr/>
        </p:nvSpPr>
        <p:spPr>
          <a:xfrm>
            <a:off x="6876288" y="1751326"/>
            <a:ext cx="2342292" cy="1802637"/>
          </a:xfrm>
          <a:prstGeom prst="re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 person who does not attend church?</a:t>
            </a:r>
          </a:p>
        </p:txBody>
      </p:sp>
      <p:sp>
        <p:nvSpPr>
          <p:cNvPr id="7" name="Rectangle 6">
            <a:extLst>
              <a:ext uri="{FF2B5EF4-FFF2-40B4-BE49-F238E27FC236}">
                <a16:creationId xmlns:a16="http://schemas.microsoft.com/office/drawing/2014/main" id="{EA2501AD-FD6B-40BD-A291-F40E2CFB92A3}"/>
              </a:ext>
            </a:extLst>
          </p:cNvPr>
          <p:cNvSpPr/>
          <p:nvPr/>
        </p:nvSpPr>
        <p:spPr>
          <a:xfrm>
            <a:off x="9698352" y="2712717"/>
            <a:ext cx="2342292" cy="1802637"/>
          </a:xfrm>
          <a:prstGeom prst="re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 person that does not tithe 10% to the works of God?</a:t>
            </a:r>
          </a:p>
        </p:txBody>
      </p:sp>
      <p:sp>
        <p:nvSpPr>
          <p:cNvPr id="8" name="Rectangle 7">
            <a:extLst>
              <a:ext uri="{FF2B5EF4-FFF2-40B4-BE49-F238E27FC236}">
                <a16:creationId xmlns:a16="http://schemas.microsoft.com/office/drawing/2014/main" id="{220ACD40-9DC0-486A-B9D6-C2C01B9F39DC}"/>
              </a:ext>
            </a:extLst>
          </p:cNvPr>
          <p:cNvSpPr/>
          <p:nvPr/>
        </p:nvSpPr>
        <p:spPr>
          <a:xfrm>
            <a:off x="857394" y="4515354"/>
            <a:ext cx="2342292" cy="1802637"/>
          </a:xfrm>
          <a:prstGeom prst="re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 person who loves someone that </a:t>
            </a:r>
          </a:p>
          <a:p>
            <a:pPr algn="ctr"/>
            <a:r>
              <a:rPr lang="en-US" dirty="0">
                <a:solidFill>
                  <a:schemeClr val="bg1"/>
                </a:solidFill>
              </a:rPr>
              <a:t>acts evil?</a:t>
            </a:r>
          </a:p>
        </p:txBody>
      </p:sp>
      <p:sp>
        <p:nvSpPr>
          <p:cNvPr id="9" name="Rectangle 8">
            <a:extLst>
              <a:ext uri="{FF2B5EF4-FFF2-40B4-BE49-F238E27FC236}">
                <a16:creationId xmlns:a16="http://schemas.microsoft.com/office/drawing/2014/main" id="{0AF5CE4B-15BF-409B-B4B4-2BBCFF1AABCF}"/>
              </a:ext>
            </a:extLst>
          </p:cNvPr>
          <p:cNvSpPr/>
          <p:nvPr/>
        </p:nvSpPr>
        <p:spPr>
          <a:xfrm>
            <a:off x="3866841" y="3816984"/>
            <a:ext cx="2342292" cy="1802637"/>
          </a:xfrm>
          <a:prstGeom prst="re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 person that has just a little bit of faith?</a:t>
            </a:r>
          </a:p>
        </p:txBody>
      </p:sp>
      <p:sp>
        <p:nvSpPr>
          <p:cNvPr id="10" name="Rectangle 9">
            <a:extLst>
              <a:ext uri="{FF2B5EF4-FFF2-40B4-BE49-F238E27FC236}">
                <a16:creationId xmlns:a16="http://schemas.microsoft.com/office/drawing/2014/main" id="{B1C0018C-B373-4D8A-9A93-0B42E7563A96}"/>
              </a:ext>
            </a:extLst>
          </p:cNvPr>
          <p:cNvSpPr/>
          <p:nvPr/>
        </p:nvSpPr>
        <p:spPr>
          <a:xfrm>
            <a:off x="6876288" y="4109595"/>
            <a:ext cx="2342292" cy="1802637"/>
          </a:xfrm>
          <a:prstGeom prst="rect">
            <a:avLst/>
          </a:prstGeom>
          <a:solidFill>
            <a:srgbClr val="607673"/>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 PERSON WHO COMMITS SIN!!!</a:t>
            </a:r>
          </a:p>
        </p:txBody>
      </p:sp>
      <p:sp>
        <p:nvSpPr>
          <p:cNvPr id="11" name="Diagonal Stripe 10">
            <a:extLst>
              <a:ext uri="{FF2B5EF4-FFF2-40B4-BE49-F238E27FC236}">
                <a16:creationId xmlns:a16="http://schemas.microsoft.com/office/drawing/2014/main" id="{D22D1A32-8DFA-4C25-86D1-7E9F40C205D1}"/>
              </a:ext>
            </a:extLst>
          </p:cNvPr>
          <p:cNvSpPr/>
          <p:nvPr/>
        </p:nvSpPr>
        <p:spPr>
          <a:xfrm>
            <a:off x="6876288" y="1769175"/>
            <a:ext cx="2342292" cy="1802637"/>
          </a:xfrm>
          <a:prstGeom prst="diagStripe">
            <a:avLst/>
          </a:prstGeom>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Diagonal Stripe 11">
            <a:extLst>
              <a:ext uri="{FF2B5EF4-FFF2-40B4-BE49-F238E27FC236}">
                <a16:creationId xmlns:a16="http://schemas.microsoft.com/office/drawing/2014/main" id="{158FFA5A-6E0A-4E68-A360-210033071526}"/>
              </a:ext>
            </a:extLst>
          </p:cNvPr>
          <p:cNvSpPr/>
          <p:nvPr/>
        </p:nvSpPr>
        <p:spPr>
          <a:xfrm>
            <a:off x="9698352" y="2712717"/>
            <a:ext cx="2342292" cy="1802637"/>
          </a:xfrm>
          <a:prstGeom prst="diagStripe">
            <a:avLst/>
          </a:prstGeom>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Diagonal Stripe 12">
            <a:extLst>
              <a:ext uri="{FF2B5EF4-FFF2-40B4-BE49-F238E27FC236}">
                <a16:creationId xmlns:a16="http://schemas.microsoft.com/office/drawing/2014/main" id="{436F7707-DA98-4FD1-8CA1-721F59F793E3}"/>
              </a:ext>
            </a:extLst>
          </p:cNvPr>
          <p:cNvSpPr/>
          <p:nvPr/>
        </p:nvSpPr>
        <p:spPr>
          <a:xfrm>
            <a:off x="860653" y="4515354"/>
            <a:ext cx="2342292" cy="1802637"/>
          </a:xfrm>
          <a:prstGeom prst="diagStripe">
            <a:avLst/>
          </a:prstGeom>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Diagonal Stripe 13">
            <a:extLst>
              <a:ext uri="{FF2B5EF4-FFF2-40B4-BE49-F238E27FC236}">
                <a16:creationId xmlns:a16="http://schemas.microsoft.com/office/drawing/2014/main" id="{45C2ACC9-17D2-4D4B-835D-85DAB173F0E1}"/>
              </a:ext>
            </a:extLst>
          </p:cNvPr>
          <p:cNvSpPr/>
          <p:nvPr/>
        </p:nvSpPr>
        <p:spPr>
          <a:xfrm>
            <a:off x="3866841" y="3816983"/>
            <a:ext cx="2342292" cy="1802637"/>
          </a:xfrm>
          <a:prstGeom prst="diagStripe">
            <a:avLst/>
          </a:prstGeom>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71794360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style.rotation</p:attrName>
                                        </p:attrNameLst>
                                      </p:cBhvr>
                                      <p:tavLst>
                                        <p:tav tm="0">
                                          <p:val>
                                            <p:fltVal val="720"/>
                                          </p:val>
                                        </p:tav>
                                        <p:tav tm="100000">
                                          <p:val>
                                            <p:fltVal val="0"/>
                                          </p:val>
                                        </p:tav>
                                      </p:tavLst>
                                    </p:anim>
                                    <p:anim calcmode="lin" valueType="num">
                                      <p:cBhvr>
                                        <p:cTn id="9" dur="2000" fill="hold"/>
                                        <p:tgtEl>
                                          <p:spTgt spid="6"/>
                                        </p:tgtEl>
                                        <p:attrNameLst>
                                          <p:attrName>ppt_h</p:attrName>
                                        </p:attrNameLst>
                                      </p:cBhvr>
                                      <p:tavLst>
                                        <p:tav tm="0">
                                          <p:val>
                                            <p:fltVal val="0"/>
                                          </p:val>
                                        </p:tav>
                                        <p:tav tm="100000">
                                          <p:val>
                                            <p:strVal val="#ppt_h"/>
                                          </p:val>
                                        </p:tav>
                                      </p:tavLst>
                                    </p:anim>
                                    <p:anim calcmode="lin" valueType="num">
                                      <p:cBhvr>
                                        <p:cTn id="10" dur="2000" fill="hold"/>
                                        <p:tgtEl>
                                          <p:spTgt spid="6"/>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100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anim calcmode="lin" valueType="num">
                                      <p:cBhvr>
                                        <p:cTn id="14" dur="2000" fill="hold"/>
                                        <p:tgtEl>
                                          <p:spTgt spid="7"/>
                                        </p:tgtEl>
                                        <p:attrNameLst>
                                          <p:attrName>style.rotation</p:attrName>
                                        </p:attrNameLst>
                                      </p:cBhvr>
                                      <p:tavLst>
                                        <p:tav tm="0">
                                          <p:val>
                                            <p:fltVal val="720"/>
                                          </p:val>
                                        </p:tav>
                                        <p:tav tm="100000">
                                          <p:val>
                                            <p:fltVal val="0"/>
                                          </p:val>
                                        </p:tav>
                                      </p:tavLst>
                                    </p:anim>
                                    <p:anim calcmode="lin" valueType="num">
                                      <p:cBhvr>
                                        <p:cTn id="15" dur="2000" fill="hold"/>
                                        <p:tgtEl>
                                          <p:spTgt spid="7"/>
                                        </p:tgtEl>
                                        <p:attrNameLst>
                                          <p:attrName>ppt_h</p:attrName>
                                        </p:attrNameLst>
                                      </p:cBhvr>
                                      <p:tavLst>
                                        <p:tav tm="0">
                                          <p:val>
                                            <p:fltVal val="0"/>
                                          </p:val>
                                        </p:tav>
                                        <p:tav tm="100000">
                                          <p:val>
                                            <p:strVal val="#ppt_h"/>
                                          </p:val>
                                        </p:tav>
                                      </p:tavLst>
                                    </p:anim>
                                    <p:anim calcmode="lin" valueType="num">
                                      <p:cBhvr>
                                        <p:cTn id="16" dur="2000" fill="hold"/>
                                        <p:tgtEl>
                                          <p:spTgt spid="7"/>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200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2000"/>
                                        <p:tgtEl>
                                          <p:spTgt spid="8"/>
                                        </p:tgtEl>
                                      </p:cBhvr>
                                    </p:animEffect>
                                    <p:anim calcmode="lin" valueType="num">
                                      <p:cBhvr>
                                        <p:cTn id="20" dur="2000" fill="hold"/>
                                        <p:tgtEl>
                                          <p:spTgt spid="8"/>
                                        </p:tgtEl>
                                        <p:attrNameLst>
                                          <p:attrName>style.rotation</p:attrName>
                                        </p:attrNameLst>
                                      </p:cBhvr>
                                      <p:tavLst>
                                        <p:tav tm="0">
                                          <p:val>
                                            <p:fltVal val="720"/>
                                          </p:val>
                                        </p:tav>
                                        <p:tav tm="100000">
                                          <p:val>
                                            <p:fltVal val="0"/>
                                          </p:val>
                                        </p:tav>
                                      </p:tavLst>
                                    </p:anim>
                                    <p:anim calcmode="lin" valueType="num">
                                      <p:cBhvr>
                                        <p:cTn id="21" dur="2000" fill="hold"/>
                                        <p:tgtEl>
                                          <p:spTgt spid="8"/>
                                        </p:tgtEl>
                                        <p:attrNameLst>
                                          <p:attrName>ppt_h</p:attrName>
                                        </p:attrNameLst>
                                      </p:cBhvr>
                                      <p:tavLst>
                                        <p:tav tm="0">
                                          <p:val>
                                            <p:fltVal val="0"/>
                                          </p:val>
                                        </p:tav>
                                        <p:tav tm="100000">
                                          <p:val>
                                            <p:strVal val="#ppt_h"/>
                                          </p:val>
                                        </p:tav>
                                      </p:tavLst>
                                    </p:anim>
                                    <p:anim calcmode="lin" valueType="num">
                                      <p:cBhvr>
                                        <p:cTn id="22" dur="2000" fill="hold"/>
                                        <p:tgtEl>
                                          <p:spTgt spid="8"/>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300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2000"/>
                                        <p:tgtEl>
                                          <p:spTgt spid="9"/>
                                        </p:tgtEl>
                                      </p:cBhvr>
                                    </p:animEffect>
                                    <p:anim calcmode="lin" valueType="num">
                                      <p:cBhvr>
                                        <p:cTn id="26" dur="2000" fill="hold"/>
                                        <p:tgtEl>
                                          <p:spTgt spid="9"/>
                                        </p:tgtEl>
                                        <p:attrNameLst>
                                          <p:attrName>style.rotation</p:attrName>
                                        </p:attrNameLst>
                                      </p:cBhvr>
                                      <p:tavLst>
                                        <p:tav tm="0">
                                          <p:val>
                                            <p:fltVal val="720"/>
                                          </p:val>
                                        </p:tav>
                                        <p:tav tm="100000">
                                          <p:val>
                                            <p:fltVal val="0"/>
                                          </p:val>
                                        </p:tav>
                                      </p:tavLst>
                                    </p:anim>
                                    <p:anim calcmode="lin" valueType="num">
                                      <p:cBhvr>
                                        <p:cTn id="27" dur="2000" fill="hold"/>
                                        <p:tgtEl>
                                          <p:spTgt spid="9"/>
                                        </p:tgtEl>
                                        <p:attrNameLst>
                                          <p:attrName>ppt_h</p:attrName>
                                        </p:attrNameLst>
                                      </p:cBhvr>
                                      <p:tavLst>
                                        <p:tav tm="0">
                                          <p:val>
                                            <p:fltVal val="0"/>
                                          </p:val>
                                        </p:tav>
                                        <p:tav tm="100000">
                                          <p:val>
                                            <p:strVal val="#ppt_h"/>
                                          </p:val>
                                        </p:tav>
                                      </p:tavLst>
                                    </p:anim>
                                    <p:anim calcmode="lin" valueType="num">
                                      <p:cBhvr>
                                        <p:cTn id="28" dur="2000" fill="hold"/>
                                        <p:tgtEl>
                                          <p:spTgt spid="9"/>
                                        </p:tgtEl>
                                        <p:attrNameLst>
                                          <p:attrName>ppt_w</p:attrName>
                                        </p:attrNameLst>
                                      </p:cBhvr>
                                      <p:tavLst>
                                        <p:tav tm="0">
                                          <p:val>
                                            <p:fltVal val="0"/>
                                          </p:val>
                                        </p:tav>
                                        <p:tav tm="100000">
                                          <p:val>
                                            <p:strVal val="#ppt_w"/>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down)">
                                      <p:cBhvr>
                                        <p:cTn id="38" dur="500"/>
                                        <p:tgtEl>
                                          <p:spTgt spid="1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wipe(down)">
                                      <p:cBhvr>
                                        <p:cTn id="43" dur="500"/>
                                        <p:tgtEl>
                                          <p:spTgt spid="14"/>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2"/>
                                        </p:tgtEl>
                                        <p:attrNameLst>
                                          <p:attrName>style.visibility</p:attrName>
                                        </p:attrNameLst>
                                      </p:cBhvr>
                                      <p:to>
                                        <p:strVal val="visible"/>
                                      </p:to>
                                    </p:set>
                                    <p:animEffect transition="in" filter="wipe(down)">
                                      <p:cBhvr>
                                        <p:cTn id="48" dur="500"/>
                                        <p:tgtEl>
                                          <p:spTgt spid="12"/>
                                        </p:tgtEl>
                                      </p:cBhvr>
                                    </p:animEffect>
                                  </p:childTnLst>
                                </p:cTn>
                              </p:par>
                            </p:childTnLst>
                          </p:cTn>
                        </p:par>
                      </p:childTnLst>
                    </p:cTn>
                  </p:par>
                  <p:par>
                    <p:cTn id="49" fill="hold">
                      <p:stCondLst>
                        <p:cond delay="indefinite"/>
                      </p:stCondLst>
                      <p:childTnLst>
                        <p:par>
                          <p:cTn id="50" fill="hold">
                            <p:stCondLst>
                              <p:cond delay="0"/>
                            </p:stCondLst>
                            <p:childTnLst>
                              <p:par>
                                <p:cTn id="51" presetID="19" presetClass="entr" presetSubtype="1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 calcmode="lin" valueType="num">
                                      <p:cBhvr>
                                        <p:cTn id="53" dur="5000" fill="hold"/>
                                        <p:tgtEl>
                                          <p:spTgt spid="10"/>
                                        </p:tgtEl>
                                        <p:attrNameLst>
                                          <p:attrName>ppt_w</p:attrName>
                                        </p:attrNameLst>
                                      </p:cBhvr>
                                      <p:tavLst>
                                        <p:tav tm="0" fmla="#ppt_w*sin(2.5*pi*$)">
                                          <p:val>
                                            <p:fltVal val="0"/>
                                          </p:val>
                                        </p:tav>
                                        <p:tav tm="100000">
                                          <p:val>
                                            <p:fltVal val="1"/>
                                          </p:val>
                                        </p:tav>
                                      </p:tavLst>
                                    </p:anim>
                                    <p:anim calcmode="lin" valueType="num">
                                      <p:cBhvr>
                                        <p:cTn id="54" dur="5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17996"/>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4DB49F-F9BC-4D16-8B47-44DC426B6781}"/>
              </a:ext>
            </a:extLst>
          </p:cNvPr>
          <p:cNvSpPr/>
          <p:nvPr/>
        </p:nvSpPr>
        <p:spPr>
          <a:xfrm>
            <a:off x="658368" y="585215"/>
            <a:ext cx="10875264" cy="2117643"/>
          </a:xfrm>
          <a:prstGeom prst="rect">
            <a:avLst/>
          </a:prstGeom>
          <a:solidFill>
            <a:srgbClr val="6D696B"/>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640CE0E-876C-43AD-AE68-006D038AE005}"/>
              </a:ext>
            </a:extLst>
          </p:cNvPr>
          <p:cNvSpPr/>
          <p:nvPr/>
        </p:nvSpPr>
        <p:spPr>
          <a:xfrm>
            <a:off x="930088" y="628373"/>
            <a:ext cx="10331824" cy="2031325"/>
          </a:xfrm>
          <a:prstGeom prst="rect">
            <a:avLst/>
          </a:prstGeom>
        </p:spPr>
        <p:txBody>
          <a:bodyPr wrap="square">
            <a:spAutoFit/>
          </a:bodyPr>
          <a:lstStyle/>
          <a:p>
            <a:pPr algn="just"/>
            <a:r>
              <a:rPr lang="en-US" dirty="0">
                <a:solidFill>
                  <a:schemeClr val="bg1"/>
                </a:solidFill>
              </a:rPr>
              <a:t>This is a true saying, If a man desire the office of a bishop, he desireth a good work. A bishop then must be blameless, the husband of one wife, vigilant, sober, of good behaviour, given to hospitality, apt to teach; Not given to wine, no striker, not greedy of filthy lucre; but patient, not a brawler, not covetous; One that ruleth well his own house, having his children in subjection with all gravity; (For if a man know not how to rule his own house, how shall he take care of the church of God?) Not a novice, lest being lifted up with pride he fall into the condemnation of the devil. Moreover he must have a good report of them which are without; lest he fall into reproach and the snare of the devil. (1 Timothy 3:1-7)</a:t>
            </a:r>
          </a:p>
        </p:txBody>
      </p:sp>
      <p:sp>
        <p:nvSpPr>
          <p:cNvPr id="4" name="Oval 3">
            <a:extLst>
              <a:ext uri="{FF2B5EF4-FFF2-40B4-BE49-F238E27FC236}">
                <a16:creationId xmlns:a16="http://schemas.microsoft.com/office/drawing/2014/main" id="{3E86F62E-1432-44C3-AE1D-45791DAB586F}"/>
              </a:ext>
            </a:extLst>
          </p:cNvPr>
          <p:cNvSpPr/>
          <p:nvPr/>
        </p:nvSpPr>
        <p:spPr>
          <a:xfrm>
            <a:off x="107576" y="3173506"/>
            <a:ext cx="11940989" cy="1492623"/>
          </a:xfrm>
          <a:prstGeom prst="ellipse">
            <a:avLst/>
          </a:prstGeom>
          <a:solidFill>
            <a:schemeClr val="tx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sinful and prideful man in a position of authority in the Christian </a:t>
            </a:r>
            <a:r>
              <a:rPr lang="en-US"/>
              <a:t>Church will:</a:t>
            </a:r>
            <a:endParaRPr lang="en-US" dirty="0"/>
          </a:p>
        </p:txBody>
      </p:sp>
      <p:sp>
        <p:nvSpPr>
          <p:cNvPr id="5" name="Oval 4">
            <a:extLst>
              <a:ext uri="{FF2B5EF4-FFF2-40B4-BE49-F238E27FC236}">
                <a16:creationId xmlns:a16="http://schemas.microsoft.com/office/drawing/2014/main" id="{72ED138A-9FF9-412F-99A5-FA09428BA254}"/>
              </a:ext>
            </a:extLst>
          </p:cNvPr>
          <p:cNvSpPr/>
          <p:nvPr/>
        </p:nvSpPr>
        <p:spPr>
          <a:xfrm>
            <a:off x="107576" y="5157215"/>
            <a:ext cx="6134728" cy="1337175"/>
          </a:xfrm>
          <a:prstGeom prst="ellipse">
            <a:avLst/>
          </a:prstGeom>
          <a:solidFill>
            <a:schemeClr val="bg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Receive the same condemnation as the devil</a:t>
            </a:r>
          </a:p>
        </p:txBody>
      </p:sp>
      <p:sp>
        <p:nvSpPr>
          <p:cNvPr id="7" name="Oval 6">
            <a:extLst>
              <a:ext uri="{FF2B5EF4-FFF2-40B4-BE49-F238E27FC236}">
                <a16:creationId xmlns:a16="http://schemas.microsoft.com/office/drawing/2014/main" id="{EC99DCF8-039E-4020-9199-42AD8871FBEC}"/>
              </a:ext>
            </a:extLst>
          </p:cNvPr>
          <p:cNvSpPr/>
          <p:nvPr/>
        </p:nvSpPr>
        <p:spPr>
          <a:xfrm>
            <a:off x="6242304" y="5157215"/>
            <a:ext cx="5756059" cy="1316735"/>
          </a:xfrm>
          <a:prstGeom prst="ellipse">
            <a:avLst/>
          </a:prstGeom>
          <a:solidFill>
            <a:schemeClr val="bg1"/>
          </a:solidFill>
          <a:ln>
            <a:no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Fall into the trap of Satan</a:t>
            </a:r>
          </a:p>
        </p:txBody>
      </p:sp>
    </p:spTree>
    <p:extLst>
      <p:ext uri="{BB962C8B-B14F-4D97-AF65-F5344CB8AC3E}">
        <p14:creationId xmlns:p14="http://schemas.microsoft.com/office/powerpoint/2010/main" val="12387713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anim calcmode="lin" valueType="num">
                                      <p:cBhvr>
                                        <p:cTn id="13" dur="2000" fill="hold"/>
                                        <p:tgtEl>
                                          <p:spTgt spid="5"/>
                                        </p:tgtEl>
                                        <p:attrNameLst>
                                          <p:attrName>style.rotation</p:attrName>
                                        </p:attrNameLst>
                                      </p:cBhvr>
                                      <p:tavLst>
                                        <p:tav tm="0">
                                          <p:val>
                                            <p:fltVal val="720"/>
                                          </p:val>
                                        </p:tav>
                                        <p:tav tm="100000">
                                          <p:val>
                                            <p:fltVal val="0"/>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 calcmode="lin" valueType="num">
                                      <p:cBhvr>
                                        <p:cTn id="15"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2000"/>
                                        <p:tgtEl>
                                          <p:spTgt spid="7"/>
                                        </p:tgtEl>
                                      </p:cBhvr>
                                    </p:animEffect>
                                    <p:anim calcmode="lin" valueType="num">
                                      <p:cBhvr>
                                        <p:cTn id="21" dur="2000" fill="hold"/>
                                        <p:tgtEl>
                                          <p:spTgt spid="7"/>
                                        </p:tgtEl>
                                        <p:attrNameLst>
                                          <p:attrName>style.rotation</p:attrName>
                                        </p:attrNameLst>
                                      </p:cBhvr>
                                      <p:tavLst>
                                        <p:tav tm="0">
                                          <p:val>
                                            <p:fltVal val="720"/>
                                          </p:val>
                                        </p:tav>
                                        <p:tav tm="100000">
                                          <p:val>
                                            <p:fltVal val="0"/>
                                          </p:val>
                                        </p:tav>
                                      </p:tavLst>
                                    </p:anim>
                                    <p:anim calcmode="lin" valueType="num">
                                      <p:cBhvr>
                                        <p:cTn id="22" dur="2000" fill="hold"/>
                                        <p:tgtEl>
                                          <p:spTgt spid="7"/>
                                        </p:tgtEl>
                                        <p:attrNameLst>
                                          <p:attrName>ppt_h</p:attrName>
                                        </p:attrNameLst>
                                      </p:cBhvr>
                                      <p:tavLst>
                                        <p:tav tm="0">
                                          <p:val>
                                            <p:fltVal val="0"/>
                                          </p:val>
                                        </p:tav>
                                        <p:tav tm="100000">
                                          <p:val>
                                            <p:strVal val="#ppt_h"/>
                                          </p:val>
                                        </p:tav>
                                      </p:tavLst>
                                    </p:anim>
                                    <p:anim calcmode="lin" valueType="num">
                                      <p:cBhvr>
                                        <p:cTn id="23" dur="2000" fill="hold"/>
                                        <p:tgtEl>
                                          <p:spTgt spid="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47281"/>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C76109D0-2969-4082-9D21-2DBDA68FCC56}"/>
              </a:ext>
            </a:extLst>
          </p:cNvPr>
          <p:cNvSpPr/>
          <p:nvPr/>
        </p:nvSpPr>
        <p:spPr>
          <a:xfrm>
            <a:off x="582706" y="237325"/>
            <a:ext cx="11026588" cy="1288454"/>
          </a:xfrm>
          <a:prstGeom prst="ellipse">
            <a:avLst/>
          </a:prstGeom>
          <a:solidFill>
            <a:schemeClr val="accent1">
              <a:lumMod val="20000"/>
              <a:lumOff val="80000"/>
            </a:schemeClr>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Rectangle 2">
            <a:extLst>
              <a:ext uri="{FF2B5EF4-FFF2-40B4-BE49-F238E27FC236}">
                <a16:creationId xmlns:a16="http://schemas.microsoft.com/office/drawing/2014/main" id="{0DE45E10-E2C6-4451-8CFD-5DBA688C2E6C}"/>
              </a:ext>
            </a:extLst>
          </p:cNvPr>
          <p:cNvSpPr/>
          <p:nvPr/>
        </p:nvSpPr>
        <p:spPr>
          <a:xfrm>
            <a:off x="3209360" y="558386"/>
            <a:ext cx="5773271" cy="646331"/>
          </a:xfrm>
          <a:prstGeom prst="rect">
            <a:avLst/>
          </a:prstGeom>
        </p:spPr>
        <p:txBody>
          <a:bodyPr wrap="square">
            <a:spAutoFit/>
          </a:bodyPr>
          <a:lstStyle/>
          <a:p>
            <a:pPr algn="ctr"/>
            <a:r>
              <a:rPr lang="en-US" dirty="0"/>
              <a:t>For the wages of sin is death; but the gift of God is eternal life through Jesus Christ our Lord. (Romans 6:23)</a:t>
            </a:r>
          </a:p>
        </p:txBody>
      </p:sp>
      <p:sp>
        <p:nvSpPr>
          <p:cNvPr id="4" name="Oval 3">
            <a:extLst>
              <a:ext uri="{FF2B5EF4-FFF2-40B4-BE49-F238E27FC236}">
                <a16:creationId xmlns:a16="http://schemas.microsoft.com/office/drawing/2014/main" id="{EA38DE4F-DA73-4416-ACA4-C54D02F739CA}"/>
              </a:ext>
            </a:extLst>
          </p:cNvPr>
          <p:cNvSpPr/>
          <p:nvPr/>
        </p:nvSpPr>
        <p:spPr>
          <a:xfrm>
            <a:off x="582703" y="1761564"/>
            <a:ext cx="11026588" cy="1471120"/>
          </a:xfrm>
          <a:prstGeom prst="ellipse">
            <a:avLst/>
          </a:prstGeom>
          <a:solidFill>
            <a:srgbClr val="607673"/>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wages of sin are neither taxes nor a paycheck from Hell!</a:t>
            </a:r>
          </a:p>
        </p:txBody>
      </p:sp>
      <p:sp>
        <p:nvSpPr>
          <p:cNvPr id="5" name="Oval 4">
            <a:extLst>
              <a:ext uri="{FF2B5EF4-FFF2-40B4-BE49-F238E27FC236}">
                <a16:creationId xmlns:a16="http://schemas.microsoft.com/office/drawing/2014/main" id="{0063B89C-9196-4CE9-A3B8-DC564F1806A4}"/>
              </a:ext>
            </a:extLst>
          </p:cNvPr>
          <p:cNvSpPr/>
          <p:nvPr/>
        </p:nvSpPr>
        <p:spPr>
          <a:xfrm>
            <a:off x="582698" y="3468469"/>
            <a:ext cx="11026589" cy="1472268"/>
          </a:xfrm>
          <a:prstGeom prst="ellipse">
            <a:avLst/>
          </a:prstGeom>
          <a:solidFill>
            <a:srgbClr val="77596F"/>
          </a:solidFill>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Death was instituted by the LORD God to destroy sin within a living body</a:t>
            </a:r>
          </a:p>
        </p:txBody>
      </p:sp>
      <p:sp>
        <p:nvSpPr>
          <p:cNvPr id="6" name="Oval 5">
            <a:extLst>
              <a:ext uri="{FF2B5EF4-FFF2-40B4-BE49-F238E27FC236}">
                <a16:creationId xmlns:a16="http://schemas.microsoft.com/office/drawing/2014/main" id="{D08092D8-D2F4-4799-9D19-40487CA0E10B}"/>
              </a:ext>
            </a:extLst>
          </p:cNvPr>
          <p:cNvSpPr/>
          <p:nvPr/>
        </p:nvSpPr>
        <p:spPr>
          <a:xfrm>
            <a:off x="582698" y="5175374"/>
            <a:ext cx="11026588" cy="1288454"/>
          </a:xfrm>
          <a:prstGeom prst="ellipse">
            <a:avLst/>
          </a:prstGeom>
          <a:ln>
            <a:noFill/>
          </a:ln>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act of the LORD God giving eternal life to man through belief in the Lord Jesus Christ is called GRACE.   Salvation is an undeserved GIFT given by Him.</a:t>
            </a:r>
          </a:p>
        </p:txBody>
      </p:sp>
    </p:spTree>
    <p:extLst>
      <p:ext uri="{BB962C8B-B14F-4D97-AF65-F5344CB8AC3E}">
        <p14:creationId xmlns:p14="http://schemas.microsoft.com/office/powerpoint/2010/main" val="21992350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100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style.rotation</p:attrName>
                                        </p:attrNameLst>
                                      </p:cBhvr>
                                      <p:tavLst>
                                        <p:tav tm="0">
                                          <p:val>
                                            <p:fltVal val="720"/>
                                          </p:val>
                                        </p:tav>
                                        <p:tav tm="100000">
                                          <p:val>
                                            <p:fltVal val="0"/>
                                          </p:val>
                                        </p:tav>
                                      </p:tavLst>
                                    </p:anim>
                                    <p:anim calcmode="lin" valueType="num">
                                      <p:cBhvr>
                                        <p:cTn id="15" dur="2000" fill="hold"/>
                                        <p:tgtEl>
                                          <p:spTgt spid="5"/>
                                        </p:tgtEl>
                                        <p:attrNameLst>
                                          <p:attrName>ppt_h</p:attrName>
                                        </p:attrNameLst>
                                      </p:cBhvr>
                                      <p:tavLst>
                                        <p:tav tm="0">
                                          <p:val>
                                            <p:fltVal val="0"/>
                                          </p:val>
                                        </p:tav>
                                        <p:tav tm="100000">
                                          <p:val>
                                            <p:strVal val="#ppt_h"/>
                                          </p:val>
                                        </p:tav>
                                      </p:tavLst>
                                    </p:anim>
                                    <p:anim calcmode="lin" valueType="num">
                                      <p:cBhvr>
                                        <p:cTn id="16" dur="2000" fill="hold"/>
                                        <p:tgtEl>
                                          <p:spTgt spid="5"/>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200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anim calcmode="lin" valueType="num">
                                      <p:cBhvr>
                                        <p:cTn id="20" dur="2000" fill="hold"/>
                                        <p:tgtEl>
                                          <p:spTgt spid="6"/>
                                        </p:tgtEl>
                                        <p:attrNameLst>
                                          <p:attrName>style.rotation</p:attrName>
                                        </p:attrNameLst>
                                      </p:cBhvr>
                                      <p:tavLst>
                                        <p:tav tm="0">
                                          <p:val>
                                            <p:fltVal val="720"/>
                                          </p:val>
                                        </p:tav>
                                        <p:tav tm="100000">
                                          <p:val>
                                            <p:fltVal val="0"/>
                                          </p:val>
                                        </p:tav>
                                      </p:tavLst>
                                    </p:anim>
                                    <p:anim calcmode="lin" valueType="num">
                                      <p:cBhvr>
                                        <p:cTn id="21" dur="2000" fill="hold"/>
                                        <p:tgtEl>
                                          <p:spTgt spid="6"/>
                                        </p:tgtEl>
                                        <p:attrNameLst>
                                          <p:attrName>ppt_h</p:attrName>
                                        </p:attrNameLst>
                                      </p:cBhvr>
                                      <p:tavLst>
                                        <p:tav tm="0">
                                          <p:val>
                                            <p:fltVal val="0"/>
                                          </p:val>
                                        </p:tav>
                                        <p:tav tm="100000">
                                          <p:val>
                                            <p:strVal val="#ppt_h"/>
                                          </p:val>
                                        </p:tav>
                                      </p:tavLst>
                                    </p:anim>
                                    <p:anim calcmode="lin" valueType="num">
                                      <p:cBhvr>
                                        <p:cTn id="22" dur="2000" fill="hold"/>
                                        <p:tgtEl>
                                          <p:spTgt spid="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D696B"/>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B942D3-87D7-4328-BA12-8F23ED581000}"/>
              </a:ext>
            </a:extLst>
          </p:cNvPr>
          <p:cNvSpPr/>
          <p:nvPr/>
        </p:nvSpPr>
        <p:spPr>
          <a:xfrm>
            <a:off x="448235" y="389964"/>
            <a:ext cx="11295529" cy="2003611"/>
          </a:xfrm>
          <a:prstGeom prst="rect">
            <a:avLst/>
          </a:prstGeom>
          <a:solidFill>
            <a:schemeClr val="tx2">
              <a:lumMod val="40000"/>
              <a:lumOff val="6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1F2FD7E-AC96-4E09-841E-CFB389F7FE27}"/>
              </a:ext>
            </a:extLst>
          </p:cNvPr>
          <p:cNvSpPr/>
          <p:nvPr/>
        </p:nvSpPr>
        <p:spPr>
          <a:xfrm>
            <a:off x="587187" y="210741"/>
            <a:ext cx="11017624" cy="2031325"/>
          </a:xfrm>
          <a:prstGeom prst="rect">
            <a:avLst/>
          </a:prstGeom>
        </p:spPr>
        <p:txBody>
          <a:bodyPr wrap="square">
            <a:spAutoFit/>
          </a:bodyPr>
          <a:lstStyle/>
          <a:p>
            <a:endParaRPr lang="en-US" dirty="0"/>
          </a:p>
          <a:p>
            <a:pPr algn="just"/>
            <a:r>
              <a:rPr lang="en-US" dirty="0"/>
              <a:t>O LORD, rebuke me not in thy wrath: Neither chasten me in thy hot displeasure. For thine arrows stick fast in me, And thy hand presseth me sore. There is no soundness in my flesh because of thine anger; Neither is there any rest in my bones because of my sin. For mine iniquities are gone over mine head: As an heavy burden they are too heavy for me. My wounds stink and are corrupt Because of my foolishness. I am troubled; I am bowed down greatly; I go mourning all the day long. For my loins are filled with a loathsome disease: And there is no soundness in my flesh. I am feeble and sore broken: I have roared by reason of the disquietness of my heart. (Psalm 38:1-8)</a:t>
            </a:r>
          </a:p>
        </p:txBody>
      </p:sp>
      <p:sp>
        <p:nvSpPr>
          <p:cNvPr id="4" name="Oval 3">
            <a:extLst>
              <a:ext uri="{FF2B5EF4-FFF2-40B4-BE49-F238E27FC236}">
                <a16:creationId xmlns:a16="http://schemas.microsoft.com/office/drawing/2014/main" id="{51543FBB-B3E3-466D-A610-375373D60D6E}"/>
              </a:ext>
            </a:extLst>
          </p:cNvPr>
          <p:cNvSpPr/>
          <p:nvPr/>
        </p:nvSpPr>
        <p:spPr>
          <a:xfrm>
            <a:off x="448234" y="3015273"/>
            <a:ext cx="2689413"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LORD God reprimands the sinner with wrath</a:t>
            </a:r>
          </a:p>
        </p:txBody>
      </p:sp>
      <p:sp>
        <p:nvSpPr>
          <p:cNvPr id="5" name="Oval 4">
            <a:extLst>
              <a:ext uri="{FF2B5EF4-FFF2-40B4-BE49-F238E27FC236}">
                <a16:creationId xmlns:a16="http://schemas.microsoft.com/office/drawing/2014/main" id="{A13DAD41-5E02-48D2-92DF-03D9EDC632E0}"/>
              </a:ext>
            </a:extLst>
          </p:cNvPr>
          <p:cNvSpPr/>
          <p:nvPr/>
        </p:nvSpPr>
        <p:spPr>
          <a:xfrm>
            <a:off x="3545546" y="2988378"/>
            <a:ext cx="2689413"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His discipline displays His hot displeasure</a:t>
            </a:r>
          </a:p>
        </p:txBody>
      </p:sp>
      <p:sp>
        <p:nvSpPr>
          <p:cNvPr id="6" name="Oval 5">
            <a:extLst>
              <a:ext uri="{FF2B5EF4-FFF2-40B4-BE49-F238E27FC236}">
                <a16:creationId xmlns:a16="http://schemas.microsoft.com/office/drawing/2014/main" id="{51DB843C-E62E-4FAE-AA10-BFD40AAD0A6C}"/>
              </a:ext>
            </a:extLst>
          </p:cNvPr>
          <p:cNvSpPr/>
          <p:nvPr/>
        </p:nvSpPr>
        <p:spPr>
          <a:xfrm>
            <a:off x="6473637" y="3052482"/>
            <a:ext cx="2580717"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He wounds sinners through painful pressure</a:t>
            </a:r>
          </a:p>
        </p:txBody>
      </p:sp>
      <p:sp>
        <p:nvSpPr>
          <p:cNvPr id="7" name="Oval 6">
            <a:extLst>
              <a:ext uri="{FF2B5EF4-FFF2-40B4-BE49-F238E27FC236}">
                <a16:creationId xmlns:a16="http://schemas.microsoft.com/office/drawing/2014/main" id="{C9099157-52FA-4559-A8DD-DCECC57F5468}"/>
              </a:ext>
            </a:extLst>
          </p:cNvPr>
          <p:cNvSpPr/>
          <p:nvPr/>
        </p:nvSpPr>
        <p:spPr>
          <a:xfrm>
            <a:off x="9363635" y="3070411"/>
            <a:ext cx="2580717"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His anger prevents sinner from health</a:t>
            </a:r>
          </a:p>
        </p:txBody>
      </p:sp>
      <p:sp>
        <p:nvSpPr>
          <p:cNvPr id="8" name="Oval 7">
            <a:extLst>
              <a:ext uri="{FF2B5EF4-FFF2-40B4-BE49-F238E27FC236}">
                <a16:creationId xmlns:a16="http://schemas.microsoft.com/office/drawing/2014/main" id="{FAA5EEE5-F1AF-480C-A409-17EED96CE688}"/>
              </a:ext>
            </a:extLst>
          </p:cNvPr>
          <p:cNvSpPr/>
          <p:nvPr/>
        </p:nvSpPr>
        <p:spPr>
          <a:xfrm>
            <a:off x="448235" y="5038165"/>
            <a:ext cx="2689412"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sinner’s body is without peace</a:t>
            </a:r>
          </a:p>
        </p:txBody>
      </p:sp>
      <p:sp>
        <p:nvSpPr>
          <p:cNvPr id="9" name="Oval 8">
            <a:extLst>
              <a:ext uri="{FF2B5EF4-FFF2-40B4-BE49-F238E27FC236}">
                <a16:creationId xmlns:a16="http://schemas.microsoft.com/office/drawing/2014/main" id="{617DF313-99A6-4D21-94DA-4B7373D7F93E}"/>
              </a:ext>
            </a:extLst>
          </p:cNvPr>
          <p:cNvSpPr/>
          <p:nvPr/>
        </p:nvSpPr>
        <p:spPr>
          <a:xfrm>
            <a:off x="3545546" y="5038165"/>
            <a:ext cx="2689412"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sinner’s perversity multiplies continuously</a:t>
            </a:r>
          </a:p>
        </p:txBody>
      </p:sp>
      <p:sp>
        <p:nvSpPr>
          <p:cNvPr id="10" name="Oval 9">
            <a:extLst>
              <a:ext uri="{FF2B5EF4-FFF2-40B4-BE49-F238E27FC236}">
                <a16:creationId xmlns:a16="http://schemas.microsoft.com/office/drawing/2014/main" id="{92D95AF0-7926-4DC3-B6D9-7213D8D14567}"/>
              </a:ext>
            </a:extLst>
          </p:cNvPr>
          <p:cNvSpPr/>
          <p:nvPr/>
        </p:nvSpPr>
        <p:spPr>
          <a:xfrm>
            <a:off x="6473638" y="5002307"/>
            <a:ext cx="2651316"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sinner’s burden becomes too heavy to be carried</a:t>
            </a:r>
          </a:p>
        </p:txBody>
      </p:sp>
      <p:sp>
        <p:nvSpPr>
          <p:cNvPr id="11" name="Oval 10">
            <a:extLst>
              <a:ext uri="{FF2B5EF4-FFF2-40B4-BE49-F238E27FC236}">
                <a16:creationId xmlns:a16="http://schemas.microsoft.com/office/drawing/2014/main" id="{F121C0C4-6D49-4CBB-89A3-63B5D21DA4CF}"/>
              </a:ext>
            </a:extLst>
          </p:cNvPr>
          <p:cNvSpPr/>
          <p:nvPr/>
        </p:nvSpPr>
        <p:spPr>
          <a:xfrm>
            <a:off x="9363634" y="5065059"/>
            <a:ext cx="2580717" cy="1290918"/>
          </a:xfrm>
          <a:prstGeom prst="ellipse">
            <a:avLst/>
          </a:prstGeom>
          <a:solidFill>
            <a:srgbClr val="607673"/>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Continuous sin overcomes a sinner’s will</a:t>
            </a:r>
          </a:p>
        </p:txBody>
      </p:sp>
    </p:spTree>
    <p:extLst>
      <p:ext uri="{BB962C8B-B14F-4D97-AF65-F5344CB8AC3E}">
        <p14:creationId xmlns:p14="http://schemas.microsoft.com/office/powerpoint/2010/main" val="242628326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par>
                                <p:cTn id="9" presetID="19" presetClass="entr" presetSubtype="10" fill="hold" grpId="0" nodeType="withEffect">
                                  <p:stCondLst>
                                    <p:cond delay="100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0" fill="hold"/>
                                        <p:tgtEl>
                                          <p:spTgt spid="5"/>
                                        </p:tgtEl>
                                        <p:attrNameLst>
                                          <p:attrName>ppt_w</p:attrName>
                                        </p:attrNameLst>
                                      </p:cBhvr>
                                      <p:tavLst>
                                        <p:tav tm="0" fmla="#ppt_w*sin(2.5*pi*$)">
                                          <p:val>
                                            <p:fltVal val="0"/>
                                          </p:val>
                                        </p:tav>
                                        <p:tav tm="100000">
                                          <p:val>
                                            <p:fltVal val="1"/>
                                          </p:val>
                                        </p:tav>
                                      </p:tavLst>
                                    </p:anim>
                                    <p:anim calcmode="lin" valueType="num">
                                      <p:cBhvr>
                                        <p:cTn id="12" dur="5000" fill="hold"/>
                                        <p:tgtEl>
                                          <p:spTgt spid="5"/>
                                        </p:tgtEl>
                                        <p:attrNameLst>
                                          <p:attrName>ppt_h</p:attrName>
                                        </p:attrNameLst>
                                      </p:cBhvr>
                                      <p:tavLst>
                                        <p:tav tm="0">
                                          <p:val>
                                            <p:strVal val="#ppt_h"/>
                                          </p:val>
                                        </p:tav>
                                        <p:tav tm="100000">
                                          <p:val>
                                            <p:strVal val="#ppt_h"/>
                                          </p:val>
                                        </p:tav>
                                      </p:tavLst>
                                    </p:anim>
                                  </p:childTnLst>
                                </p:cTn>
                              </p:par>
                              <p:par>
                                <p:cTn id="13" presetID="19" presetClass="entr" presetSubtype="10" fill="hold" grpId="0" nodeType="withEffect">
                                  <p:stCondLst>
                                    <p:cond delay="200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0" fill="hold"/>
                                        <p:tgtEl>
                                          <p:spTgt spid="6"/>
                                        </p:tgtEl>
                                        <p:attrNameLst>
                                          <p:attrName>ppt_w</p:attrName>
                                        </p:attrNameLst>
                                      </p:cBhvr>
                                      <p:tavLst>
                                        <p:tav tm="0" fmla="#ppt_w*sin(2.5*pi*$)">
                                          <p:val>
                                            <p:fltVal val="0"/>
                                          </p:val>
                                        </p:tav>
                                        <p:tav tm="100000">
                                          <p:val>
                                            <p:fltVal val="1"/>
                                          </p:val>
                                        </p:tav>
                                      </p:tavLst>
                                    </p:anim>
                                    <p:anim calcmode="lin" valueType="num">
                                      <p:cBhvr>
                                        <p:cTn id="16" dur="5000" fill="hold"/>
                                        <p:tgtEl>
                                          <p:spTgt spid="6"/>
                                        </p:tgtEl>
                                        <p:attrNameLst>
                                          <p:attrName>ppt_h</p:attrName>
                                        </p:attrNameLst>
                                      </p:cBhvr>
                                      <p:tavLst>
                                        <p:tav tm="0">
                                          <p:val>
                                            <p:strVal val="#ppt_h"/>
                                          </p:val>
                                        </p:tav>
                                        <p:tav tm="100000">
                                          <p:val>
                                            <p:strVal val="#ppt_h"/>
                                          </p:val>
                                        </p:tav>
                                      </p:tavLst>
                                    </p:anim>
                                  </p:childTnLst>
                                </p:cTn>
                              </p:par>
                              <p:par>
                                <p:cTn id="17" presetID="19" presetClass="entr" presetSubtype="10" fill="hold" grpId="0" nodeType="withEffect">
                                  <p:stCondLst>
                                    <p:cond delay="300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0" fill="hold"/>
                                        <p:tgtEl>
                                          <p:spTgt spid="7"/>
                                        </p:tgtEl>
                                        <p:attrNameLst>
                                          <p:attrName>ppt_w</p:attrName>
                                        </p:attrNameLst>
                                      </p:cBhvr>
                                      <p:tavLst>
                                        <p:tav tm="0" fmla="#ppt_w*sin(2.5*pi*$)">
                                          <p:val>
                                            <p:fltVal val="0"/>
                                          </p:val>
                                        </p:tav>
                                        <p:tav tm="100000">
                                          <p:val>
                                            <p:fltVal val="1"/>
                                          </p:val>
                                        </p:tav>
                                      </p:tavLst>
                                    </p:anim>
                                    <p:anim calcmode="lin" valueType="num">
                                      <p:cBhvr>
                                        <p:cTn id="20" dur="5000" fill="hold"/>
                                        <p:tgtEl>
                                          <p:spTgt spid="7"/>
                                        </p:tgtEl>
                                        <p:attrNameLst>
                                          <p:attrName>ppt_h</p:attrName>
                                        </p:attrNameLst>
                                      </p:cBhvr>
                                      <p:tavLst>
                                        <p:tav tm="0">
                                          <p:val>
                                            <p:strVal val="#ppt_h"/>
                                          </p:val>
                                        </p:tav>
                                        <p:tav tm="100000">
                                          <p:val>
                                            <p:strVal val="#ppt_h"/>
                                          </p:val>
                                        </p:tav>
                                      </p:tavLst>
                                    </p:anim>
                                  </p:childTnLst>
                                </p:cTn>
                              </p:par>
                              <p:par>
                                <p:cTn id="21" presetID="19" presetClass="entr" presetSubtype="10" fill="hold" grpId="0" nodeType="withEffect">
                                  <p:stCondLst>
                                    <p:cond delay="4000"/>
                                  </p:stCondLst>
                                  <p:childTnLst>
                                    <p:set>
                                      <p:cBhvr>
                                        <p:cTn id="22" dur="1" fill="hold">
                                          <p:stCondLst>
                                            <p:cond delay="0"/>
                                          </p:stCondLst>
                                        </p:cTn>
                                        <p:tgtEl>
                                          <p:spTgt spid="8"/>
                                        </p:tgtEl>
                                        <p:attrNameLst>
                                          <p:attrName>style.visibility</p:attrName>
                                        </p:attrNameLst>
                                      </p:cBhvr>
                                      <p:to>
                                        <p:strVal val="visible"/>
                                      </p:to>
                                    </p:set>
                                    <p:anim calcmode="lin" valueType="num">
                                      <p:cBhvr>
                                        <p:cTn id="23" dur="5000" fill="hold"/>
                                        <p:tgtEl>
                                          <p:spTgt spid="8"/>
                                        </p:tgtEl>
                                        <p:attrNameLst>
                                          <p:attrName>ppt_w</p:attrName>
                                        </p:attrNameLst>
                                      </p:cBhvr>
                                      <p:tavLst>
                                        <p:tav tm="0" fmla="#ppt_w*sin(2.5*pi*$)">
                                          <p:val>
                                            <p:fltVal val="0"/>
                                          </p:val>
                                        </p:tav>
                                        <p:tav tm="100000">
                                          <p:val>
                                            <p:fltVal val="1"/>
                                          </p:val>
                                        </p:tav>
                                      </p:tavLst>
                                    </p:anim>
                                    <p:anim calcmode="lin" valueType="num">
                                      <p:cBhvr>
                                        <p:cTn id="24" dur="5000" fill="hold"/>
                                        <p:tgtEl>
                                          <p:spTgt spid="8"/>
                                        </p:tgtEl>
                                        <p:attrNameLst>
                                          <p:attrName>ppt_h</p:attrName>
                                        </p:attrNameLst>
                                      </p:cBhvr>
                                      <p:tavLst>
                                        <p:tav tm="0">
                                          <p:val>
                                            <p:strVal val="#ppt_h"/>
                                          </p:val>
                                        </p:tav>
                                        <p:tav tm="100000">
                                          <p:val>
                                            <p:strVal val="#ppt_h"/>
                                          </p:val>
                                        </p:tav>
                                      </p:tavLst>
                                    </p:anim>
                                  </p:childTnLst>
                                </p:cTn>
                              </p:par>
                              <p:par>
                                <p:cTn id="25" presetID="19" presetClass="entr" presetSubtype="10" fill="hold" grpId="0" nodeType="withEffect">
                                  <p:stCondLst>
                                    <p:cond delay="500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0" fill="hold"/>
                                        <p:tgtEl>
                                          <p:spTgt spid="9"/>
                                        </p:tgtEl>
                                        <p:attrNameLst>
                                          <p:attrName>ppt_w</p:attrName>
                                        </p:attrNameLst>
                                      </p:cBhvr>
                                      <p:tavLst>
                                        <p:tav tm="0" fmla="#ppt_w*sin(2.5*pi*$)">
                                          <p:val>
                                            <p:fltVal val="0"/>
                                          </p:val>
                                        </p:tav>
                                        <p:tav tm="100000">
                                          <p:val>
                                            <p:fltVal val="1"/>
                                          </p:val>
                                        </p:tav>
                                      </p:tavLst>
                                    </p:anim>
                                    <p:anim calcmode="lin" valueType="num">
                                      <p:cBhvr>
                                        <p:cTn id="28" dur="5000" fill="hold"/>
                                        <p:tgtEl>
                                          <p:spTgt spid="9"/>
                                        </p:tgtEl>
                                        <p:attrNameLst>
                                          <p:attrName>ppt_h</p:attrName>
                                        </p:attrNameLst>
                                      </p:cBhvr>
                                      <p:tavLst>
                                        <p:tav tm="0">
                                          <p:val>
                                            <p:strVal val="#ppt_h"/>
                                          </p:val>
                                        </p:tav>
                                        <p:tav tm="100000">
                                          <p:val>
                                            <p:strVal val="#ppt_h"/>
                                          </p:val>
                                        </p:tav>
                                      </p:tavLst>
                                    </p:anim>
                                  </p:childTnLst>
                                </p:cTn>
                              </p:par>
                              <p:par>
                                <p:cTn id="29" presetID="19" presetClass="entr" presetSubtype="10" fill="hold" grpId="0" nodeType="withEffect">
                                  <p:stCondLst>
                                    <p:cond delay="600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0" fill="hold"/>
                                        <p:tgtEl>
                                          <p:spTgt spid="10"/>
                                        </p:tgtEl>
                                        <p:attrNameLst>
                                          <p:attrName>ppt_w</p:attrName>
                                        </p:attrNameLst>
                                      </p:cBhvr>
                                      <p:tavLst>
                                        <p:tav tm="0" fmla="#ppt_w*sin(2.5*pi*$)">
                                          <p:val>
                                            <p:fltVal val="0"/>
                                          </p:val>
                                        </p:tav>
                                        <p:tav tm="100000">
                                          <p:val>
                                            <p:fltVal val="1"/>
                                          </p:val>
                                        </p:tav>
                                      </p:tavLst>
                                    </p:anim>
                                    <p:anim calcmode="lin" valueType="num">
                                      <p:cBhvr>
                                        <p:cTn id="32" dur="5000" fill="hold"/>
                                        <p:tgtEl>
                                          <p:spTgt spid="10"/>
                                        </p:tgtEl>
                                        <p:attrNameLst>
                                          <p:attrName>ppt_h</p:attrName>
                                        </p:attrNameLst>
                                      </p:cBhvr>
                                      <p:tavLst>
                                        <p:tav tm="0">
                                          <p:val>
                                            <p:strVal val="#ppt_h"/>
                                          </p:val>
                                        </p:tav>
                                        <p:tav tm="100000">
                                          <p:val>
                                            <p:strVal val="#ppt_h"/>
                                          </p:val>
                                        </p:tav>
                                      </p:tavLst>
                                    </p:anim>
                                  </p:childTnLst>
                                </p:cTn>
                              </p:par>
                              <p:par>
                                <p:cTn id="33" presetID="19" presetClass="entr" presetSubtype="10" fill="hold" grpId="0" nodeType="withEffect">
                                  <p:stCondLst>
                                    <p:cond delay="7000"/>
                                  </p:stCondLst>
                                  <p:childTnLst>
                                    <p:set>
                                      <p:cBhvr>
                                        <p:cTn id="34" dur="1" fill="hold">
                                          <p:stCondLst>
                                            <p:cond delay="0"/>
                                          </p:stCondLst>
                                        </p:cTn>
                                        <p:tgtEl>
                                          <p:spTgt spid="11"/>
                                        </p:tgtEl>
                                        <p:attrNameLst>
                                          <p:attrName>style.visibility</p:attrName>
                                        </p:attrNameLst>
                                      </p:cBhvr>
                                      <p:to>
                                        <p:strVal val="visible"/>
                                      </p:to>
                                    </p:set>
                                    <p:anim calcmode="lin" valueType="num">
                                      <p:cBhvr>
                                        <p:cTn id="35" dur="5000" fill="hold"/>
                                        <p:tgtEl>
                                          <p:spTgt spid="11"/>
                                        </p:tgtEl>
                                        <p:attrNameLst>
                                          <p:attrName>ppt_w</p:attrName>
                                        </p:attrNameLst>
                                      </p:cBhvr>
                                      <p:tavLst>
                                        <p:tav tm="0" fmla="#ppt_w*sin(2.5*pi*$)">
                                          <p:val>
                                            <p:fltVal val="0"/>
                                          </p:val>
                                        </p:tav>
                                        <p:tav tm="100000">
                                          <p:val>
                                            <p:fltVal val="1"/>
                                          </p:val>
                                        </p:tav>
                                      </p:tavLst>
                                    </p:anim>
                                    <p:anim calcmode="lin" valueType="num">
                                      <p:cBhvr>
                                        <p:cTn id="36" dur="5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07673"/>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299110-E126-41DD-86AA-3F6788262ECE}"/>
              </a:ext>
            </a:extLst>
          </p:cNvPr>
          <p:cNvSpPr/>
          <p:nvPr/>
        </p:nvSpPr>
        <p:spPr>
          <a:xfrm>
            <a:off x="542363" y="421786"/>
            <a:ext cx="11107271" cy="1949824"/>
          </a:xfrm>
          <a:prstGeom prst="rect">
            <a:avLst/>
          </a:prstGeom>
          <a:solidFill>
            <a:schemeClr val="bg2">
              <a:lumMod val="9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51FA6EE-281E-43E0-8DC6-636A9E4877C2}"/>
              </a:ext>
            </a:extLst>
          </p:cNvPr>
          <p:cNvSpPr/>
          <p:nvPr/>
        </p:nvSpPr>
        <p:spPr>
          <a:xfrm>
            <a:off x="632010" y="237635"/>
            <a:ext cx="11017624" cy="2031325"/>
          </a:xfrm>
          <a:prstGeom prst="rect">
            <a:avLst/>
          </a:prstGeom>
        </p:spPr>
        <p:txBody>
          <a:bodyPr wrap="square">
            <a:spAutoFit/>
          </a:bodyPr>
          <a:lstStyle/>
          <a:p>
            <a:endParaRPr lang="en-US" dirty="0"/>
          </a:p>
          <a:p>
            <a:pPr algn="just"/>
            <a:r>
              <a:rPr lang="en-US" dirty="0"/>
              <a:t>O LORD, rebuke me not in thy wrath: Neither chasten me in thy hot displeasure. For thine arrows stick fast in me, And thy hand presseth me sore. There is no soundness in my flesh because of thine anger; Neither is there any rest in my bones because of my sin. For mine iniquities are gone over mine head: As an heavy burden they are too heavy for me. My wounds stink and are corrupt Because of my foolishness. I am troubled; I am bowed down greatly; I go mourning all the day long. For my loins are filled with a loathsome disease: And there is no soundness in my flesh. I am feeble and sore broken: I have roared by reason of the disquietness of my heart. (Psalm 38:1-8)</a:t>
            </a:r>
          </a:p>
        </p:txBody>
      </p:sp>
      <p:sp>
        <p:nvSpPr>
          <p:cNvPr id="4" name="Oval 3">
            <a:extLst>
              <a:ext uri="{FF2B5EF4-FFF2-40B4-BE49-F238E27FC236}">
                <a16:creationId xmlns:a16="http://schemas.microsoft.com/office/drawing/2014/main" id="{47928F45-BE28-4687-95BE-CE9F2C68F160}"/>
              </a:ext>
            </a:extLst>
          </p:cNvPr>
          <p:cNvSpPr/>
          <p:nvPr/>
        </p:nvSpPr>
        <p:spPr>
          <a:xfrm>
            <a:off x="170330" y="3330387"/>
            <a:ext cx="3818964" cy="1460803"/>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Pain and injury coming from sin causes moral offensiveness and corruption</a:t>
            </a:r>
          </a:p>
        </p:txBody>
      </p:sp>
      <p:sp>
        <p:nvSpPr>
          <p:cNvPr id="5" name="Oval 4">
            <a:extLst>
              <a:ext uri="{FF2B5EF4-FFF2-40B4-BE49-F238E27FC236}">
                <a16:creationId xmlns:a16="http://schemas.microsoft.com/office/drawing/2014/main" id="{0F635AEC-A6E9-4D70-9821-8EF3A2BBF5FF}"/>
              </a:ext>
            </a:extLst>
          </p:cNvPr>
          <p:cNvSpPr/>
          <p:nvPr/>
        </p:nvSpPr>
        <p:spPr>
          <a:xfrm>
            <a:off x="4052047" y="2555761"/>
            <a:ext cx="3818964" cy="2235429"/>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foolish sinner tries to escape feelings of sin through immoral actions, allowing sin to overtake, and sin to eat away at goodness of soul</a:t>
            </a:r>
          </a:p>
        </p:txBody>
      </p:sp>
      <p:sp>
        <p:nvSpPr>
          <p:cNvPr id="6" name="Oval 5">
            <a:extLst>
              <a:ext uri="{FF2B5EF4-FFF2-40B4-BE49-F238E27FC236}">
                <a16:creationId xmlns:a16="http://schemas.microsoft.com/office/drawing/2014/main" id="{1F80EE66-1FA4-4BA2-89E5-11FC3DE3DB21}"/>
              </a:ext>
            </a:extLst>
          </p:cNvPr>
          <p:cNvSpPr/>
          <p:nvPr/>
        </p:nvSpPr>
        <p:spPr>
          <a:xfrm>
            <a:off x="7996518" y="3276600"/>
            <a:ext cx="3818964" cy="1460803"/>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sinner is perverted, wicked, wrong, depressed, humbled, and sad</a:t>
            </a:r>
          </a:p>
        </p:txBody>
      </p:sp>
      <p:sp>
        <p:nvSpPr>
          <p:cNvPr id="7" name="Oval 6">
            <a:extLst>
              <a:ext uri="{FF2B5EF4-FFF2-40B4-BE49-F238E27FC236}">
                <a16:creationId xmlns:a16="http://schemas.microsoft.com/office/drawing/2014/main" id="{556EE02F-1C05-4695-ADE9-CF42C2588C99}"/>
              </a:ext>
            </a:extLst>
          </p:cNvPr>
          <p:cNvSpPr/>
          <p:nvPr/>
        </p:nvSpPr>
        <p:spPr>
          <a:xfrm>
            <a:off x="107577" y="5055204"/>
            <a:ext cx="3818964" cy="1460803"/>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sinners’ feelings, wills, and intellects are distressed, they moan</a:t>
            </a:r>
          </a:p>
        </p:txBody>
      </p:sp>
      <p:sp>
        <p:nvSpPr>
          <p:cNvPr id="8" name="Oval 7">
            <a:extLst>
              <a:ext uri="{FF2B5EF4-FFF2-40B4-BE49-F238E27FC236}">
                <a16:creationId xmlns:a16="http://schemas.microsoft.com/office/drawing/2014/main" id="{802D5E2D-C1B1-4E8C-A7AF-2174D505FD13}"/>
              </a:ext>
            </a:extLst>
          </p:cNvPr>
          <p:cNvSpPr/>
          <p:nvPr/>
        </p:nvSpPr>
        <p:spPr>
          <a:xfrm>
            <a:off x="4052047" y="5095990"/>
            <a:ext cx="3818964" cy="1460803"/>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Sinners mourn all day long</a:t>
            </a:r>
          </a:p>
        </p:txBody>
      </p:sp>
      <p:sp>
        <p:nvSpPr>
          <p:cNvPr id="9" name="Oval 8">
            <a:extLst>
              <a:ext uri="{FF2B5EF4-FFF2-40B4-BE49-F238E27FC236}">
                <a16:creationId xmlns:a16="http://schemas.microsoft.com/office/drawing/2014/main" id="{CEFD8D1B-E87F-4662-A2CE-E4961341A889}"/>
              </a:ext>
            </a:extLst>
          </p:cNvPr>
          <p:cNvSpPr/>
          <p:nvPr/>
        </p:nvSpPr>
        <p:spPr>
          <a:xfrm>
            <a:off x="7996518" y="5095991"/>
            <a:ext cx="3818964" cy="1460803"/>
          </a:xfrm>
          <a:prstGeom prst="ellipse">
            <a:avLst/>
          </a:prstGeom>
          <a:solidFill>
            <a:srgbClr val="64728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Sinners have </a:t>
            </a:r>
          </a:p>
          <a:p>
            <a:pPr algn="ctr"/>
            <a:r>
              <a:rPr lang="en-US" dirty="0"/>
              <a:t>loathsome disease</a:t>
            </a:r>
          </a:p>
        </p:txBody>
      </p:sp>
    </p:spTree>
    <p:extLst>
      <p:ext uri="{BB962C8B-B14F-4D97-AF65-F5344CB8AC3E}">
        <p14:creationId xmlns:p14="http://schemas.microsoft.com/office/powerpoint/2010/main" val="181973587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style.rotation</p:attrName>
                                        </p:attrNameLst>
                                      </p:cBhvr>
                                      <p:tavLst>
                                        <p:tav tm="0">
                                          <p:val>
                                            <p:fltVal val="720"/>
                                          </p:val>
                                        </p:tav>
                                        <p:tav tm="100000">
                                          <p:val>
                                            <p:fltVal val="0"/>
                                          </p:val>
                                        </p:tav>
                                      </p:tavLst>
                                    </p:anim>
                                    <p:anim calcmode="lin" valueType="num">
                                      <p:cBhvr>
                                        <p:cTn id="9" dur="2000" fill="hold"/>
                                        <p:tgtEl>
                                          <p:spTgt spid="4"/>
                                        </p:tgtEl>
                                        <p:attrNameLst>
                                          <p:attrName>ppt_h</p:attrName>
                                        </p:attrNameLst>
                                      </p:cBhvr>
                                      <p:tavLst>
                                        <p:tav tm="0">
                                          <p:val>
                                            <p:fltVal val="0"/>
                                          </p:val>
                                        </p:tav>
                                        <p:tav tm="100000">
                                          <p:val>
                                            <p:strVal val="#ppt_h"/>
                                          </p:val>
                                        </p:tav>
                                      </p:tavLst>
                                    </p:anim>
                                    <p:anim calcmode="lin" valueType="num">
                                      <p:cBhvr>
                                        <p:cTn id="10" dur="2000" fill="hold"/>
                                        <p:tgtEl>
                                          <p:spTgt spid="4"/>
                                        </p:tgtEl>
                                        <p:attrNameLst>
                                          <p:attrName>ppt_w</p:attrName>
                                        </p:attrNameLst>
                                      </p:cBhvr>
                                      <p:tavLst>
                                        <p:tav tm="0">
                                          <p:val>
                                            <p:fltVal val="0"/>
                                          </p:val>
                                        </p:tav>
                                        <p:tav tm="100000">
                                          <p:val>
                                            <p:strVal val="#ppt_w"/>
                                          </p:val>
                                        </p:tav>
                                      </p:tavLst>
                                    </p:anim>
                                  </p:childTnLst>
                                </p:cTn>
                              </p:par>
                              <p:par>
                                <p:cTn id="11" presetID="35" presetClass="entr" presetSubtype="0" fill="hold" grpId="0" nodeType="withEffect">
                                  <p:stCondLst>
                                    <p:cond delay="100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style.rotation</p:attrName>
                                        </p:attrNameLst>
                                      </p:cBhvr>
                                      <p:tavLst>
                                        <p:tav tm="0">
                                          <p:val>
                                            <p:fltVal val="720"/>
                                          </p:val>
                                        </p:tav>
                                        <p:tav tm="100000">
                                          <p:val>
                                            <p:fltVal val="0"/>
                                          </p:val>
                                        </p:tav>
                                      </p:tavLst>
                                    </p:anim>
                                    <p:anim calcmode="lin" valueType="num">
                                      <p:cBhvr>
                                        <p:cTn id="15" dur="2000" fill="hold"/>
                                        <p:tgtEl>
                                          <p:spTgt spid="5"/>
                                        </p:tgtEl>
                                        <p:attrNameLst>
                                          <p:attrName>ppt_h</p:attrName>
                                        </p:attrNameLst>
                                      </p:cBhvr>
                                      <p:tavLst>
                                        <p:tav tm="0">
                                          <p:val>
                                            <p:fltVal val="0"/>
                                          </p:val>
                                        </p:tav>
                                        <p:tav tm="100000">
                                          <p:val>
                                            <p:strVal val="#ppt_h"/>
                                          </p:val>
                                        </p:tav>
                                      </p:tavLst>
                                    </p:anim>
                                    <p:anim calcmode="lin" valueType="num">
                                      <p:cBhvr>
                                        <p:cTn id="16" dur="2000" fill="hold"/>
                                        <p:tgtEl>
                                          <p:spTgt spid="5"/>
                                        </p:tgtEl>
                                        <p:attrNameLst>
                                          <p:attrName>ppt_w</p:attrName>
                                        </p:attrNameLst>
                                      </p:cBhvr>
                                      <p:tavLst>
                                        <p:tav tm="0">
                                          <p:val>
                                            <p:fltVal val="0"/>
                                          </p:val>
                                        </p:tav>
                                        <p:tav tm="100000">
                                          <p:val>
                                            <p:strVal val="#ppt_w"/>
                                          </p:val>
                                        </p:tav>
                                      </p:tavLst>
                                    </p:anim>
                                  </p:childTnLst>
                                </p:cTn>
                              </p:par>
                              <p:par>
                                <p:cTn id="17" presetID="35" presetClass="entr" presetSubtype="0" fill="hold" grpId="0" nodeType="withEffect">
                                  <p:stCondLst>
                                    <p:cond delay="200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anim calcmode="lin" valueType="num">
                                      <p:cBhvr>
                                        <p:cTn id="20" dur="2000" fill="hold"/>
                                        <p:tgtEl>
                                          <p:spTgt spid="6"/>
                                        </p:tgtEl>
                                        <p:attrNameLst>
                                          <p:attrName>style.rotation</p:attrName>
                                        </p:attrNameLst>
                                      </p:cBhvr>
                                      <p:tavLst>
                                        <p:tav tm="0">
                                          <p:val>
                                            <p:fltVal val="720"/>
                                          </p:val>
                                        </p:tav>
                                        <p:tav tm="100000">
                                          <p:val>
                                            <p:fltVal val="0"/>
                                          </p:val>
                                        </p:tav>
                                      </p:tavLst>
                                    </p:anim>
                                    <p:anim calcmode="lin" valueType="num">
                                      <p:cBhvr>
                                        <p:cTn id="21" dur="2000" fill="hold"/>
                                        <p:tgtEl>
                                          <p:spTgt spid="6"/>
                                        </p:tgtEl>
                                        <p:attrNameLst>
                                          <p:attrName>ppt_h</p:attrName>
                                        </p:attrNameLst>
                                      </p:cBhvr>
                                      <p:tavLst>
                                        <p:tav tm="0">
                                          <p:val>
                                            <p:fltVal val="0"/>
                                          </p:val>
                                        </p:tav>
                                        <p:tav tm="100000">
                                          <p:val>
                                            <p:strVal val="#ppt_h"/>
                                          </p:val>
                                        </p:tav>
                                      </p:tavLst>
                                    </p:anim>
                                    <p:anim calcmode="lin" valueType="num">
                                      <p:cBhvr>
                                        <p:cTn id="22" dur="2000" fill="hold"/>
                                        <p:tgtEl>
                                          <p:spTgt spid="6"/>
                                        </p:tgtEl>
                                        <p:attrNameLst>
                                          <p:attrName>ppt_w</p:attrName>
                                        </p:attrNameLst>
                                      </p:cBhvr>
                                      <p:tavLst>
                                        <p:tav tm="0">
                                          <p:val>
                                            <p:fltVal val="0"/>
                                          </p:val>
                                        </p:tav>
                                        <p:tav tm="100000">
                                          <p:val>
                                            <p:strVal val="#ppt_w"/>
                                          </p:val>
                                        </p:tav>
                                      </p:tavLst>
                                    </p:anim>
                                  </p:childTnLst>
                                </p:cTn>
                              </p:par>
                              <p:par>
                                <p:cTn id="23" presetID="35" presetClass="entr" presetSubtype="0" fill="hold" grpId="0" nodeType="withEffect">
                                  <p:stCondLst>
                                    <p:cond delay="300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2000"/>
                                        <p:tgtEl>
                                          <p:spTgt spid="7"/>
                                        </p:tgtEl>
                                      </p:cBhvr>
                                    </p:animEffect>
                                    <p:anim calcmode="lin" valueType="num">
                                      <p:cBhvr>
                                        <p:cTn id="26" dur="2000" fill="hold"/>
                                        <p:tgtEl>
                                          <p:spTgt spid="7"/>
                                        </p:tgtEl>
                                        <p:attrNameLst>
                                          <p:attrName>style.rotation</p:attrName>
                                        </p:attrNameLst>
                                      </p:cBhvr>
                                      <p:tavLst>
                                        <p:tav tm="0">
                                          <p:val>
                                            <p:fltVal val="720"/>
                                          </p:val>
                                        </p:tav>
                                        <p:tav tm="100000">
                                          <p:val>
                                            <p:fltVal val="0"/>
                                          </p:val>
                                        </p:tav>
                                      </p:tavLst>
                                    </p:anim>
                                    <p:anim calcmode="lin" valueType="num">
                                      <p:cBhvr>
                                        <p:cTn id="27" dur="2000" fill="hold"/>
                                        <p:tgtEl>
                                          <p:spTgt spid="7"/>
                                        </p:tgtEl>
                                        <p:attrNameLst>
                                          <p:attrName>ppt_h</p:attrName>
                                        </p:attrNameLst>
                                      </p:cBhvr>
                                      <p:tavLst>
                                        <p:tav tm="0">
                                          <p:val>
                                            <p:fltVal val="0"/>
                                          </p:val>
                                        </p:tav>
                                        <p:tav tm="100000">
                                          <p:val>
                                            <p:strVal val="#ppt_h"/>
                                          </p:val>
                                        </p:tav>
                                      </p:tavLst>
                                    </p:anim>
                                    <p:anim calcmode="lin" valueType="num">
                                      <p:cBhvr>
                                        <p:cTn id="28" dur="2000" fill="hold"/>
                                        <p:tgtEl>
                                          <p:spTgt spid="7"/>
                                        </p:tgtEl>
                                        <p:attrNameLst>
                                          <p:attrName>ppt_w</p:attrName>
                                        </p:attrNameLst>
                                      </p:cBhvr>
                                      <p:tavLst>
                                        <p:tav tm="0">
                                          <p:val>
                                            <p:fltVal val="0"/>
                                          </p:val>
                                        </p:tav>
                                        <p:tav tm="100000">
                                          <p:val>
                                            <p:strVal val="#ppt_w"/>
                                          </p:val>
                                        </p:tav>
                                      </p:tavLst>
                                    </p:anim>
                                  </p:childTnLst>
                                </p:cTn>
                              </p:par>
                              <p:par>
                                <p:cTn id="29" presetID="35" presetClass="entr" presetSubtype="0" fill="hold" grpId="0" nodeType="withEffect">
                                  <p:stCondLst>
                                    <p:cond delay="400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2000"/>
                                        <p:tgtEl>
                                          <p:spTgt spid="8"/>
                                        </p:tgtEl>
                                      </p:cBhvr>
                                    </p:animEffect>
                                    <p:anim calcmode="lin" valueType="num">
                                      <p:cBhvr>
                                        <p:cTn id="32" dur="2000" fill="hold"/>
                                        <p:tgtEl>
                                          <p:spTgt spid="8"/>
                                        </p:tgtEl>
                                        <p:attrNameLst>
                                          <p:attrName>style.rotation</p:attrName>
                                        </p:attrNameLst>
                                      </p:cBhvr>
                                      <p:tavLst>
                                        <p:tav tm="0">
                                          <p:val>
                                            <p:fltVal val="720"/>
                                          </p:val>
                                        </p:tav>
                                        <p:tav tm="100000">
                                          <p:val>
                                            <p:fltVal val="0"/>
                                          </p:val>
                                        </p:tav>
                                      </p:tavLst>
                                    </p:anim>
                                    <p:anim calcmode="lin" valueType="num">
                                      <p:cBhvr>
                                        <p:cTn id="33" dur="2000" fill="hold"/>
                                        <p:tgtEl>
                                          <p:spTgt spid="8"/>
                                        </p:tgtEl>
                                        <p:attrNameLst>
                                          <p:attrName>ppt_h</p:attrName>
                                        </p:attrNameLst>
                                      </p:cBhvr>
                                      <p:tavLst>
                                        <p:tav tm="0">
                                          <p:val>
                                            <p:fltVal val="0"/>
                                          </p:val>
                                        </p:tav>
                                        <p:tav tm="100000">
                                          <p:val>
                                            <p:strVal val="#ppt_h"/>
                                          </p:val>
                                        </p:tav>
                                      </p:tavLst>
                                    </p:anim>
                                    <p:anim calcmode="lin" valueType="num">
                                      <p:cBhvr>
                                        <p:cTn id="34" dur="2000" fill="hold"/>
                                        <p:tgtEl>
                                          <p:spTgt spid="8"/>
                                        </p:tgtEl>
                                        <p:attrNameLst>
                                          <p:attrName>ppt_w</p:attrName>
                                        </p:attrNameLst>
                                      </p:cBhvr>
                                      <p:tavLst>
                                        <p:tav tm="0">
                                          <p:val>
                                            <p:fltVal val="0"/>
                                          </p:val>
                                        </p:tav>
                                        <p:tav tm="100000">
                                          <p:val>
                                            <p:strVal val="#ppt_w"/>
                                          </p:val>
                                        </p:tav>
                                      </p:tavLst>
                                    </p:anim>
                                  </p:childTnLst>
                                </p:cTn>
                              </p:par>
                              <p:par>
                                <p:cTn id="35" presetID="35" presetClass="entr" presetSubtype="0" fill="hold" grpId="0" nodeType="withEffect">
                                  <p:stCondLst>
                                    <p:cond delay="500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anim calcmode="lin" valueType="num">
                                      <p:cBhvr>
                                        <p:cTn id="38" dur="2000" fill="hold"/>
                                        <p:tgtEl>
                                          <p:spTgt spid="9"/>
                                        </p:tgtEl>
                                        <p:attrNameLst>
                                          <p:attrName>style.rotation</p:attrName>
                                        </p:attrNameLst>
                                      </p:cBhvr>
                                      <p:tavLst>
                                        <p:tav tm="0">
                                          <p:val>
                                            <p:fltVal val="720"/>
                                          </p:val>
                                        </p:tav>
                                        <p:tav tm="100000">
                                          <p:val>
                                            <p:fltVal val="0"/>
                                          </p:val>
                                        </p:tav>
                                      </p:tavLst>
                                    </p:anim>
                                    <p:anim calcmode="lin" valueType="num">
                                      <p:cBhvr>
                                        <p:cTn id="39" dur="2000" fill="hold"/>
                                        <p:tgtEl>
                                          <p:spTgt spid="9"/>
                                        </p:tgtEl>
                                        <p:attrNameLst>
                                          <p:attrName>ppt_h</p:attrName>
                                        </p:attrNameLst>
                                      </p:cBhvr>
                                      <p:tavLst>
                                        <p:tav tm="0">
                                          <p:val>
                                            <p:fltVal val="0"/>
                                          </p:val>
                                        </p:tav>
                                        <p:tav tm="100000">
                                          <p:val>
                                            <p:strVal val="#ppt_h"/>
                                          </p:val>
                                        </p:tav>
                                      </p:tavLst>
                                    </p:anim>
                                    <p:anim calcmode="lin" valueType="num">
                                      <p:cBhvr>
                                        <p:cTn id="40" dur="2000" fill="hold"/>
                                        <p:tgtEl>
                                          <p:spTgt spid="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FA78B"/>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702DB1-2A54-4BE4-A921-000F57160AE4}"/>
              </a:ext>
            </a:extLst>
          </p:cNvPr>
          <p:cNvSpPr/>
          <p:nvPr/>
        </p:nvSpPr>
        <p:spPr>
          <a:xfrm>
            <a:off x="758687" y="474156"/>
            <a:ext cx="10674626" cy="1623586"/>
          </a:xfrm>
          <a:prstGeom prst="rect">
            <a:avLst/>
          </a:prstGeom>
          <a:solidFill>
            <a:schemeClr val="bg1">
              <a:lumMod val="65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65615A6-05DB-43B1-826D-3A10492F2DDF}"/>
              </a:ext>
            </a:extLst>
          </p:cNvPr>
          <p:cNvSpPr/>
          <p:nvPr/>
        </p:nvSpPr>
        <p:spPr>
          <a:xfrm>
            <a:off x="1145241" y="824284"/>
            <a:ext cx="9901517" cy="923330"/>
          </a:xfrm>
          <a:prstGeom prst="rect">
            <a:avLst/>
          </a:prstGeom>
        </p:spPr>
        <p:txBody>
          <a:bodyPr wrap="square">
            <a:spAutoFit/>
          </a:bodyPr>
          <a:lstStyle/>
          <a:p>
            <a:pPr algn="just"/>
            <a:r>
              <a:rPr lang="en-US" dirty="0"/>
              <a:t>Lord, all my desire is before thee; And my groaning is not hid from thee. My heart panteth, my strength faileth me: As for the light of mine eyes, it also is gone from me. My lovers and my friends stand aloof from my sore; And my kinsmen stand afar off.(Psalm 38:9–11)</a:t>
            </a:r>
          </a:p>
        </p:txBody>
      </p:sp>
      <p:sp>
        <p:nvSpPr>
          <p:cNvPr id="4" name="Callout: Right Arrow 3">
            <a:extLst>
              <a:ext uri="{FF2B5EF4-FFF2-40B4-BE49-F238E27FC236}">
                <a16:creationId xmlns:a16="http://schemas.microsoft.com/office/drawing/2014/main" id="{5005333C-66AB-41AC-B7A2-AC397F5E0336}"/>
              </a:ext>
            </a:extLst>
          </p:cNvPr>
          <p:cNvSpPr/>
          <p:nvPr/>
        </p:nvSpPr>
        <p:spPr>
          <a:xfrm>
            <a:off x="758687" y="2608729"/>
            <a:ext cx="2675965" cy="3576918"/>
          </a:xfrm>
          <a:prstGeom prst="rightArrowCallout">
            <a:avLst/>
          </a:prstGeom>
          <a:solidFill>
            <a:srgbClr val="607673"/>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LORD God knows the distressed sinner’s desires and moans</a:t>
            </a:r>
          </a:p>
        </p:txBody>
      </p:sp>
      <p:sp>
        <p:nvSpPr>
          <p:cNvPr id="5" name="Callout: Right Arrow 4">
            <a:extLst>
              <a:ext uri="{FF2B5EF4-FFF2-40B4-BE49-F238E27FC236}">
                <a16:creationId xmlns:a16="http://schemas.microsoft.com/office/drawing/2014/main" id="{77EE8AA8-339F-486E-9FEB-34ABD9DEBADF}"/>
              </a:ext>
            </a:extLst>
          </p:cNvPr>
          <p:cNvSpPr/>
          <p:nvPr/>
        </p:nvSpPr>
        <p:spPr>
          <a:xfrm>
            <a:off x="3434652" y="2608729"/>
            <a:ext cx="2675965" cy="3576918"/>
          </a:xfrm>
          <a:prstGeom prst="rightArrowCallout">
            <a:avLst/>
          </a:prstGeom>
          <a:solidFill>
            <a:srgbClr val="77596F"/>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a sinner’s feelings, will, and intellect “palpitate” with their sin, there is abnormal conflict between heart and sin that causes exertion, fear and anxiety</a:t>
            </a:r>
          </a:p>
        </p:txBody>
      </p:sp>
      <p:sp>
        <p:nvSpPr>
          <p:cNvPr id="6" name="Callout: Right Arrow 5">
            <a:extLst>
              <a:ext uri="{FF2B5EF4-FFF2-40B4-BE49-F238E27FC236}">
                <a16:creationId xmlns:a16="http://schemas.microsoft.com/office/drawing/2014/main" id="{6C16ED41-5CA5-43D8-9278-89B04F6F23A6}"/>
              </a:ext>
            </a:extLst>
          </p:cNvPr>
          <p:cNvSpPr/>
          <p:nvPr/>
        </p:nvSpPr>
        <p:spPr>
          <a:xfrm>
            <a:off x="6081383" y="2608729"/>
            <a:ext cx="2675965" cy="3576918"/>
          </a:xfrm>
          <a:prstGeom prst="rightArrowCallout">
            <a:avLst/>
          </a:prstGeom>
          <a:solidFill>
            <a:srgbClr val="647281"/>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Spiritual illumination and enlightenment leave a sinner when sin is present within the person</a:t>
            </a:r>
          </a:p>
        </p:txBody>
      </p:sp>
      <p:sp>
        <p:nvSpPr>
          <p:cNvPr id="7" name="Callout: Right Arrow 6">
            <a:extLst>
              <a:ext uri="{FF2B5EF4-FFF2-40B4-BE49-F238E27FC236}">
                <a16:creationId xmlns:a16="http://schemas.microsoft.com/office/drawing/2014/main" id="{EE1C338A-3767-4E25-9DE5-EA7CBCCC45ED}"/>
              </a:ext>
            </a:extLst>
          </p:cNvPr>
          <p:cNvSpPr/>
          <p:nvPr/>
        </p:nvSpPr>
        <p:spPr>
          <a:xfrm>
            <a:off x="8757348" y="2608729"/>
            <a:ext cx="2675965" cy="3576918"/>
          </a:xfrm>
          <a:prstGeom prst="rightArrowCallout">
            <a:avLst/>
          </a:prstGeom>
          <a:solidFill>
            <a:srgbClr val="A48C6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When a sinner’s wounds are known, the sinner’s close family, friends, and neighbors stand away</a:t>
            </a:r>
          </a:p>
        </p:txBody>
      </p:sp>
    </p:spTree>
    <p:extLst>
      <p:ext uri="{BB962C8B-B14F-4D97-AF65-F5344CB8AC3E}">
        <p14:creationId xmlns:p14="http://schemas.microsoft.com/office/powerpoint/2010/main" val="347737975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100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5"/>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200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6"/>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grpId="0" nodeType="withEffect">
                                  <p:stCondLst>
                                    <p:cond delay="3000"/>
                                  </p:stCondLst>
                                  <p:childTnLst>
                                    <p:set>
                                      <p:cBhvr>
                                        <p:cTn id="24" dur="1" fill="hold">
                                          <p:stCondLst>
                                            <p:cond delay="0"/>
                                          </p:stCondLst>
                                        </p:cTn>
                                        <p:tgtEl>
                                          <p:spTgt spid="7"/>
                                        </p:tgtEl>
                                        <p:attrNameLst>
                                          <p:attrName>style.visibility</p:attrName>
                                        </p:attrNameLst>
                                      </p:cBhvr>
                                      <p:to>
                                        <p:strVal val="visible"/>
                                      </p:to>
                                    </p:set>
                                    <p:anim calcmode="lin" valueType="num">
                                      <p:cBhvr>
                                        <p:cTn id="25" dur="1000" fill="hold"/>
                                        <p:tgtEl>
                                          <p:spTgt spid="7"/>
                                        </p:tgtEl>
                                        <p:attrNameLst>
                                          <p:attrName>ppt_w</p:attrName>
                                        </p:attrNameLst>
                                      </p:cBhvr>
                                      <p:tavLst>
                                        <p:tav tm="0">
                                          <p:val>
                                            <p:fltVal val="0"/>
                                          </p:val>
                                        </p:tav>
                                        <p:tav tm="100000">
                                          <p:val>
                                            <p:strVal val="#ppt_w"/>
                                          </p:val>
                                        </p:tav>
                                      </p:tavLst>
                                    </p:anim>
                                    <p:anim calcmode="lin" valueType="num">
                                      <p:cBhvr>
                                        <p:cTn id="26" dur="1000" fill="hold"/>
                                        <p:tgtEl>
                                          <p:spTgt spid="7"/>
                                        </p:tgtEl>
                                        <p:attrNameLst>
                                          <p:attrName>ppt_h</p:attrName>
                                        </p:attrNameLst>
                                      </p:cBhvr>
                                      <p:tavLst>
                                        <p:tav tm="0">
                                          <p:val>
                                            <p:fltVal val="0"/>
                                          </p:val>
                                        </p:tav>
                                        <p:tav tm="100000">
                                          <p:val>
                                            <p:strVal val="#ppt_h"/>
                                          </p:val>
                                        </p:tav>
                                      </p:tavLst>
                                    </p:anim>
                                    <p:anim calcmode="lin" valueType="num">
                                      <p:cBhvr>
                                        <p:cTn id="27" dur="1000" fill="hold"/>
                                        <p:tgtEl>
                                          <p:spTgt spid="7"/>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1763</TotalTime>
  <Words>2020</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BI100 – Module 2.1 - The Slavery of Sin</dc:title>
  <dc:creator>Kathy L. McFarland</dc:creator>
  <cp:keywords>sin, slavery, john 8, hear, understand, word of God, devil, 2 corinthians 4, satan, gospel, blindness, john 8:34, 1 timothy 3, sinful, trap, wages, death, grace, gift, wrath, discipline, pressure, peace, perversity, burden, sanctify, purified, holy</cp:keywords>
  <cp:lastModifiedBy>Kathy L. McFarland</cp:lastModifiedBy>
  <cp:revision>69</cp:revision>
  <dcterms:created xsi:type="dcterms:W3CDTF">2018-11-30T21:34:18Z</dcterms:created>
  <dcterms:modified xsi:type="dcterms:W3CDTF">2018-12-08T20:33:10Z</dcterms:modified>
  <cp:category>Sin</cp:category>
</cp:coreProperties>
</file>