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1"/>
  </p:sldMasterIdLst>
  <p:sldIdLst>
    <p:sldId id="256" r:id="rId2"/>
    <p:sldId id="257" r:id="rId3"/>
    <p:sldId id="258" r:id="rId4"/>
    <p:sldId id="259" r:id="rId5"/>
    <p:sldId id="261" r:id="rId6"/>
    <p:sldId id="260" r:id="rId7"/>
    <p:sldId id="262" r:id="rId8"/>
    <p:sldId id="263" r:id="rId9"/>
    <p:sldId id="264" r:id="rId10"/>
    <p:sldId id="265" r:id="rId11"/>
    <p:sldId id="272" r:id="rId12"/>
    <p:sldId id="273" r:id="rId13"/>
    <p:sldId id="276" r:id="rId14"/>
    <p:sldId id="281" r:id="rId15"/>
    <p:sldId id="277" r:id="rId16"/>
    <p:sldId id="280" r:id="rId17"/>
    <p:sldId id="279" r:id="rId18"/>
    <p:sldId id="286" r:id="rId19"/>
    <p:sldId id="285" r:id="rId20"/>
    <p:sldId id="284" r:id="rId21"/>
    <p:sldId id="288" r:id="rId22"/>
    <p:sldId id="274" r:id="rId23"/>
    <p:sldId id="332" r:id="rId24"/>
    <p:sldId id="289" r:id="rId25"/>
    <p:sldId id="290" r:id="rId26"/>
    <p:sldId id="291" r:id="rId27"/>
    <p:sldId id="292" r:id="rId28"/>
    <p:sldId id="293" r:id="rId29"/>
    <p:sldId id="294" r:id="rId30"/>
    <p:sldId id="295" r:id="rId31"/>
    <p:sldId id="296" r:id="rId32"/>
    <p:sldId id="297" r:id="rId33"/>
    <p:sldId id="298" r:id="rId34"/>
    <p:sldId id="299" r:id="rId35"/>
    <p:sldId id="300" r:id="rId36"/>
    <p:sldId id="301" r:id="rId37"/>
    <p:sldId id="302" r:id="rId38"/>
    <p:sldId id="303" r:id="rId39"/>
    <p:sldId id="304" r:id="rId40"/>
    <p:sldId id="305" r:id="rId41"/>
    <p:sldId id="306" r:id="rId42"/>
    <p:sldId id="307" r:id="rId43"/>
    <p:sldId id="308" r:id="rId44"/>
    <p:sldId id="309" r:id="rId45"/>
    <p:sldId id="310" r:id="rId46"/>
    <p:sldId id="311" r:id="rId47"/>
    <p:sldId id="312" r:id="rId48"/>
    <p:sldId id="313" r:id="rId49"/>
    <p:sldId id="314" r:id="rId50"/>
    <p:sldId id="315" r:id="rId51"/>
    <p:sldId id="316" r:id="rId52"/>
    <p:sldId id="317" r:id="rId53"/>
    <p:sldId id="318" r:id="rId54"/>
    <p:sldId id="319" r:id="rId55"/>
    <p:sldId id="320" r:id="rId56"/>
    <p:sldId id="321" r:id="rId57"/>
    <p:sldId id="322" r:id="rId58"/>
    <p:sldId id="323" r:id="rId59"/>
    <p:sldId id="324" r:id="rId60"/>
    <p:sldId id="325" r:id="rId61"/>
    <p:sldId id="326" r:id="rId62"/>
    <p:sldId id="327" r:id="rId63"/>
    <p:sldId id="328" r:id="rId64"/>
    <p:sldId id="329" r:id="rId65"/>
    <p:sldId id="330" r:id="rId66"/>
    <p:sldId id="331" r:id="rId6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18" d="100"/>
          <a:sy n="118" d="100"/>
        </p:scale>
        <p:origin x="-1434" y="-90"/>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presProps" Target="presProps.xml"/><Relationship Id="rId7" Type="http://schemas.openxmlformats.org/officeDocument/2006/relationships/slide" Target="slides/slide6.xml"/><Relationship Id="rId71"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viewProps" Target="view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EAA4F49A-873E-4707-A31F-16DB8EF931CD}" type="datetimeFigureOut">
              <a:rPr lang="en-US" smtClean="0"/>
              <a:t>3/9/2012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E7F89C5-2AB4-4986-9B44-9A227E2B1080}" type="slidenum">
              <a:rPr lang="en-US" smtClean="0"/>
              <a:t>‹#›</a:t>
            </a:fld>
            <a:endParaRPr lang="en-US"/>
          </a:p>
        </p:txBody>
      </p:sp>
    </p:spTree>
    <p:extLst>
      <p:ext uri="{BB962C8B-B14F-4D97-AF65-F5344CB8AC3E}">
        <p14:creationId xmlns:p14="http://schemas.microsoft.com/office/powerpoint/2010/main" val="180558310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AA4F49A-873E-4707-A31F-16DB8EF931CD}" type="datetimeFigureOut">
              <a:rPr lang="en-US" smtClean="0"/>
              <a:t>3/9/2012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E7F89C5-2AB4-4986-9B44-9A227E2B1080}" type="slidenum">
              <a:rPr lang="en-US" smtClean="0"/>
              <a:t>‹#›</a:t>
            </a:fld>
            <a:endParaRPr lang="en-US"/>
          </a:p>
        </p:txBody>
      </p:sp>
    </p:spTree>
    <p:extLst>
      <p:ext uri="{BB962C8B-B14F-4D97-AF65-F5344CB8AC3E}">
        <p14:creationId xmlns:p14="http://schemas.microsoft.com/office/powerpoint/2010/main" val="27902758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AA4F49A-873E-4707-A31F-16DB8EF931CD}" type="datetimeFigureOut">
              <a:rPr lang="en-US" smtClean="0"/>
              <a:t>3/9/2012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E7F89C5-2AB4-4986-9B44-9A227E2B1080}" type="slidenum">
              <a:rPr lang="en-US" smtClean="0"/>
              <a:t>‹#›</a:t>
            </a:fld>
            <a:endParaRPr lang="en-US"/>
          </a:p>
        </p:txBody>
      </p:sp>
    </p:spTree>
    <p:extLst>
      <p:ext uri="{BB962C8B-B14F-4D97-AF65-F5344CB8AC3E}">
        <p14:creationId xmlns:p14="http://schemas.microsoft.com/office/powerpoint/2010/main" val="17882322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AA4F49A-873E-4707-A31F-16DB8EF931CD}" type="datetimeFigureOut">
              <a:rPr lang="en-US" smtClean="0"/>
              <a:t>3/9/2012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E7F89C5-2AB4-4986-9B44-9A227E2B1080}" type="slidenum">
              <a:rPr lang="en-US" smtClean="0"/>
              <a:t>‹#›</a:t>
            </a:fld>
            <a:endParaRPr lang="en-US"/>
          </a:p>
        </p:txBody>
      </p:sp>
    </p:spTree>
    <p:extLst>
      <p:ext uri="{BB962C8B-B14F-4D97-AF65-F5344CB8AC3E}">
        <p14:creationId xmlns:p14="http://schemas.microsoft.com/office/powerpoint/2010/main" val="42801928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AA4F49A-873E-4707-A31F-16DB8EF931CD}" type="datetimeFigureOut">
              <a:rPr lang="en-US" smtClean="0"/>
              <a:t>3/9/2012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E7F89C5-2AB4-4986-9B44-9A227E2B1080}" type="slidenum">
              <a:rPr lang="en-US" smtClean="0"/>
              <a:t>‹#›</a:t>
            </a:fld>
            <a:endParaRPr lang="en-US"/>
          </a:p>
        </p:txBody>
      </p:sp>
    </p:spTree>
    <p:extLst>
      <p:ext uri="{BB962C8B-B14F-4D97-AF65-F5344CB8AC3E}">
        <p14:creationId xmlns:p14="http://schemas.microsoft.com/office/powerpoint/2010/main" val="23577892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EAA4F49A-873E-4707-A31F-16DB8EF931CD}" type="datetimeFigureOut">
              <a:rPr lang="en-US" smtClean="0"/>
              <a:t>3/9/2012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E7F89C5-2AB4-4986-9B44-9A227E2B1080}" type="slidenum">
              <a:rPr lang="en-US" smtClean="0"/>
              <a:t>‹#›</a:t>
            </a:fld>
            <a:endParaRPr lang="en-US"/>
          </a:p>
        </p:txBody>
      </p:sp>
    </p:spTree>
    <p:extLst>
      <p:ext uri="{BB962C8B-B14F-4D97-AF65-F5344CB8AC3E}">
        <p14:creationId xmlns:p14="http://schemas.microsoft.com/office/powerpoint/2010/main" val="5602226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EAA4F49A-873E-4707-A31F-16DB8EF931CD}" type="datetimeFigureOut">
              <a:rPr lang="en-US" smtClean="0"/>
              <a:t>3/9/2012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E7F89C5-2AB4-4986-9B44-9A227E2B1080}" type="slidenum">
              <a:rPr lang="en-US" smtClean="0"/>
              <a:t>‹#›</a:t>
            </a:fld>
            <a:endParaRPr lang="en-US"/>
          </a:p>
        </p:txBody>
      </p:sp>
    </p:spTree>
    <p:extLst>
      <p:ext uri="{BB962C8B-B14F-4D97-AF65-F5344CB8AC3E}">
        <p14:creationId xmlns:p14="http://schemas.microsoft.com/office/powerpoint/2010/main" val="198491149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EAA4F49A-873E-4707-A31F-16DB8EF931CD}" type="datetimeFigureOut">
              <a:rPr lang="en-US" smtClean="0"/>
              <a:t>3/9/2012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E7F89C5-2AB4-4986-9B44-9A227E2B1080}" type="slidenum">
              <a:rPr lang="en-US" smtClean="0"/>
              <a:t>‹#›</a:t>
            </a:fld>
            <a:endParaRPr lang="en-US"/>
          </a:p>
        </p:txBody>
      </p:sp>
    </p:spTree>
    <p:extLst>
      <p:ext uri="{BB962C8B-B14F-4D97-AF65-F5344CB8AC3E}">
        <p14:creationId xmlns:p14="http://schemas.microsoft.com/office/powerpoint/2010/main" val="379768784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4F49A-873E-4707-A31F-16DB8EF931CD}" type="datetimeFigureOut">
              <a:rPr lang="en-US" smtClean="0"/>
              <a:t>3/9/2012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E7F89C5-2AB4-4986-9B44-9A227E2B1080}" type="slidenum">
              <a:rPr lang="en-US" smtClean="0"/>
              <a:t>‹#›</a:t>
            </a:fld>
            <a:endParaRPr lang="en-US"/>
          </a:p>
        </p:txBody>
      </p:sp>
    </p:spTree>
    <p:extLst>
      <p:ext uri="{BB962C8B-B14F-4D97-AF65-F5344CB8AC3E}">
        <p14:creationId xmlns:p14="http://schemas.microsoft.com/office/powerpoint/2010/main" val="235458163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AA4F49A-873E-4707-A31F-16DB8EF931CD}" type="datetimeFigureOut">
              <a:rPr lang="en-US" smtClean="0"/>
              <a:t>3/9/2012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E7F89C5-2AB4-4986-9B44-9A227E2B1080}" type="slidenum">
              <a:rPr lang="en-US" smtClean="0"/>
              <a:t>‹#›</a:t>
            </a:fld>
            <a:endParaRPr lang="en-US"/>
          </a:p>
        </p:txBody>
      </p:sp>
    </p:spTree>
    <p:extLst>
      <p:ext uri="{BB962C8B-B14F-4D97-AF65-F5344CB8AC3E}">
        <p14:creationId xmlns:p14="http://schemas.microsoft.com/office/powerpoint/2010/main" val="19779609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AA4F49A-873E-4707-A31F-16DB8EF931CD}" type="datetimeFigureOut">
              <a:rPr lang="en-US" smtClean="0"/>
              <a:t>3/9/2012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E7F89C5-2AB4-4986-9B44-9A227E2B1080}" type="slidenum">
              <a:rPr lang="en-US" smtClean="0"/>
              <a:t>‹#›</a:t>
            </a:fld>
            <a:endParaRPr lang="en-US"/>
          </a:p>
        </p:txBody>
      </p:sp>
    </p:spTree>
    <p:extLst>
      <p:ext uri="{BB962C8B-B14F-4D97-AF65-F5344CB8AC3E}">
        <p14:creationId xmlns:p14="http://schemas.microsoft.com/office/powerpoint/2010/main" val="27042531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l="-6000" r="-6000"/>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4F49A-873E-4707-A31F-16DB8EF931CD}" type="datetimeFigureOut">
              <a:rPr lang="en-US" smtClean="0"/>
              <a:t>3/9/2012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E7F89C5-2AB4-4986-9B44-9A227E2B1080}" type="slidenum">
              <a:rPr lang="en-US" smtClean="0"/>
              <a:t>‹#›</a:t>
            </a:fld>
            <a:endParaRPr lang="en-US"/>
          </a:p>
        </p:txBody>
      </p:sp>
    </p:spTree>
    <p:extLst>
      <p:ext uri="{BB962C8B-B14F-4D97-AF65-F5344CB8AC3E}">
        <p14:creationId xmlns:p14="http://schemas.microsoft.com/office/powerpoint/2010/main" val="398551498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219200" y="228600"/>
            <a:ext cx="7239000" cy="2677656"/>
          </a:xfrm>
          <a:prstGeom prst="rect">
            <a:avLst/>
          </a:prstGeom>
        </p:spPr>
        <p:txBody>
          <a:bodyPr wrap="square">
            <a:spAutoFit/>
          </a:bodyPr>
          <a:lstStyle/>
          <a:p>
            <a:pPr algn="ctr"/>
            <a:r>
              <a:rPr lang="en-US" sz="3200" dirty="0">
                <a:solidFill>
                  <a:schemeClr val="bg2">
                    <a:lumMod val="90000"/>
                  </a:schemeClr>
                </a:solidFill>
                <a:latin typeface="Times New Roman" pitchFamily="18" charset="0"/>
                <a:cs typeface="Times New Roman" pitchFamily="18" charset="0"/>
              </a:rPr>
              <a:t>A Contemplative, Biblical Analysis of Mary, Mother of Christ </a:t>
            </a:r>
          </a:p>
          <a:p>
            <a:pPr algn="ctr"/>
            <a:endParaRPr lang="en-US" sz="2400" dirty="0">
              <a:solidFill>
                <a:schemeClr val="bg2">
                  <a:lumMod val="90000"/>
                </a:schemeClr>
              </a:solidFill>
              <a:latin typeface="Times New Roman" pitchFamily="18" charset="0"/>
              <a:cs typeface="Times New Roman" pitchFamily="18" charset="0"/>
            </a:endParaRPr>
          </a:p>
          <a:p>
            <a:pPr algn="ctr"/>
            <a:r>
              <a:rPr lang="en-US" sz="2400" dirty="0" smtClean="0">
                <a:solidFill>
                  <a:schemeClr val="bg2">
                    <a:lumMod val="90000"/>
                  </a:schemeClr>
                </a:solidFill>
                <a:latin typeface="Times New Roman" pitchFamily="18" charset="0"/>
                <a:cs typeface="Times New Roman" pitchFamily="18" charset="0"/>
              </a:rPr>
              <a:t>By Kathy L. McFarland</a:t>
            </a:r>
          </a:p>
          <a:p>
            <a:pPr algn="ctr"/>
            <a:r>
              <a:rPr lang="en-US" sz="2400" dirty="0" smtClean="0">
                <a:solidFill>
                  <a:schemeClr val="bg2">
                    <a:lumMod val="90000"/>
                  </a:schemeClr>
                </a:solidFill>
                <a:latin typeface="Times New Roman" pitchFamily="18" charset="0"/>
                <a:cs typeface="Times New Roman" pitchFamily="18" charset="0"/>
              </a:rPr>
              <a:t>3/8/2012</a:t>
            </a:r>
            <a:endParaRPr lang="en-US" sz="2400" dirty="0" smtClean="0">
              <a:solidFill>
                <a:schemeClr val="bg2">
                  <a:lumMod val="90000"/>
                </a:schemeClr>
              </a:solidFill>
              <a:latin typeface="Times New Roman" pitchFamily="18" charset="0"/>
              <a:cs typeface="Times New Roman" pitchFamily="18" charset="0"/>
            </a:endParaRPr>
          </a:p>
          <a:p>
            <a:pPr algn="ctr"/>
            <a:r>
              <a:rPr lang="en-US" sz="3200" dirty="0">
                <a:latin typeface="Times New Roman" pitchFamily="18" charset="0"/>
                <a:cs typeface="Times New Roman" pitchFamily="18" charset="0"/>
              </a:rPr>
              <a:t> </a:t>
            </a:r>
          </a:p>
        </p:txBody>
      </p:sp>
      <p:sp>
        <p:nvSpPr>
          <p:cNvPr id="5" name="Rectangle 4"/>
          <p:cNvSpPr/>
          <p:nvPr/>
        </p:nvSpPr>
        <p:spPr>
          <a:xfrm>
            <a:off x="1598806" y="2895600"/>
            <a:ext cx="6479787" cy="830997"/>
          </a:xfrm>
          <a:prstGeom prst="rect">
            <a:avLst/>
          </a:prstGeom>
        </p:spPr>
        <p:txBody>
          <a:bodyPr wrap="none">
            <a:spAutoFit/>
          </a:bodyPr>
          <a:lstStyle/>
          <a:p>
            <a:pPr algn="ctr"/>
            <a:r>
              <a:rPr lang="en-US" sz="2400" b="1" dirty="0" smtClean="0">
                <a:solidFill>
                  <a:schemeClr val="bg2">
                    <a:lumMod val="90000"/>
                  </a:schemeClr>
                </a:solidFill>
                <a:latin typeface="Times New Roman" pitchFamily="18" charset="0"/>
                <a:cs typeface="Times New Roman" pitchFamily="18" charset="0"/>
              </a:rPr>
              <a:t>Lesson 1: What did Mary really know from her </a:t>
            </a:r>
          </a:p>
          <a:p>
            <a:pPr algn="ctr"/>
            <a:r>
              <a:rPr lang="en-US" sz="2400" b="1" dirty="0" smtClean="0">
                <a:solidFill>
                  <a:schemeClr val="bg2">
                    <a:lumMod val="90000"/>
                  </a:schemeClr>
                </a:solidFill>
                <a:latin typeface="Times New Roman" pitchFamily="18" charset="0"/>
                <a:cs typeface="Times New Roman" pitchFamily="18" charset="0"/>
              </a:rPr>
              <a:t>Jewish worldview? </a:t>
            </a:r>
            <a:endParaRPr lang="en-US" sz="2400" b="1" dirty="0">
              <a:solidFill>
                <a:schemeClr val="bg2">
                  <a:lumMod val="90000"/>
                </a:schemeClr>
              </a:solidFill>
              <a:latin typeface="Times New Roman" pitchFamily="18" charset="0"/>
              <a:cs typeface="Times New Roman" pitchFamily="18" charset="0"/>
            </a:endParaRPr>
          </a:p>
        </p:txBody>
      </p:sp>
      <p:sp>
        <p:nvSpPr>
          <p:cNvPr id="2" name="TextBox 1"/>
          <p:cNvSpPr txBox="1"/>
          <p:nvPr/>
        </p:nvSpPr>
        <p:spPr>
          <a:xfrm>
            <a:off x="1634413" y="4724400"/>
            <a:ext cx="6205671" cy="861774"/>
          </a:xfrm>
          <a:prstGeom prst="rect">
            <a:avLst/>
          </a:prstGeom>
          <a:noFill/>
        </p:spPr>
        <p:txBody>
          <a:bodyPr wrap="square" rtlCol="0">
            <a:spAutoFit/>
          </a:bodyPr>
          <a:lstStyle/>
          <a:p>
            <a:pPr algn="ctr"/>
            <a:r>
              <a:rPr lang="en-US" sz="3200" dirty="0" smtClean="0">
                <a:solidFill>
                  <a:schemeClr val="bg2">
                    <a:lumMod val="50000"/>
                  </a:schemeClr>
                </a:solidFill>
              </a:rPr>
              <a:t>Becker Bible Scholar</a:t>
            </a:r>
          </a:p>
          <a:p>
            <a:r>
              <a:rPr lang="en-US" dirty="0">
                <a:solidFill>
                  <a:schemeClr val="bg2">
                    <a:lumMod val="50000"/>
                  </a:schemeClr>
                </a:solidFill>
              </a:rPr>
              <a:t>http://biblestudydata.com/moodle/mod/page/view.php?id=171</a:t>
            </a:r>
          </a:p>
        </p:txBody>
      </p:sp>
    </p:spTree>
    <p:extLst>
      <p:ext uri="{BB962C8B-B14F-4D97-AF65-F5344CB8AC3E}">
        <p14:creationId xmlns:p14="http://schemas.microsoft.com/office/powerpoint/2010/main" val="406735555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914400" y="4724400"/>
            <a:ext cx="2646878" cy="584775"/>
          </a:xfrm>
          <a:prstGeom prst="rect">
            <a:avLst/>
          </a:prstGeom>
        </p:spPr>
        <p:txBody>
          <a:bodyPr wrap="none">
            <a:spAutoFit/>
          </a:bodyPr>
          <a:lstStyle/>
          <a:p>
            <a:r>
              <a:rPr lang="en-US" sz="3200" dirty="0" smtClean="0">
                <a:solidFill>
                  <a:schemeClr val="bg2">
                    <a:lumMod val="90000"/>
                  </a:schemeClr>
                </a:solidFill>
                <a:latin typeface="Times New Roman" pitchFamily="18" charset="0"/>
                <a:cs typeface="Times New Roman" pitchFamily="18" charset="0"/>
              </a:rPr>
              <a:t>____________</a:t>
            </a:r>
          </a:p>
        </p:txBody>
      </p:sp>
      <p:sp>
        <p:nvSpPr>
          <p:cNvPr id="4" name="Rectangle 3"/>
          <p:cNvSpPr/>
          <p:nvPr/>
        </p:nvSpPr>
        <p:spPr>
          <a:xfrm>
            <a:off x="914400" y="1524000"/>
            <a:ext cx="2646878" cy="523220"/>
          </a:xfrm>
          <a:prstGeom prst="rect">
            <a:avLst/>
          </a:prstGeom>
        </p:spPr>
        <p:txBody>
          <a:bodyPr wrap="square">
            <a:spAutoFit/>
          </a:bodyPr>
          <a:lstStyle/>
          <a:p>
            <a:r>
              <a:rPr lang="en-US" sz="2800" b="1" dirty="0">
                <a:solidFill>
                  <a:schemeClr val="bg2">
                    <a:lumMod val="90000"/>
                  </a:schemeClr>
                </a:solidFill>
                <a:latin typeface="Times New Roman" pitchFamily="18" charset="0"/>
                <a:cs typeface="Times New Roman" pitchFamily="18" charset="0"/>
              </a:rPr>
              <a:t>Sadducees </a:t>
            </a:r>
            <a:r>
              <a:rPr lang="en-US" sz="2800" b="1" dirty="0" smtClean="0">
                <a:solidFill>
                  <a:schemeClr val="bg2">
                    <a:lumMod val="90000"/>
                  </a:schemeClr>
                </a:solidFill>
                <a:latin typeface="Times New Roman" pitchFamily="18" charset="0"/>
                <a:cs typeface="Times New Roman" pitchFamily="18" charset="0"/>
              </a:rPr>
              <a:t>–</a:t>
            </a:r>
            <a:endParaRPr lang="en-US" sz="2800" b="1" dirty="0">
              <a:solidFill>
                <a:schemeClr val="bg2">
                  <a:lumMod val="90000"/>
                </a:schemeClr>
              </a:solidFill>
              <a:latin typeface="Times New Roman" pitchFamily="18" charset="0"/>
              <a:cs typeface="Times New Roman" pitchFamily="18" charset="0"/>
            </a:endParaRPr>
          </a:p>
        </p:txBody>
      </p:sp>
      <p:sp>
        <p:nvSpPr>
          <p:cNvPr id="5" name="Rectangle 4"/>
          <p:cNvSpPr/>
          <p:nvPr/>
        </p:nvSpPr>
        <p:spPr>
          <a:xfrm>
            <a:off x="1038821" y="304800"/>
            <a:ext cx="7066358" cy="523220"/>
          </a:xfrm>
          <a:prstGeom prst="rect">
            <a:avLst/>
          </a:prstGeom>
        </p:spPr>
        <p:txBody>
          <a:bodyPr wrap="none">
            <a:spAutoFit/>
          </a:bodyPr>
          <a:lstStyle/>
          <a:p>
            <a:r>
              <a:rPr lang="en-US" sz="2800" b="1" dirty="0">
                <a:solidFill>
                  <a:schemeClr val="bg2">
                    <a:lumMod val="90000"/>
                  </a:schemeClr>
                </a:solidFill>
                <a:latin typeface="Times New Roman" pitchFamily="18" charset="0"/>
                <a:cs typeface="Times New Roman" pitchFamily="18" charset="0"/>
              </a:rPr>
              <a:t>Jewish belief in the Intertestamental Period -</a:t>
            </a:r>
          </a:p>
        </p:txBody>
      </p:sp>
      <p:sp>
        <p:nvSpPr>
          <p:cNvPr id="6" name="Rectangle 5"/>
          <p:cNvSpPr/>
          <p:nvPr/>
        </p:nvSpPr>
        <p:spPr>
          <a:xfrm>
            <a:off x="1070197" y="5410200"/>
            <a:ext cx="1441420" cy="338554"/>
          </a:xfrm>
          <a:prstGeom prst="rect">
            <a:avLst/>
          </a:prstGeom>
        </p:spPr>
        <p:txBody>
          <a:bodyPr wrap="none">
            <a:spAutoFit/>
          </a:bodyPr>
          <a:lstStyle/>
          <a:p>
            <a:r>
              <a:rPr lang="en-US" sz="1600" dirty="0" smtClean="0">
                <a:solidFill>
                  <a:schemeClr val="bg2">
                    <a:lumMod val="90000"/>
                  </a:schemeClr>
                </a:solidFill>
                <a:latin typeface="Times New Roman" pitchFamily="18" charset="0"/>
                <a:cs typeface="Times New Roman" pitchFamily="18" charset="0"/>
              </a:rPr>
              <a:t>18 Saldarini</a:t>
            </a:r>
            <a:r>
              <a:rPr lang="en-US" sz="1600" dirty="0">
                <a:solidFill>
                  <a:schemeClr val="bg2">
                    <a:lumMod val="90000"/>
                  </a:schemeClr>
                </a:solidFill>
                <a:latin typeface="Times New Roman" pitchFamily="18" charset="0"/>
                <a:cs typeface="Times New Roman" pitchFamily="18" charset="0"/>
              </a:rPr>
              <a:t>, 3.</a:t>
            </a:r>
          </a:p>
        </p:txBody>
      </p:sp>
      <p:sp>
        <p:nvSpPr>
          <p:cNvPr id="2" name="Rectangle 1"/>
          <p:cNvSpPr/>
          <p:nvPr/>
        </p:nvSpPr>
        <p:spPr>
          <a:xfrm>
            <a:off x="1790907" y="2908995"/>
            <a:ext cx="6172200" cy="523220"/>
          </a:xfrm>
          <a:prstGeom prst="rect">
            <a:avLst/>
          </a:prstGeom>
        </p:spPr>
        <p:txBody>
          <a:bodyPr wrap="square">
            <a:spAutoFit/>
          </a:bodyPr>
          <a:lstStyle/>
          <a:p>
            <a:pPr marL="457200" indent="-457200">
              <a:buFont typeface="Wingdings" pitchFamily="2" charset="2"/>
              <a:buChar char="v"/>
            </a:pPr>
            <a:r>
              <a:rPr lang="en-US" sz="2800" b="1" dirty="0">
                <a:solidFill>
                  <a:schemeClr val="bg2">
                    <a:lumMod val="90000"/>
                  </a:schemeClr>
                </a:solidFill>
                <a:latin typeface="Times New Roman" pitchFamily="18" charset="0"/>
                <a:cs typeface="Times New Roman" pitchFamily="18" charset="0"/>
              </a:rPr>
              <a:t>Religious and ideological </a:t>
            </a:r>
            <a:r>
              <a:rPr lang="en-US" sz="2800" b="1" dirty="0" smtClean="0">
                <a:solidFill>
                  <a:schemeClr val="bg2">
                    <a:lumMod val="90000"/>
                  </a:schemeClr>
                </a:solidFill>
                <a:latin typeface="Times New Roman" pitchFamily="18" charset="0"/>
                <a:cs typeface="Times New Roman" pitchFamily="18" charset="0"/>
              </a:rPr>
              <a:t>world</a:t>
            </a:r>
            <a:r>
              <a:rPr lang="en-US" sz="2800" b="1" baseline="30000" dirty="0" smtClean="0">
                <a:solidFill>
                  <a:schemeClr val="bg2">
                    <a:lumMod val="90000"/>
                  </a:schemeClr>
                </a:solidFill>
                <a:latin typeface="Times New Roman" pitchFamily="18" charset="0"/>
                <a:cs typeface="Times New Roman" pitchFamily="18" charset="0"/>
              </a:rPr>
              <a:t>19</a:t>
            </a:r>
            <a:r>
              <a:rPr lang="en-US" dirty="0">
                <a:solidFill>
                  <a:schemeClr val="bg2">
                    <a:lumMod val="90000"/>
                  </a:schemeClr>
                </a:solidFill>
                <a:latin typeface="Times New Roman" pitchFamily="18" charset="0"/>
                <a:cs typeface="Times New Roman" pitchFamily="18" charset="0"/>
              </a:rPr>
              <a:t>	</a:t>
            </a:r>
          </a:p>
        </p:txBody>
      </p:sp>
      <p:sp>
        <p:nvSpPr>
          <p:cNvPr id="7" name="Rectangle 6"/>
          <p:cNvSpPr/>
          <p:nvPr/>
        </p:nvSpPr>
        <p:spPr>
          <a:xfrm>
            <a:off x="1038820" y="5748754"/>
            <a:ext cx="7952779" cy="830997"/>
          </a:xfrm>
          <a:prstGeom prst="rect">
            <a:avLst/>
          </a:prstGeom>
        </p:spPr>
        <p:txBody>
          <a:bodyPr wrap="square">
            <a:spAutoFit/>
          </a:bodyPr>
          <a:lstStyle/>
          <a:p>
            <a:r>
              <a:rPr lang="en-US" sz="1600" dirty="0">
                <a:solidFill>
                  <a:schemeClr val="bg2">
                    <a:lumMod val="90000"/>
                  </a:schemeClr>
                </a:solidFill>
                <a:latin typeface="Times New Roman" pitchFamily="18" charset="0"/>
                <a:cs typeface="Times New Roman" pitchFamily="18" charset="0"/>
              </a:rPr>
              <a:t>19  Eyal Regev, "The Sadducees, the Pharisees, and the Sacred: Meaning and Ideology in the Halakhic Controversies between the Sadducees and Pharisees," </a:t>
            </a:r>
            <a:r>
              <a:rPr lang="en-US" sz="1600" i="1" dirty="0">
                <a:solidFill>
                  <a:schemeClr val="bg2">
                    <a:lumMod val="90000"/>
                  </a:schemeClr>
                </a:solidFill>
                <a:latin typeface="Times New Roman" pitchFamily="18" charset="0"/>
                <a:cs typeface="Times New Roman" pitchFamily="18" charset="0"/>
              </a:rPr>
              <a:t>Review of Rabbinic Judaism</a:t>
            </a:r>
            <a:r>
              <a:rPr lang="en-US" sz="1600" dirty="0">
                <a:solidFill>
                  <a:schemeClr val="bg2">
                    <a:lumMod val="90000"/>
                  </a:schemeClr>
                </a:solidFill>
                <a:latin typeface="Times New Roman" pitchFamily="18" charset="0"/>
                <a:cs typeface="Times New Roman" pitchFamily="18" charset="0"/>
              </a:rPr>
              <a:t> 9, (2006): 129-135.</a:t>
            </a:r>
          </a:p>
        </p:txBody>
      </p:sp>
      <p:sp>
        <p:nvSpPr>
          <p:cNvPr id="8" name="Rectangle 7"/>
          <p:cNvSpPr/>
          <p:nvPr/>
        </p:nvSpPr>
        <p:spPr>
          <a:xfrm>
            <a:off x="1790907" y="2209800"/>
            <a:ext cx="5062604" cy="523220"/>
          </a:xfrm>
          <a:prstGeom prst="rect">
            <a:avLst/>
          </a:prstGeom>
        </p:spPr>
        <p:txBody>
          <a:bodyPr wrap="none">
            <a:spAutoFit/>
          </a:bodyPr>
          <a:lstStyle/>
          <a:p>
            <a:pPr marL="285750" indent="-285750">
              <a:buFont typeface="Wingdings" pitchFamily="2" charset="2"/>
              <a:buChar char="v"/>
            </a:pPr>
            <a:r>
              <a:rPr lang="en-US" sz="2800" b="1" dirty="0">
                <a:solidFill>
                  <a:schemeClr val="bg2">
                    <a:lumMod val="90000"/>
                  </a:schemeClr>
                </a:solidFill>
                <a:latin typeface="Times New Roman" pitchFamily="18" charset="0"/>
                <a:cs typeface="Times New Roman" pitchFamily="18" charset="0"/>
              </a:rPr>
              <a:t>The so-called righteous ones</a:t>
            </a:r>
            <a:r>
              <a:rPr lang="en-US" sz="2800" b="1" baseline="30000" dirty="0">
                <a:solidFill>
                  <a:schemeClr val="bg2">
                    <a:lumMod val="90000"/>
                  </a:schemeClr>
                </a:solidFill>
                <a:latin typeface="Times New Roman" pitchFamily="18" charset="0"/>
                <a:cs typeface="Times New Roman" pitchFamily="18" charset="0"/>
              </a:rPr>
              <a:t>18</a:t>
            </a:r>
          </a:p>
        </p:txBody>
      </p:sp>
    </p:spTree>
    <p:extLst>
      <p:ext uri="{BB962C8B-B14F-4D97-AF65-F5344CB8AC3E}">
        <p14:creationId xmlns:p14="http://schemas.microsoft.com/office/powerpoint/2010/main" val="108819087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914400" y="4724400"/>
            <a:ext cx="2646878" cy="584775"/>
          </a:xfrm>
          <a:prstGeom prst="rect">
            <a:avLst/>
          </a:prstGeom>
        </p:spPr>
        <p:txBody>
          <a:bodyPr wrap="none">
            <a:spAutoFit/>
          </a:bodyPr>
          <a:lstStyle/>
          <a:p>
            <a:r>
              <a:rPr lang="en-US" sz="3200" dirty="0" smtClean="0">
                <a:solidFill>
                  <a:schemeClr val="bg2">
                    <a:lumMod val="90000"/>
                  </a:schemeClr>
                </a:solidFill>
                <a:latin typeface="Times New Roman" pitchFamily="18" charset="0"/>
                <a:cs typeface="Times New Roman" pitchFamily="18" charset="0"/>
              </a:rPr>
              <a:t>____________</a:t>
            </a:r>
          </a:p>
        </p:txBody>
      </p:sp>
      <p:sp>
        <p:nvSpPr>
          <p:cNvPr id="4" name="Rectangle 3"/>
          <p:cNvSpPr/>
          <p:nvPr/>
        </p:nvSpPr>
        <p:spPr>
          <a:xfrm>
            <a:off x="1038821" y="1219200"/>
            <a:ext cx="1718740" cy="523220"/>
          </a:xfrm>
          <a:prstGeom prst="rect">
            <a:avLst/>
          </a:prstGeom>
        </p:spPr>
        <p:txBody>
          <a:bodyPr wrap="none">
            <a:spAutoFit/>
          </a:bodyPr>
          <a:lstStyle/>
          <a:p>
            <a:r>
              <a:rPr lang="en-US" sz="2800" b="1" dirty="0">
                <a:solidFill>
                  <a:schemeClr val="bg2">
                    <a:lumMod val="90000"/>
                  </a:schemeClr>
                </a:solidFill>
                <a:latin typeface="Times New Roman" pitchFamily="18" charset="0"/>
                <a:cs typeface="Times New Roman" pitchFamily="18" charset="0"/>
              </a:rPr>
              <a:t>Essenes – </a:t>
            </a:r>
          </a:p>
        </p:txBody>
      </p:sp>
      <p:sp>
        <p:nvSpPr>
          <p:cNvPr id="5" name="Rectangle 4"/>
          <p:cNvSpPr/>
          <p:nvPr/>
        </p:nvSpPr>
        <p:spPr>
          <a:xfrm>
            <a:off x="1038821" y="304800"/>
            <a:ext cx="7066358" cy="523220"/>
          </a:xfrm>
          <a:prstGeom prst="rect">
            <a:avLst/>
          </a:prstGeom>
        </p:spPr>
        <p:txBody>
          <a:bodyPr wrap="none">
            <a:spAutoFit/>
          </a:bodyPr>
          <a:lstStyle/>
          <a:p>
            <a:r>
              <a:rPr lang="en-US" sz="2800" b="1" dirty="0">
                <a:solidFill>
                  <a:schemeClr val="bg2">
                    <a:lumMod val="90000"/>
                  </a:schemeClr>
                </a:solidFill>
                <a:latin typeface="Times New Roman" pitchFamily="18" charset="0"/>
                <a:cs typeface="Times New Roman" pitchFamily="18" charset="0"/>
              </a:rPr>
              <a:t>Jewish belief in the Intertestamental Period -</a:t>
            </a:r>
          </a:p>
        </p:txBody>
      </p:sp>
      <p:sp>
        <p:nvSpPr>
          <p:cNvPr id="6" name="Rectangle 5"/>
          <p:cNvSpPr/>
          <p:nvPr/>
        </p:nvSpPr>
        <p:spPr>
          <a:xfrm>
            <a:off x="1752600" y="2133600"/>
            <a:ext cx="2531462" cy="523220"/>
          </a:xfrm>
          <a:prstGeom prst="rect">
            <a:avLst/>
          </a:prstGeom>
        </p:spPr>
        <p:txBody>
          <a:bodyPr wrap="none">
            <a:spAutoFit/>
          </a:bodyPr>
          <a:lstStyle/>
          <a:p>
            <a:pPr marL="285750" indent="-285750">
              <a:buFont typeface="Wingdings" pitchFamily="2" charset="2"/>
              <a:buChar char="v"/>
            </a:pPr>
            <a:r>
              <a:rPr lang="en-US" sz="2800" b="1" dirty="0" smtClean="0">
                <a:solidFill>
                  <a:schemeClr val="bg2">
                    <a:lumMod val="90000"/>
                  </a:schemeClr>
                </a:solidFill>
                <a:latin typeface="Times New Roman" pitchFamily="18" charset="0"/>
                <a:cs typeface="Times New Roman" pitchFamily="18" charset="0"/>
              </a:rPr>
              <a:t> Separatists</a:t>
            </a:r>
            <a:r>
              <a:rPr lang="en-US" sz="2800" b="1" baseline="30000" dirty="0" smtClean="0">
                <a:solidFill>
                  <a:schemeClr val="bg2">
                    <a:lumMod val="90000"/>
                  </a:schemeClr>
                </a:solidFill>
                <a:latin typeface="Times New Roman" pitchFamily="18" charset="0"/>
                <a:cs typeface="Times New Roman" pitchFamily="18" charset="0"/>
              </a:rPr>
              <a:t>20</a:t>
            </a:r>
            <a:endParaRPr lang="en-US" sz="2800" b="1" baseline="30000" dirty="0">
              <a:solidFill>
                <a:schemeClr val="bg2">
                  <a:lumMod val="90000"/>
                </a:schemeClr>
              </a:solidFill>
              <a:latin typeface="Times New Roman" pitchFamily="18" charset="0"/>
              <a:cs typeface="Times New Roman" pitchFamily="18" charset="0"/>
            </a:endParaRPr>
          </a:p>
        </p:txBody>
      </p:sp>
      <p:sp>
        <p:nvSpPr>
          <p:cNvPr id="7" name="Rectangle 6"/>
          <p:cNvSpPr/>
          <p:nvPr/>
        </p:nvSpPr>
        <p:spPr>
          <a:xfrm>
            <a:off x="1752600" y="2999764"/>
            <a:ext cx="2410275" cy="523220"/>
          </a:xfrm>
          <a:prstGeom prst="rect">
            <a:avLst/>
          </a:prstGeom>
        </p:spPr>
        <p:txBody>
          <a:bodyPr wrap="none">
            <a:spAutoFit/>
          </a:bodyPr>
          <a:lstStyle/>
          <a:p>
            <a:pPr marL="285750" indent="-285750">
              <a:buFont typeface="Wingdings" pitchFamily="2" charset="2"/>
              <a:buChar char="v"/>
            </a:pPr>
            <a:r>
              <a:rPr lang="en-US" sz="2800" b="1" dirty="0" smtClean="0">
                <a:solidFill>
                  <a:schemeClr val="bg2">
                    <a:lumMod val="90000"/>
                  </a:schemeClr>
                </a:solidFill>
                <a:latin typeface="Times New Roman" pitchFamily="18" charset="0"/>
                <a:cs typeface="Times New Roman" pitchFamily="18" charset="0"/>
              </a:rPr>
              <a:t> Taxpayers</a:t>
            </a:r>
            <a:r>
              <a:rPr lang="en-US" sz="2800" b="1" baseline="30000" dirty="0" smtClean="0">
                <a:solidFill>
                  <a:schemeClr val="bg2">
                    <a:lumMod val="90000"/>
                  </a:schemeClr>
                </a:solidFill>
                <a:latin typeface="Times New Roman" pitchFamily="18" charset="0"/>
                <a:cs typeface="Times New Roman" pitchFamily="18" charset="0"/>
              </a:rPr>
              <a:t>21</a:t>
            </a:r>
            <a:endParaRPr lang="en-US" sz="2800" b="1" baseline="30000" dirty="0">
              <a:solidFill>
                <a:schemeClr val="bg2">
                  <a:lumMod val="90000"/>
                </a:schemeClr>
              </a:solidFill>
              <a:latin typeface="Times New Roman" pitchFamily="18" charset="0"/>
              <a:cs typeface="Times New Roman" pitchFamily="18" charset="0"/>
            </a:endParaRPr>
          </a:p>
        </p:txBody>
      </p:sp>
      <p:sp>
        <p:nvSpPr>
          <p:cNvPr id="8" name="Rectangle 7"/>
          <p:cNvSpPr/>
          <p:nvPr/>
        </p:nvSpPr>
        <p:spPr>
          <a:xfrm>
            <a:off x="1752600" y="3697941"/>
            <a:ext cx="3522118" cy="523220"/>
          </a:xfrm>
          <a:prstGeom prst="rect">
            <a:avLst/>
          </a:prstGeom>
        </p:spPr>
        <p:txBody>
          <a:bodyPr wrap="none">
            <a:spAutoFit/>
          </a:bodyPr>
          <a:lstStyle/>
          <a:p>
            <a:pPr marL="457200" indent="-457200">
              <a:buFont typeface="Wingdings" pitchFamily="2" charset="2"/>
              <a:buChar char="v"/>
            </a:pPr>
            <a:r>
              <a:rPr lang="en-US" sz="2800" b="1" dirty="0">
                <a:solidFill>
                  <a:schemeClr val="bg2">
                    <a:lumMod val="90000"/>
                  </a:schemeClr>
                </a:solidFill>
                <a:latin typeface="Times New Roman" pitchFamily="18" charset="0"/>
                <a:cs typeface="Times New Roman" pitchFamily="18" charset="0"/>
              </a:rPr>
              <a:t>John the </a:t>
            </a:r>
            <a:r>
              <a:rPr lang="en-US" sz="2800" b="1" dirty="0" smtClean="0">
                <a:solidFill>
                  <a:schemeClr val="bg2">
                    <a:lumMod val="90000"/>
                  </a:schemeClr>
                </a:solidFill>
                <a:latin typeface="Times New Roman" pitchFamily="18" charset="0"/>
                <a:cs typeface="Times New Roman" pitchFamily="18" charset="0"/>
              </a:rPr>
              <a:t>Baptist</a:t>
            </a:r>
            <a:r>
              <a:rPr lang="en-US" sz="2800" b="1" baseline="30000" dirty="0" smtClean="0">
                <a:solidFill>
                  <a:schemeClr val="bg2">
                    <a:lumMod val="90000"/>
                  </a:schemeClr>
                </a:solidFill>
                <a:latin typeface="Times New Roman" pitchFamily="18" charset="0"/>
                <a:cs typeface="Times New Roman" pitchFamily="18" charset="0"/>
              </a:rPr>
              <a:t>22</a:t>
            </a:r>
            <a:endParaRPr lang="en-US" sz="2800" b="1" baseline="30000" dirty="0">
              <a:solidFill>
                <a:schemeClr val="bg2">
                  <a:lumMod val="90000"/>
                </a:schemeClr>
              </a:solidFill>
              <a:latin typeface="Times New Roman" pitchFamily="18" charset="0"/>
              <a:cs typeface="Times New Roman" pitchFamily="18" charset="0"/>
            </a:endParaRPr>
          </a:p>
        </p:txBody>
      </p:sp>
      <p:sp>
        <p:nvSpPr>
          <p:cNvPr id="2" name="Rectangle 1"/>
          <p:cNvSpPr/>
          <p:nvPr/>
        </p:nvSpPr>
        <p:spPr>
          <a:xfrm>
            <a:off x="909918" y="5486400"/>
            <a:ext cx="7772400" cy="1077218"/>
          </a:xfrm>
          <a:prstGeom prst="rect">
            <a:avLst/>
          </a:prstGeom>
        </p:spPr>
        <p:txBody>
          <a:bodyPr wrap="square">
            <a:spAutoFit/>
          </a:bodyPr>
          <a:lstStyle/>
          <a:p>
            <a:r>
              <a:rPr lang="en-US" sz="1600" dirty="0" smtClean="0">
                <a:solidFill>
                  <a:schemeClr val="bg2">
                    <a:lumMod val="90000"/>
                  </a:schemeClr>
                </a:solidFill>
                <a:latin typeface="Times New Roman" pitchFamily="18" charset="0"/>
                <a:cs typeface="Times New Roman" pitchFamily="18" charset="0"/>
              </a:rPr>
              <a:t>20 Scott</a:t>
            </a:r>
            <a:r>
              <a:rPr lang="en-US" sz="1600" dirty="0">
                <a:solidFill>
                  <a:schemeClr val="bg2">
                    <a:lumMod val="90000"/>
                  </a:schemeClr>
                </a:solidFill>
                <a:latin typeface="Times New Roman" pitchFamily="18" charset="0"/>
                <a:cs typeface="Times New Roman" pitchFamily="18" charset="0"/>
              </a:rPr>
              <a:t>, 214.</a:t>
            </a:r>
          </a:p>
          <a:p>
            <a:r>
              <a:rPr lang="en-US" sz="1600" dirty="0" smtClean="0">
                <a:solidFill>
                  <a:schemeClr val="bg2">
                    <a:lumMod val="90000"/>
                  </a:schemeClr>
                </a:solidFill>
                <a:latin typeface="Times New Roman" pitchFamily="18" charset="0"/>
                <a:cs typeface="Times New Roman" pitchFamily="18" charset="0"/>
              </a:rPr>
              <a:t>21 Saldarini</a:t>
            </a:r>
            <a:r>
              <a:rPr lang="en-US" sz="1600" dirty="0">
                <a:solidFill>
                  <a:schemeClr val="bg2">
                    <a:lumMod val="90000"/>
                  </a:schemeClr>
                </a:solidFill>
                <a:latin typeface="Times New Roman" pitchFamily="18" charset="0"/>
                <a:cs typeface="Times New Roman" pitchFamily="18" charset="0"/>
              </a:rPr>
              <a:t>, 6.</a:t>
            </a:r>
          </a:p>
          <a:p>
            <a:r>
              <a:rPr lang="en-US" sz="1600" dirty="0" smtClean="0">
                <a:solidFill>
                  <a:schemeClr val="bg2">
                    <a:lumMod val="90000"/>
                  </a:schemeClr>
                </a:solidFill>
                <a:latin typeface="Times New Roman" pitchFamily="18" charset="0"/>
                <a:cs typeface="Times New Roman" pitchFamily="18" charset="0"/>
              </a:rPr>
              <a:t>22 John </a:t>
            </a:r>
            <a:r>
              <a:rPr lang="en-US" sz="1600" dirty="0">
                <a:solidFill>
                  <a:schemeClr val="bg2">
                    <a:lumMod val="90000"/>
                  </a:schemeClr>
                </a:solidFill>
                <a:latin typeface="Times New Roman" pitchFamily="18" charset="0"/>
                <a:cs typeface="Times New Roman" pitchFamily="18" charset="0"/>
              </a:rPr>
              <a:t>C. Hutchison, "Was John the Baptist an Essene from Qumran?," </a:t>
            </a:r>
            <a:r>
              <a:rPr lang="en-US" sz="1600" i="1" dirty="0">
                <a:solidFill>
                  <a:schemeClr val="bg2">
                    <a:lumMod val="90000"/>
                  </a:schemeClr>
                </a:solidFill>
                <a:latin typeface="Times New Roman" pitchFamily="18" charset="0"/>
                <a:cs typeface="Times New Roman" pitchFamily="18" charset="0"/>
              </a:rPr>
              <a:t>Bibliotheca sacra</a:t>
            </a:r>
            <a:r>
              <a:rPr lang="en-US" sz="1600" dirty="0">
                <a:solidFill>
                  <a:schemeClr val="bg2">
                    <a:lumMod val="90000"/>
                  </a:schemeClr>
                </a:solidFill>
                <a:latin typeface="Times New Roman" pitchFamily="18" charset="0"/>
                <a:cs typeface="Times New Roman" pitchFamily="18" charset="0"/>
              </a:rPr>
              <a:t> 159, no. 634 (2002): 187-200.</a:t>
            </a:r>
          </a:p>
        </p:txBody>
      </p:sp>
    </p:spTree>
    <p:extLst>
      <p:ext uri="{BB962C8B-B14F-4D97-AF65-F5344CB8AC3E}">
        <p14:creationId xmlns:p14="http://schemas.microsoft.com/office/powerpoint/2010/main" val="308450709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838200" y="4449941"/>
            <a:ext cx="2646878" cy="584775"/>
          </a:xfrm>
          <a:prstGeom prst="rect">
            <a:avLst/>
          </a:prstGeom>
        </p:spPr>
        <p:txBody>
          <a:bodyPr wrap="none">
            <a:spAutoFit/>
          </a:bodyPr>
          <a:lstStyle/>
          <a:p>
            <a:r>
              <a:rPr lang="en-US" sz="3200" dirty="0" smtClean="0">
                <a:solidFill>
                  <a:schemeClr val="bg2">
                    <a:lumMod val="90000"/>
                  </a:schemeClr>
                </a:solidFill>
                <a:latin typeface="Times New Roman" pitchFamily="18" charset="0"/>
                <a:cs typeface="Times New Roman" pitchFamily="18" charset="0"/>
              </a:rPr>
              <a:t>____________</a:t>
            </a:r>
          </a:p>
        </p:txBody>
      </p:sp>
      <p:sp>
        <p:nvSpPr>
          <p:cNvPr id="4" name="Rectangle 3"/>
          <p:cNvSpPr/>
          <p:nvPr/>
        </p:nvSpPr>
        <p:spPr>
          <a:xfrm>
            <a:off x="1194345" y="228600"/>
            <a:ext cx="6755311" cy="523220"/>
          </a:xfrm>
          <a:prstGeom prst="rect">
            <a:avLst/>
          </a:prstGeom>
        </p:spPr>
        <p:txBody>
          <a:bodyPr wrap="none">
            <a:spAutoFit/>
          </a:bodyPr>
          <a:lstStyle/>
          <a:p>
            <a:r>
              <a:rPr lang="en-US" sz="2800" b="1" dirty="0">
                <a:solidFill>
                  <a:schemeClr val="bg2">
                    <a:lumMod val="90000"/>
                  </a:schemeClr>
                </a:solidFill>
                <a:latin typeface="Times New Roman" pitchFamily="18" charset="0"/>
                <a:cs typeface="Times New Roman" pitchFamily="18" charset="0"/>
              </a:rPr>
              <a:t>Messianic Expectations reflected in titles – </a:t>
            </a:r>
          </a:p>
        </p:txBody>
      </p:sp>
      <p:sp>
        <p:nvSpPr>
          <p:cNvPr id="2" name="Rectangle 1"/>
          <p:cNvSpPr/>
          <p:nvPr/>
        </p:nvSpPr>
        <p:spPr>
          <a:xfrm>
            <a:off x="1600200" y="1447800"/>
            <a:ext cx="1770036" cy="523220"/>
          </a:xfrm>
          <a:prstGeom prst="rect">
            <a:avLst/>
          </a:prstGeom>
        </p:spPr>
        <p:txBody>
          <a:bodyPr wrap="none">
            <a:spAutoFit/>
          </a:bodyPr>
          <a:lstStyle/>
          <a:p>
            <a:r>
              <a:rPr lang="en-US" sz="2800" b="1" dirty="0" smtClean="0">
                <a:solidFill>
                  <a:schemeClr val="bg2">
                    <a:lumMod val="90000"/>
                  </a:schemeClr>
                </a:solidFill>
                <a:latin typeface="Times New Roman" pitchFamily="18" charset="0"/>
                <a:cs typeface="Times New Roman" pitchFamily="18" charset="0"/>
              </a:rPr>
              <a:t>Messiah</a:t>
            </a:r>
            <a:r>
              <a:rPr lang="en-US" sz="2800" b="1" baseline="30000" dirty="0" smtClean="0">
                <a:solidFill>
                  <a:schemeClr val="bg2">
                    <a:lumMod val="90000"/>
                  </a:schemeClr>
                </a:solidFill>
                <a:latin typeface="Times New Roman" pitchFamily="18" charset="0"/>
                <a:cs typeface="Times New Roman" pitchFamily="18" charset="0"/>
              </a:rPr>
              <a:t>23</a:t>
            </a:r>
            <a:r>
              <a:rPr lang="en-US" sz="2800" b="1" dirty="0" smtClean="0">
                <a:solidFill>
                  <a:schemeClr val="bg2">
                    <a:lumMod val="90000"/>
                  </a:schemeClr>
                </a:solidFill>
                <a:latin typeface="Times New Roman" pitchFamily="18" charset="0"/>
                <a:cs typeface="Times New Roman" pitchFamily="18" charset="0"/>
              </a:rPr>
              <a:t> </a:t>
            </a:r>
            <a:endParaRPr lang="en-US" sz="2800" b="1" dirty="0">
              <a:solidFill>
                <a:schemeClr val="bg2">
                  <a:lumMod val="90000"/>
                </a:schemeClr>
              </a:solidFill>
              <a:latin typeface="Times New Roman" pitchFamily="18" charset="0"/>
              <a:cs typeface="Times New Roman" pitchFamily="18" charset="0"/>
            </a:endParaRPr>
          </a:p>
        </p:txBody>
      </p:sp>
      <p:sp>
        <p:nvSpPr>
          <p:cNvPr id="5" name="Rectangle 4"/>
          <p:cNvSpPr/>
          <p:nvPr/>
        </p:nvSpPr>
        <p:spPr>
          <a:xfrm>
            <a:off x="2161639" y="2209800"/>
            <a:ext cx="3328091" cy="523220"/>
          </a:xfrm>
          <a:prstGeom prst="rect">
            <a:avLst/>
          </a:prstGeom>
        </p:spPr>
        <p:txBody>
          <a:bodyPr wrap="none">
            <a:spAutoFit/>
          </a:bodyPr>
          <a:lstStyle/>
          <a:p>
            <a:pPr marL="285750" indent="-285750">
              <a:buFont typeface="Wingdings" pitchFamily="2" charset="2"/>
              <a:buChar char="v"/>
            </a:pPr>
            <a:r>
              <a:rPr lang="en-US" sz="2800" b="1" dirty="0">
                <a:solidFill>
                  <a:schemeClr val="bg2">
                    <a:lumMod val="90000"/>
                  </a:schemeClr>
                </a:solidFill>
                <a:latin typeface="Times New Roman" pitchFamily="18" charset="0"/>
                <a:cs typeface="Times New Roman" pitchFamily="18" charset="0"/>
              </a:rPr>
              <a:t>Leader set </a:t>
            </a:r>
            <a:r>
              <a:rPr lang="en-US" sz="2800" b="1" dirty="0" smtClean="0">
                <a:solidFill>
                  <a:schemeClr val="bg2">
                    <a:lumMod val="90000"/>
                  </a:schemeClr>
                </a:solidFill>
                <a:latin typeface="Times New Roman" pitchFamily="18" charset="0"/>
                <a:cs typeface="Times New Roman" pitchFamily="18" charset="0"/>
              </a:rPr>
              <a:t>aside</a:t>
            </a:r>
            <a:r>
              <a:rPr lang="en-US" sz="2800" b="1" baseline="30000" dirty="0" smtClean="0">
                <a:solidFill>
                  <a:schemeClr val="bg2">
                    <a:lumMod val="90000"/>
                  </a:schemeClr>
                </a:solidFill>
                <a:latin typeface="Times New Roman" pitchFamily="18" charset="0"/>
                <a:cs typeface="Times New Roman" pitchFamily="18" charset="0"/>
              </a:rPr>
              <a:t>24</a:t>
            </a:r>
            <a:endParaRPr lang="en-US" sz="2800" b="1" baseline="30000" dirty="0">
              <a:solidFill>
                <a:schemeClr val="bg2">
                  <a:lumMod val="90000"/>
                </a:schemeClr>
              </a:solidFill>
              <a:latin typeface="Times New Roman" pitchFamily="18" charset="0"/>
              <a:cs typeface="Times New Roman" pitchFamily="18" charset="0"/>
            </a:endParaRPr>
          </a:p>
        </p:txBody>
      </p:sp>
      <p:sp>
        <p:nvSpPr>
          <p:cNvPr id="7" name="Rectangle 6"/>
          <p:cNvSpPr/>
          <p:nvPr/>
        </p:nvSpPr>
        <p:spPr>
          <a:xfrm>
            <a:off x="1194345" y="5147846"/>
            <a:ext cx="1326004" cy="338554"/>
          </a:xfrm>
          <a:prstGeom prst="rect">
            <a:avLst/>
          </a:prstGeom>
        </p:spPr>
        <p:txBody>
          <a:bodyPr wrap="none">
            <a:spAutoFit/>
          </a:bodyPr>
          <a:lstStyle/>
          <a:p>
            <a:r>
              <a:rPr lang="en-US" sz="1600" dirty="0" smtClean="0">
                <a:solidFill>
                  <a:schemeClr val="bg2">
                    <a:lumMod val="90000"/>
                  </a:schemeClr>
                </a:solidFill>
                <a:latin typeface="Times New Roman" pitchFamily="18" charset="0"/>
                <a:cs typeface="Times New Roman" pitchFamily="18" charset="0"/>
              </a:rPr>
              <a:t>23 Scott</a:t>
            </a:r>
            <a:r>
              <a:rPr lang="en-US" sz="1600" dirty="0">
                <a:solidFill>
                  <a:schemeClr val="bg2">
                    <a:lumMod val="90000"/>
                  </a:schemeClr>
                </a:solidFill>
                <a:latin typeface="Times New Roman" pitchFamily="18" charset="0"/>
                <a:cs typeface="Times New Roman" pitchFamily="18" charset="0"/>
              </a:rPr>
              <a:t>, 309</a:t>
            </a:r>
            <a:r>
              <a:rPr lang="en-US" sz="1600" dirty="0">
                <a:latin typeface="Times New Roman" pitchFamily="18" charset="0"/>
                <a:cs typeface="Times New Roman" pitchFamily="18" charset="0"/>
              </a:rPr>
              <a:t>.</a:t>
            </a:r>
          </a:p>
        </p:txBody>
      </p:sp>
      <p:sp>
        <p:nvSpPr>
          <p:cNvPr id="8" name="Rectangle 7"/>
          <p:cNvSpPr/>
          <p:nvPr/>
        </p:nvSpPr>
        <p:spPr>
          <a:xfrm>
            <a:off x="1194345" y="5486400"/>
            <a:ext cx="6096000" cy="584775"/>
          </a:xfrm>
          <a:prstGeom prst="rect">
            <a:avLst/>
          </a:prstGeom>
        </p:spPr>
        <p:txBody>
          <a:bodyPr wrap="square">
            <a:spAutoFit/>
          </a:bodyPr>
          <a:lstStyle/>
          <a:p>
            <a:r>
              <a:rPr lang="en-US" sz="1600" dirty="0" smtClean="0">
                <a:solidFill>
                  <a:schemeClr val="bg2">
                    <a:lumMod val="90000"/>
                  </a:schemeClr>
                </a:solidFill>
                <a:latin typeface="Times New Roman" pitchFamily="18" charset="0"/>
                <a:cs typeface="Times New Roman" pitchFamily="18" charset="0"/>
              </a:rPr>
              <a:t>24 F.L</a:t>
            </a:r>
            <a:r>
              <a:rPr lang="en-US" sz="1600" dirty="0">
                <a:solidFill>
                  <a:schemeClr val="bg2">
                    <a:lumMod val="90000"/>
                  </a:schemeClr>
                </a:solidFill>
                <a:latin typeface="Times New Roman" pitchFamily="18" charset="0"/>
                <a:cs typeface="Times New Roman" pitchFamily="18" charset="0"/>
              </a:rPr>
              <a:t>. Cross, </a:t>
            </a:r>
            <a:r>
              <a:rPr lang="en-US" sz="1600" i="1" dirty="0">
                <a:solidFill>
                  <a:schemeClr val="bg2">
                    <a:lumMod val="90000"/>
                  </a:schemeClr>
                </a:solidFill>
                <a:latin typeface="Times New Roman" pitchFamily="18" charset="0"/>
                <a:cs typeface="Times New Roman" pitchFamily="18" charset="0"/>
              </a:rPr>
              <a:t>The Oxford Dictionary of the Christian Church</a:t>
            </a:r>
            <a:r>
              <a:rPr lang="en-US" sz="1600" dirty="0">
                <a:solidFill>
                  <a:schemeClr val="bg2">
                    <a:lumMod val="90000"/>
                  </a:schemeClr>
                </a:solidFill>
                <a:latin typeface="Times New Roman" pitchFamily="18" charset="0"/>
                <a:cs typeface="Times New Roman" pitchFamily="18" charset="0"/>
              </a:rPr>
              <a:t>, 3rd ed. (Oxford, New York: Oxford University Press, 2005), 1082.</a:t>
            </a:r>
          </a:p>
        </p:txBody>
      </p:sp>
    </p:spTree>
    <p:extLst>
      <p:ext uri="{BB962C8B-B14F-4D97-AF65-F5344CB8AC3E}">
        <p14:creationId xmlns:p14="http://schemas.microsoft.com/office/powerpoint/2010/main" val="225257865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941294" y="4476836"/>
            <a:ext cx="2646878" cy="584775"/>
          </a:xfrm>
          <a:prstGeom prst="rect">
            <a:avLst/>
          </a:prstGeom>
        </p:spPr>
        <p:txBody>
          <a:bodyPr wrap="none">
            <a:spAutoFit/>
          </a:bodyPr>
          <a:lstStyle/>
          <a:p>
            <a:r>
              <a:rPr lang="en-US" sz="3200" dirty="0" smtClean="0">
                <a:solidFill>
                  <a:schemeClr val="bg2">
                    <a:lumMod val="90000"/>
                  </a:schemeClr>
                </a:solidFill>
                <a:latin typeface="Times New Roman" pitchFamily="18" charset="0"/>
                <a:cs typeface="Times New Roman" pitchFamily="18" charset="0"/>
              </a:rPr>
              <a:t>____________</a:t>
            </a:r>
          </a:p>
        </p:txBody>
      </p:sp>
      <p:sp>
        <p:nvSpPr>
          <p:cNvPr id="4" name="Rectangle 3"/>
          <p:cNvSpPr/>
          <p:nvPr/>
        </p:nvSpPr>
        <p:spPr>
          <a:xfrm>
            <a:off x="1194345" y="228600"/>
            <a:ext cx="6755311" cy="523220"/>
          </a:xfrm>
          <a:prstGeom prst="rect">
            <a:avLst/>
          </a:prstGeom>
        </p:spPr>
        <p:txBody>
          <a:bodyPr wrap="none">
            <a:spAutoFit/>
          </a:bodyPr>
          <a:lstStyle/>
          <a:p>
            <a:r>
              <a:rPr lang="en-US" sz="2800" b="1" dirty="0">
                <a:solidFill>
                  <a:schemeClr val="bg2">
                    <a:lumMod val="90000"/>
                  </a:schemeClr>
                </a:solidFill>
                <a:latin typeface="Times New Roman" pitchFamily="18" charset="0"/>
                <a:cs typeface="Times New Roman" pitchFamily="18" charset="0"/>
              </a:rPr>
              <a:t>Messianic Expectations reflected in titles – </a:t>
            </a:r>
          </a:p>
        </p:txBody>
      </p:sp>
      <p:sp>
        <p:nvSpPr>
          <p:cNvPr id="5" name="Rectangle 4"/>
          <p:cNvSpPr/>
          <p:nvPr/>
        </p:nvSpPr>
        <p:spPr>
          <a:xfrm>
            <a:off x="1710486" y="1411941"/>
            <a:ext cx="3377655" cy="523220"/>
          </a:xfrm>
          <a:prstGeom prst="rect">
            <a:avLst/>
          </a:prstGeom>
        </p:spPr>
        <p:txBody>
          <a:bodyPr wrap="square">
            <a:spAutoFit/>
          </a:bodyPr>
          <a:lstStyle/>
          <a:p>
            <a:r>
              <a:rPr lang="en-US" sz="2800" b="1" dirty="0">
                <a:solidFill>
                  <a:schemeClr val="bg2">
                    <a:lumMod val="90000"/>
                  </a:schemeClr>
                </a:solidFill>
                <a:latin typeface="Times New Roman" pitchFamily="18" charset="0"/>
                <a:cs typeface="Times New Roman" pitchFamily="18" charset="0"/>
              </a:rPr>
              <a:t>Levitic Messiah </a:t>
            </a:r>
            <a:r>
              <a:rPr lang="en-US" sz="2800" b="1" baseline="30000" dirty="0" smtClean="0">
                <a:solidFill>
                  <a:schemeClr val="bg2">
                    <a:lumMod val="90000"/>
                  </a:schemeClr>
                </a:solidFill>
                <a:latin typeface="Times New Roman" pitchFamily="18" charset="0"/>
                <a:cs typeface="Times New Roman" pitchFamily="18" charset="0"/>
              </a:rPr>
              <a:t>25</a:t>
            </a:r>
            <a:endParaRPr lang="en-US" sz="2800" b="1" baseline="30000" dirty="0">
              <a:solidFill>
                <a:schemeClr val="bg2">
                  <a:lumMod val="90000"/>
                </a:schemeClr>
              </a:solidFill>
              <a:latin typeface="Times New Roman" pitchFamily="18" charset="0"/>
              <a:cs typeface="Times New Roman" pitchFamily="18" charset="0"/>
            </a:endParaRPr>
          </a:p>
        </p:txBody>
      </p:sp>
      <p:sp>
        <p:nvSpPr>
          <p:cNvPr id="6" name="Rectangle 5"/>
          <p:cNvSpPr/>
          <p:nvPr/>
        </p:nvSpPr>
        <p:spPr>
          <a:xfrm>
            <a:off x="1981200" y="2344271"/>
            <a:ext cx="3068469" cy="523220"/>
          </a:xfrm>
          <a:prstGeom prst="rect">
            <a:avLst/>
          </a:prstGeom>
        </p:spPr>
        <p:txBody>
          <a:bodyPr wrap="none">
            <a:spAutoFit/>
          </a:bodyPr>
          <a:lstStyle/>
          <a:p>
            <a:pPr marL="457200" indent="-457200">
              <a:buFont typeface="Wingdings" pitchFamily="2" charset="2"/>
              <a:buChar char="v"/>
            </a:pPr>
            <a:r>
              <a:rPr lang="en-US" sz="2800" b="1" dirty="0" smtClean="0">
                <a:solidFill>
                  <a:schemeClr val="bg2">
                    <a:lumMod val="90000"/>
                  </a:schemeClr>
                </a:solidFill>
                <a:latin typeface="Times New Roman" pitchFamily="18" charset="0"/>
                <a:cs typeface="Times New Roman" pitchFamily="18" charset="0"/>
              </a:rPr>
              <a:t>Effective altar</a:t>
            </a:r>
            <a:r>
              <a:rPr lang="en-US" sz="2800" b="1" baseline="30000" dirty="0" smtClean="0">
                <a:solidFill>
                  <a:schemeClr val="bg2">
                    <a:lumMod val="90000"/>
                  </a:schemeClr>
                </a:solidFill>
                <a:latin typeface="Times New Roman" pitchFamily="18" charset="0"/>
                <a:cs typeface="Times New Roman" pitchFamily="18" charset="0"/>
              </a:rPr>
              <a:t>26</a:t>
            </a:r>
            <a:endParaRPr lang="en-US" sz="2800" baseline="30000" dirty="0"/>
          </a:p>
        </p:txBody>
      </p:sp>
      <p:sp>
        <p:nvSpPr>
          <p:cNvPr id="7" name="Rectangle 6"/>
          <p:cNvSpPr/>
          <p:nvPr/>
        </p:nvSpPr>
        <p:spPr>
          <a:xfrm>
            <a:off x="959183" y="5334000"/>
            <a:ext cx="1305550" cy="369332"/>
          </a:xfrm>
          <a:prstGeom prst="rect">
            <a:avLst/>
          </a:prstGeom>
        </p:spPr>
        <p:txBody>
          <a:bodyPr wrap="none">
            <a:spAutoFit/>
          </a:bodyPr>
          <a:lstStyle/>
          <a:p>
            <a:r>
              <a:rPr lang="en-US" sz="1600" dirty="0" smtClean="0">
                <a:solidFill>
                  <a:schemeClr val="bg2">
                    <a:lumMod val="90000"/>
                  </a:schemeClr>
                </a:solidFill>
                <a:latin typeface="Times New Roman" pitchFamily="18" charset="0"/>
                <a:cs typeface="Times New Roman" pitchFamily="18" charset="0"/>
              </a:rPr>
              <a:t>25 Scott</a:t>
            </a:r>
            <a:r>
              <a:rPr lang="en-US" sz="1600" dirty="0">
                <a:solidFill>
                  <a:schemeClr val="bg2">
                    <a:lumMod val="90000"/>
                  </a:schemeClr>
                </a:solidFill>
                <a:latin typeface="Times New Roman" pitchFamily="18" charset="0"/>
                <a:cs typeface="Times New Roman" pitchFamily="18" charset="0"/>
              </a:rPr>
              <a:t>, 311</a:t>
            </a:r>
            <a:r>
              <a:rPr lang="en-US" baseline="30000" dirty="0"/>
              <a:t>.</a:t>
            </a:r>
            <a:endParaRPr lang="en-US" dirty="0"/>
          </a:p>
        </p:txBody>
      </p:sp>
      <p:sp>
        <p:nvSpPr>
          <p:cNvPr id="8" name="Rectangle 7"/>
          <p:cNvSpPr/>
          <p:nvPr/>
        </p:nvSpPr>
        <p:spPr>
          <a:xfrm>
            <a:off x="941294" y="5778787"/>
            <a:ext cx="6280772" cy="584775"/>
          </a:xfrm>
          <a:prstGeom prst="rect">
            <a:avLst/>
          </a:prstGeom>
        </p:spPr>
        <p:txBody>
          <a:bodyPr wrap="square">
            <a:spAutoFit/>
          </a:bodyPr>
          <a:lstStyle/>
          <a:p>
            <a:r>
              <a:rPr lang="en-US" sz="1600" dirty="0" smtClean="0">
                <a:solidFill>
                  <a:schemeClr val="bg2">
                    <a:lumMod val="90000"/>
                  </a:schemeClr>
                </a:solidFill>
                <a:latin typeface="Times New Roman" pitchFamily="18" charset="0"/>
                <a:cs typeface="Times New Roman" pitchFamily="18" charset="0"/>
              </a:rPr>
              <a:t>26 Jacob </a:t>
            </a:r>
            <a:r>
              <a:rPr lang="en-US" sz="1600" dirty="0">
                <a:solidFill>
                  <a:schemeClr val="bg2">
                    <a:lumMod val="90000"/>
                  </a:schemeClr>
                </a:solidFill>
                <a:latin typeface="Times New Roman" pitchFamily="18" charset="0"/>
                <a:cs typeface="Times New Roman" pitchFamily="18" charset="0"/>
              </a:rPr>
              <a:t>Neusner, Alan J. Avery-Peck et al., </a:t>
            </a:r>
            <a:r>
              <a:rPr lang="en-US" sz="1600" i="1" dirty="0">
                <a:solidFill>
                  <a:schemeClr val="bg2">
                    <a:lumMod val="90000"/>
                  </a:schemeClr>
                </a:solidFill>
                <a:latin typeface="Times New Roman" pitchFamily="18" charset="0"/>
                <a:cs typeface="Times New Roman" pitchFamily="18" charset="0"/>
              </a:rPr>
              <a:t>The Encyclopedia of Judaism</a:t>
            </a:r>
            <a:r>
              <a:rPr lang="en-US" sz="1600" dirty="0">
                <a:solidFill>
                  <a:schemeClr val="bg2">
                    <a:lumMod val="90000"/>
                  </a:schemeClr>
                </a:solidFill>
                <a:latin typeface="Times New Roman" pitchFamily="18" charset="0"/>
                <a:cs typeface="Times New Roman" pitchFamily="18" charset="0"/>
              </a:rPr>
              <a:t>, vol. 2 (Brill, 2000), 877-878.</a:t>
            </a:r>
          </a:p>
        </p:txBody>
      </p:sp>
    </p:spTree>
    <p:extLst>
      <p:ext uri="{BB962C8B-B14F-4D97-AF65-F5344CB8AC3E}">
        <p14:creationId xmlns:p14="http://schemas.microsoft.com/office/powerpoint/2010/main" val="388411305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843245" y="4432012"/>
            <a:ext cx="2646878" cy="584775"/>
          </a:xfrm>
          <a:prstGeom prst="rect">
            <a:avLst/>
          </a:prstGeom>
        </p:spPr>
        <p:txBody>
          <a:bodyPr wrap="none">
            <a:spAutoFit/>
          </a:bodyPr>
          <a:lstStyle/>
          <a:p>
            <a:r>
              <a:rPr lang="en-US" sz="3200" dirty="0" smtClean="0">
                <a:solidFill>
                  <a:schemeClr val="bg2">
                    <a:lumMod val="90000"/>
                  </a:schemeClr>
                </a:solidFill>
                <a:latin typeface="Times New Roman" pitchFamily="18" charset="0"/>
                <a:cs typeface="Times New Roman" pitchFamily="18" charset="0"/>
              </a:rPr>
              <a:t>____________</a:t>
            </a:r>
          </a:p>
        </p:txBody>
      </p:sp>
      <p:sp>
        <p:nvSpPr>
          <p:cNvPr id="2" name="Rectangle 1"/>
          <p:cNvSpPr/>
          <p:nvPr/>
        </p:nvSpPr>
        <p:spPr>
          <a:xfrm>
            <a:off x="1194345" y="457200"/>
            <a:ext cx="6755311" cy="523220"/>
          </a:xfrm>
          <a:prstGeom prst="rect">
            <a:avLst/>
          </a:prstGeom>
        </p:spPr>
        <p:txBody>
          <a:bodyPr wrap="none">
            <a:spAutoFit/>
          </a:bodyPr>
          <a:lstStyle/>
          <a:p>
            <a:r>
              <a:rPr lang="en-US" sz="2800" b="1" dirty="0">
                <a:solidFill>
                  <a:schemeClr val="bg2">
                    <a:lumMod val="90000"/>
                  </a:schemeClr>
                </a:solidFill>
                <a:latin typeface="Times New Roman" pitchFamily="18" charset="0"/>
                <a:cs typeface="Times New Roman" pitchFamily="18" charset="0"/>
              </a:rPr>
              <a:t>Messianic Expectations reflected in titles – </a:t>
            </a:r>
          </a:p>
        </p:txBody>
      </p:sp>
      <p:sp>
        <p:nvSpPr>
          <p:cNvPr id="4" name="Rectangle 3"/>
          <p:cNvSpPr/>
          <p:nvPr/>
        </p:nvSpPr>
        <p:spPr>
          <a:xfrm>
            <a:off x="1676400" y="1447800"/>
            <a:ext cx="2202847" cy="523220"/>
          </a:xfrm>
          <a:prstGeom prst="rect">
            <a:avLst/>
          </a:prstGeom>
        </p:spPr>
        <p:txBody>
          <a:bodyPr wrap="none">
            <a:spAutoFit/>
          </a:bodyPr>
          <a:lstStyle/>
          <a:p>
            <a:r>
              <a:rPr lang="en-US" sz="2800" b="1" dirty="0">
                <a:solidFill>
                  <a:schemeClr val="bg2">
                    <a:lumMod val="90000"/>
                  </a:schemeClr>
                </a:solidFill>
                <a:latin typeface="Times New Roman" pitchFamily="18" charset="0"/>
                <a:cs typeface="Times New Roman" pitchFamily="18" charset="0"/>
              </a:rPr>
              <a:t>Son of </a:t>
            </a:r>
            <a:r>
              <a:rPr lang="en-US" sz="2800" b="1" dirty="0" smtClean="0">
                <a:solidFill>
                  <a:schemeClr val="bg2">
                    <a:lumMod val="90000"/>
                  </a:schemeClr>
                </a:solidFill>
                <a:latin typeface="Times New Roman" pitchFamily="18" charset="0"/>
                <a:cs typeface="Times New Roman" pitchFamily="18" charset="0"/>
              </a:rPr>
              <a:t>Man</a:t>
            </a:r>
            <a:r>
              <a:rPr lang="en-US" sz="2800" b="1" baseline="30000" dirty="0" smtClean="0">
                <a:solidFill>
                  <a:schemeClr val="bg2">
                    <a:lumMod val="90000"/>
                  </a:schemeClr>
                </a:solidFill>
                <a:latin typeface="Times New Roman" pitchFamily="18" charset="0"/>
                <a:cs typeface="Times New Roman" pitchFamily="18" charset="0"/>
              </a:rPr>
              <a:t>27</a:t>
            </a:r>
            <a:endParaRPr lang="en-US" sz="2800" b="1" baseline="30000" dirty="0">
              <a:solidFill>
                <a:schemeClr val="bg2">
                  <a:lumMod val="90000"/>
                </a:schemeClr>
              </a:solidFill>
              <a:latin typeface="Times New Roman" pitchFamily="18" charset="0"/>
              <a:cs typeface="Times New Roman" pitchFamily="18" charset="0"/>
            </a:endParaRPr>
          </a:p>
        </p:txBody>
      </p:sp>
      <p:sp>
        <p:nvSpPr>
          <p:cNvPr id="5" name="Rectangle 4"/>
          <p:cNvSpPr/>
          <p:nvPr/>
        </p:nvSpPr>
        <p:spPr>
          <a:xfrm>
            <a:off x="1694329" y="2339788"/>
            <a:ext cx="4136069" cy="523220"/>
          </a:xfrm>
          <a:prstGeom prst="rect">
            <a:avLst/>
          </a:prstGeom>
        </p:spPr>
        <p:txBody>
          <a:bodyPr wrap="none">
            <a:spAutoFit/>
          </a:bodyPr>
          <a:lstStyle/>
          <a:p>
            <a:r>
              <a:rPr lang="en-US" sz="2800" b="1" dirty="0">
                <a:solidFill>
                  <a:schemeClr val="bg2">
                    <a:lumMod val="90000"/>
                  </a:schemeClr>
                </a:solidFill>
                <a:latin typeface="Times New Roman" pitchFamily="18" charset="0"/>
                <a:cs typeface="Times New Roman" pitchFamily="18" charset="0"/>
              </a:rPr>
              <a:t>The Servant of the </a:t>
            </a:r>
            <a:r>
              <a:rPr lang="en-US" sz="2800" b="1" dirty="0" smtClean="0">
                <a:solidFill>
                  <a:schemeClr val="bg2">
                    <a:lumMod val="90000"/>
                  </a:schemeClr>
                </a:solidFill>
                <a:latin typeface="Times New Roman" pitchFamily="18" charset="0"/>
                <a:cs typeface="Times New Roman" pitchFamily="18" charset="0"/>
              </a:rPr>
              <a:t>Lord</a:t>
            </a:r>
            <a:r>
              <a:rPr lang="en-US" sz="2800" b="1" baseline="30000" dirty="0" smtClean="0">
                <a:solidFill>
                  <a:schemeClr val="bg2">
                    <a:lumMod val="90000"/>
                  </a:schemeClr>
                </a:solidFill>
                <a:latin typeface="Times New Roman" pitchFamily="18" charset="0"/>
                <a:cs typeface="Times New Roman" pitchFamily="18" charset="0"/>
              </a:rPr>
              <a:t>28</a:t>
            </a:r>
            <a:endParaRPr lang="en-US" sz="2800" b="1" baseline="30000" dirty="0">
              <a:solidFill>
                <a:schemeClr val="bg2">
                  <a:lumMod val="90000"/>
                </a:schemeClr>
              </a:solidFill>
              <a:latin typeface="Times New Roman" pitchFamily="18" charset="0"/>
              <a:cs typeface="Times New Roman" pitchFamily="18" charset="0"/>
            </a:endParaRPr>
          </a:p>
        </p:txBody>
      </p:sp>
      <p:sp>
        <p:nvSpPr>
          <p:cNvPr id="6" name="Rectangle 5"/>
          <p:cNvSpPr/>
          <p:nvPr/>
        </p:nvSpPr>
        <p:spPr>
          <a:xfrm>
            <a:off x="1676400" y="3352800"/>
            <a:ext cx="4036618" cy="523220"/>
          </a:xfrm>
          <a:prstGeom prst="rect">
            <a:avLst/>
          </a:prstGeom>
        </p:spPr>
        <p:txBody>
          <a:bodyPr wrap="none">
            <a:spAutoFit/>
          </a:bodyPr>
          <a:lstStyle/>
          <a:p>
            <a:r>
              <a:rPr lang="en-US" sz="2800" b="1" dirty="0">
                <a:solidFill>
                  <a:schemeClr val="bg2">
                    <a:lumMod val="90000"/>
                  </a:schemeClr>
                </a:solidFill>
                <a:latin typeface="Times New Roman" pitchFamily="18" charset="0"/>
                <a:cs typeface="Times New Roman" pitchFamily="18" charset="0"/>
              </a:rPr>
              <a:t>The Prophet like </a:t>
            </a:r>
            <a:r>
              <a:rPr lang="en-US" sz="2800" b="1" dirty="0" smtClean="0">
                <a:solidFill>
                  <a:schemeClr val="bg2">
                    <a:lumMod val="90000"/>
                  </a:schemeClr>
                </a:solidFill>
                <a:latin typeface="Times New Roman" pitchFamily="18" charset="0"/>
                <a:cs typeface="Times New Roman" pitchFamily="18" charset="0"/>
              </a:rPr>
              <a:t>Moses</a:t>
            </a:r>
            <a:r>
              <a:rPr lang="en-US" sz="2800" b="1" baseline="30000" dirty="0" smtClean="0">
                <a:solidFill>
                  <a:schemeClr val="bg2">
                    <a:lumMod val="90000"/>
                  </a:schemeClr>
                </a:solidFill>
                <a:latin typeface="Times New Roman" pitchFamily="18" charset="0"/>
                <a:cs typeface="Times New Roman" pitchFamily="18" charset="0"/>
              </a:rPr>
              <a:t>29</a:t>
            </a:r>
            <a:endParaRPr lang="en-US" sz="2800" b="1" baseline="30000" dirty="0">
              <a:solidFill>
                <a:schemeClr val="bg2">
                  <a:lumMod val="90000"/>
                </a:schemeClr>
              </a:solidFill>
              <a:latin typeface="Times New Roman" pitchFamily="18" charset="0"/>
              <a:cs typeface="Times New Roman" pitchFamily="18" charset="0"/>
            </a:endParaRPr>
          </a:p>
        </p:txBody>
      </p:sp>
      <p:sp>
        <p:nvSpPr>
          <p:cNvPr id="7" name="Rectangle 6"/>
          <p:cNvSpPr/>
          <p:nvPr/>
        </p:nvSpPr>
        <p:spPr>
          <a:xfrm>
            <a:off x="1194345" y="5188187"/>
            <a:ext cx="1318374" cy="338554"/>
          </a:xfrm>
          <a:prstGeom prst="rect">
            <a:avLst/>
          </a:prstGeom>
        </p:spPr>
        <p:txBody>
          <a:bodyPr wrap="none">
            <a:spAutoFit/>
          </a:bodyPr>
          <a:lstStyle/>
          <a:p>
            <a:r>
              <a:rPr lang="en-US" sz="1600" dirty="0" smtClean="0">
                <a:solidFill>
                  <a:schemeClr val="bg2">
                    <a:lumMod val="90000"/>
                  </a:schemeClr>
                </a:solidFill>
                <a:latin typeface="Times New Roman" pitchFamily="18" charset="0"/>
                <a:cs typeface="Times New Roman" pitchFamily="18" charset="0"/>
              </a:rPr>
              <a:t>27 Scott</a:t>
            </a:r>
            <a:r>
              <a:rPr lang="en-US" sz="1600" dirty="0">
                <a:solidFill>
                  <a:schemeClr val="bg2">
                    <a:lumMod val="90000"/>
                  </a:schemeClr>
                </a:solidFill>
                <a:latin typeface="Times New Roman" pitchFamily="18" charset="0"/>
                <a:cs typeface="Times New Roman" pitchFamily="18" charset="0"/>
              </a:rPr>
              <a:t>, 311.</a:t>
            </a:r>
          </a:p>
        </p:txBody>
      </p:sp>
      <p:sp>
        <p:nvSpPr>
          <p:cNvPr id="8" name="Rectangle 7"/>
          <p:cNvSpPr/>
          <p:nvPr/>
        </p:nvSpPr>
        <p:spPr>
          <a:xfrm>
            <a:off x="1194345" y="5561710"/>
            <a:ext cx="1649811" cy="369332"/>
          </a:xfrm>
          <a:prstGeom prst="rect">
            <a:avLst/>
          </a:prstGeom>
        </p:spPr>
        <p:txBody>
          <a:bodyPr wrap="none">
            <a:spAutoFit/>
          </a:bodyPr>
          <a:lstStyle/>
          <a:p>
            <a:r>
              <a:rPr lang="en-US" sz="1600" dirty="0" smtClean="0">
                <a:solidFill>
                  <a:schemeClr val="bg2">
                    <a:lumMod val="90000"/>
                  </a:schemeClr>
                </a:solidFill>
                <a:latin typeface="Times New Roman" pitchFamily="18" charset="0"/>
                <a:cs typeface="Times New Roman" pitchFamily="18" charset="0"/>
              </a:rPr>
              <a:t>28 Ibid</a:t>
            </a:r>
            <a:r>
              <a:rPr lang="en-US" sz="1600" dirty="0">
                <a:solidFill>
                  <a:schemeClr val="bg2">
                    <a:lumMod val="90000"/>
                  </a:schemeClr>
                </a:solidFill>
                <a:latin typeface="Times New Roman" pitchFamily="18" charset="0"/>
                <a:cs typeface="Times New Roman" pitchFamily="18" charset="0"/>
              </a:rPr>
              <a:t>., 314-317</a:t>
            </a:r>
            <a:r>
              <a:rPr lang="en-US" baseline="30000" dirty="0"/>
              <a:t>.</a:t>
            </a:r>
            <a:endParaRPr lang="en-US" dirty="0"/>
          </a:p>
        </p:txBody>
      </p:sp>
      <p:sp>
        <p:nvSpPr>
          <p:cNvPr id="9" name="Rectangle 8"/>
          <p:cNvSpPr/>
          <p:nvPr/>
        </p:nvSpPr>
        <p:spPr>
          <a:xfrm>
            <a:off x="1194345" y="6053880"/>
            <a:ext cx="1273105" cy="369332"/>
          </a:xfrm>
          <a:prstGeom prst="rect">
            <a:avLst/>
          </a:prstGeom>
        </p:spPr>
        <p:txBody>
          <a:bodyPr wrap="none">
            <a:spAutoFit/>
          </a:bodyPr>
          <a:lstStyle/>
          <a:p>
            <a:r>
              <a:rPr lang="en-US" sz="1600" dirty="0" smtClean="0">
                <a:solidFill>
                  <a:schemeClr val="bg2">
                    <a:lumMod val="90000"/>
                  </a:schemeClr>
                </a:solidFill>
                <a:latin typeface="Times New Roman" pitchFamily="18" charset="0"/>
                <a:cs typeface="Times New Roman" pitchFamily="18" charset="0"/>
              </a:rPr>
              <a:t>29 Ibid</a:t>
            </a:r>
            <a:r>
              <a:rPr lang="en-US" sz="1600" dirty="0">
                <a:solidFill>
                  <a:schemeClr val="bg2">
                    <a:lumMod val="90000"/>
                  </a:schemeClr>
                </a:solidFill>
                <a:latin typeface="Times New Roman" pitchFamily="18" charset="0"/>
                <a:cs typeface="Times New Roman" pitchFamily="18" charset="0"/>
              </a:rPr>
              <a:t>., 318</a:t>
            </a:r>
            <a:r>
              <a:rPr lang="en-US" baseline="30000" dirty="0"/>
              <a:t>.</a:t>
            </a:r>
            <a:endParaRPr lang="en-US" dirty="0"/>
          </a:p>
        </p:txBody>
      </p:sp>
    </p:spTree>
    <p:extLst>
      <p:ext uri="{BB962C8B-B14F-4D97-AF65-F5344CB8AC3E}">
        <p14:creationId xmlns:p14="http://schemas.microsoft.com/office/powerpoint/2010/main" val="187100595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914400" y="4449941"/>
            <a:ext cx="2646878" cy="584775"/>
          </a:xfrm>
          <a:prstGeom prst="rect">
            <a:avLst/>
          </a:prstGeom>
        </p:spPr>
        <p:txBody>
          <a:bodyPr wrap="none">
            <a:spAutoFit/>
          </a:bodyPr>
          <a:lstStyle/>
          <a:p>
            <a:r>
              <a:rPr lang="en-US" sz="3200" dirty="0" smtClean="0">
                <a:solidFill>
                  <a:schemeClr val="bg2">
                    <a:lumMod val="90000"/>
                  </a:schemeClr>
                </a:solidFill>
                <a:latin typeface="Times New Roman" pitchFamily="18" charset="0"/>
                <a:cs typeface="Times New Roman" pitchFamily="18" charset="0"/>
              </a:rPr>
              <a:t>____________</a:t>
            </a: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48557" y="304800"/>
            <a:ext cx="6846887" cy="7445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Rectangle 1"/>
          <p:cNvSpPr/>
          <p:nvPr/>
        </p:nvSpPr>
        <p:spPr>
          <a:xfrm>
            <a:off x="1148557" y="1447800"/>
            <a:ext cx="1452642" cy="523220"/>
          </a:xfrm>
          <a:prstGeom prst="rect">
            <a:avLst/>
          </a:prstGeom>
        </p:spPr>
        <p:txBody>
          <a:bodyPr wrap="none">
            <a:spAutoFit/>
          </a:bodyPr>
          <a:lstStyle/>
          <a:p>
            <a:r>
              <a:rPr lang="en-US" sz="2800" b="1" dirty="0" smtClean="0">
                <a:solidFill>
                  <a:schemeClr val="bg2">
                    <a:lumMod val="90000"/>
                  </a:schemeClr>
                </a:solidFill>
                <a:latin typeface="Times New Roman" pitchFamily="18" charset="0"/>
                <a:cs typeface="Times New Roman" pitchFamily="18" charset="0"/>
              </a:rPr>
              <a:t> Elijah</a:t>
            </a:r>
            <a:r>
              <a:rPr lang="en-US" sz="2800" b="1" baseline="30000" dirty="0" smtClean="0">
                <a:solidFill>
                  <a:schemeClr val="bg2">
                    <a:lumMod val="90000"/>
                  </a:schemeClr>
                </a:solidFill>
                <a:latin typeface="Times New Roman" pitchFamily="18" charset="0"/>
                <a:cs typeface="Times New Roman" pitchFamily="18" charset="0"/>
              </a:rPr>
              <a:t>30</a:t>
            </a:r>
            <a:endParaRPr lang="en-US" sz="2800" b="1" baseline="30000" dirty="0">
              <a:solidFill>
                <a:schemeClr val="bg2">
                  <a:lumMod val="90000"/>
                </a:schemeClr>
              </a:solidFill>
              <a:latin typeface="Times New Roman" pitchFamily="18" charset="0"/>
              <a:cs typeface="Times New Roman" pitchFamily="18" charset="0"/>
            </a:endParaRPr>
          </a:p>
        </p:txBody>
      </p:sp>
      <p:sp>
        <p:nvSpPr>
          <p:cNvPr id="4" name="Rectangle 3"/>
          <p:cNvSpPr/>
          <p:nvPr/>
        </p:nvSpPr>
        <p:spPr>
          <a:xfrm>
            <a:off x="914400" y="5085329"/>
            <a:ext cx="1662635" cy="338554"/>
          </a:xfrm>
          <a:prstGeom prst="rect">
            <a:avLst/>
          </a:prstGeom>
        </p:spPr>
        <p:txBody>
          <a:bodyPr wrap="none">
            <a:spAutoFit/>
          </a:bodyPr>
          <a:lstStyle/>
          <a:p>
            <a:r>
              <a:rPr lang="en-US" sz="1600" dirty="0" smtClean="0">
                <a:solidFill>
                  <a:schemeClr val="bg2">
                    <a:lumMod val="90000"/>
                  </a:schemeClr>
                </a:solidFill>
                <a:latin typeface="Times New Roman" pitchFamily="18" charset="0"/>
                <a:cs typeface="Times New Roman" pitchFamily="18" charset="0"/>
              </a:rPr>
              <a:t>30 Ibid</a:t>
            </a:r>
            <a:r>
              <a:rPr lang="en-US" sz="1600" dirty="0">
                <a:solidFill>
                  <a:schemeClr val="bg2">
                    <a:lumMod val="90000"/>
                  </a:schemeClr>
                </a:solidFill>
                <a:latin typeface="Times New Roman" pitchFamily="18" charset="0"/>
                <a:cs typeface="Times New Roman" pitchFamily="18" charset="0"/>
              </a:rPr>
              <a:t>., 318-319.</a:t>
            </a:r>
          </a:p>
        </p:txBody>
      </p:sp>
      <p:sp>
        <p:nvSpPr>
          <p:cNvPr id="5" name="Rectangle 4"/>
          <p:cNvSpPr/>
          <p:nvPr/>
        </p:nvSpPr>
        <p:spPr>
          <a:xfrm>
            <a:off x="1711292" y="2209800"/>
            <a:ext cx="4572000" cy="523220"/>
          </a:xfrm>
          <a:prstGeom prst="rect">
            <a:avLst/>
          </a:prstGeom>
        </p:spPr>
        <p:txBody>
          <a:bodyPr>
            <a:spAutoFit/>
          </a:bodyPr>
          <a:lstStyle/>
          <a:p>
            <a:pPr marL="285750" indent="-285750">
              <a:buFont typeface="Wingdings" pitchFamily="2" charset="2"/>
              <a:buChar char="v"/>
            </a:pPr>
            <a:r>
              <a:rPr lang="en-US" sz="2800" b="1" dirty="0" smtClean="0">
                <a:solidFill>
                  <a:schemeClr val="bg2">
                    <a:lumMod val="90000"/>
                  </a:schemeClr>
                </a:solidFill>
                <a:latin typeface="Times New Roman" pitchFamily="18" charset="0"/>
                <a:cs typeface="Times New Roman" pitchFamily="18" charset="0"/>
              </a:rPr>
              <a:t>Evidence</a:t>
            </a:r>
            <a:r>
              <a:rPr lang="en-US" sz="2800" b="1" baseline="30000" dirty="0" smtClean="0">
                <a:solidFill>
                  <a:schemeClr val="bg2">
                    <a:lumMod val="90000"/>
                  </a:schemeClr>
                </a:solidFill>
                <a:latin typeface="Times New Roman" pitchFamily="18" charset="0"/>
                <a:cs typeface="Times New Roman" pitchFamily="18" charset="0"/>
              </a:rPr>
              <a:t>31</a:t>
            </a:r>
            <a:endParaRPr lang="en-US" sz="2800" b="1" baseline="30000" dirty="0">
              <a:solidFill>
                <a:schemeClr val="bg2">
                  <a:lumMod val="90000"/>
                </a:schemeClr>
              </a:solidFill>
              <a:latin typeface="Times New Roman" pitchFamily="18" charset="0"/>
              <a:cs typeface="Times New Roman" pitchFamily="18" charset="0"/>
            </a:endParaRPr>
          </a:p>
        </p:txBody>
      </p:sp>
      <p:sp>
        <p:nvSpPr>
          <p:cNvPr id="6" name="Rectangle 5"/>
          <p:cNvSpPr/>
          <p:nvPr/>
        </p:nvSpPr>
        <p:spPr>
          <a:xfrm>
            <a:off x="914400" y="5415989"/>
            <a:ext cx="7642412" cy="584775"/>
          </a:xfrm>
          <a:prstGeom prst="rect">
            <a:avLst/>
          </a:prstGeom>
        </p:spPr>
        <p:txBody>
          <a:bodyPr wrap="square">
            <a:spAutoFit/>
          </a:bodyPr>
          <a:lstStyle/>
          <a:p>
            <a:r>
              <a:rPr lang="en-US" sz="1600" dirty="0" smtClean="0">
                <a:solidFill>
                  <a:schemeClr val="bg2">
                    <a:lumMod val="90000"/>
                  </a:schemeClr>
                </a:solidFill>
                <a:latin typeface="Times New Roman" pitchFamily="18" charset="0"/>
                <a:cs typeface="Times New Roman" pitchFamily="18" charset="0"/>
              </a:rPr>
              <a:t>31 </a:t>
            </a:r>
            <a:r>
              <a:rPr lang="en-US" sz="1600" dirty="0">
                <a:solidFill>
                  <a:schemeClr val="bg2">
                    <a:lumMod val="90000"/>
                  </a:schemeClr>
                </a:solidFill>
                <a:latin typeface="Times New Roman" pitchFamily="18" charset="0"/>
                <a:cs typeface="Times New Roman" pitchFamily="18" charset="0"/>
              </a:rPr>
              <a:t>Morris M. Faierstein, "Why Do the Scribes Say That Elijah Must Come First," </a:t>
            </a:r>
            <a:r>
              <a:rPr lang="en-US" sz="1600" i="1" dirty="0">
                <a:solidFill>
                  <a:schemeClr val="bg2">
                    <a:lumMod val="90000"/>
                  </a:schemeClr>
                </a:solidFill>
                <a:latin typeface="Times New Roman" pitchFamily="18" charset="0"/>
                <a:cs typeface="Times New Roman" pitchFamily="18" charset="0"/>
              </a:rPr>
              <a:t>Journal of Biblical Literature</a:t>
            </a:r>
            <a:r>
              <a:rPr lang="en-US" sz="1600" dirty="0">
                <a:solidFill>
                  <a:schemeClr val="bg2">
                    <a:lumMod val="90000"/>
                  </a:schemeClr>
                </a:solidFill>
                <a:latin typeface="Times New Roman" pitchFamily="18" charset="0"/>
                <a:cs typeface="Times New Roman" pitchFamily="18" charset="0"/>
              </a:rPr>
              <a:t> 100, (1981): 20.</a:t>
            </a:r>
          </a:p>
        </p:txBody>
      </p:sp>
      <p:sp>
        <p:nvSpPr>
          <p:cNvPr id="7" name="Rectangle 6"/>
          <p:cNvSpPr/>
          <p:nvPr/>
        </p:nvSpPr>
        <p:spPr>
          <a:xfrm>
            <a:off x="1750199" y="3228945"/>
            <a:ext cx="4572000" cy="523220"/>
          </a:xfrm>
          <a:prstGeom prst="rect">
            <a:avLst/>
          </a:prstGeom>
        </p:spPr>
        <p:txBody>
          <a:bodyPr>
            <a:spAutoFit/>
          </a:bodyPr>
          <a:lstStyle/>
          <a:p>
            <a:pPr marL="285750" indent="-285750">
              <a:buFont typeface="Wingdings" pitchFamily="2" charset="2"/>
              <a:buChar char="v"/>
            </a:pPr>
            <a:r>
              <a:rPr lang="en-US" sz="2800" b="1" dirty="0">
                <a:solidFill>
                  <a:schemeClr val="bg2">
                    <a:lumMod val="90000"/>
                  </a:schemeClr>
                </a:solidFill>
                <a:latin typeface="Times New Roman" pitchFamily="18" charset="0"/>
                <a:cs typeface="Times New Roman" pitchFamily="18" charset="0"/>
              </a:rPr>
              <a:t>Must come first </a:t>
            </a:r>
            <a:r>
              <a:rPr lang="en-US" sz="2800" b="1" baseline="30000" dirty="0" smtClean="0">
                <a:solidFill>
                  <a:schemeClr val="bg2">
                    <a:lumMod val="90000"/>
                  </a:schemeClr>
                </a:solidFill>
                <a:latin typeface="Times New Roman" pitchFamily="18" charset="0"/>
                <a:cs typeface="Times New Roman" pitchFamily="18" charset="0"/>
              </a:rPr>
              <a:t>32</a:t>
            </a:r>
          </a:p>
        </p:txBody>
      </p:sp>
      <p:sp>
        <p:nvSpPr>
          <p:cNvPr id="8" name="Rectangle 7"/>
          <p:cNvSpPr/>
          <p:nvPr/>
        </p:nvSpPr>
        <p:spPr>
          <a:xfrm>
            <a:off x="914400" y="6072482"/>
            <a:ext cx="8001000" cy="338554"/>
          </a:xfrm>
          <a:prstGeom prst="rect">
            <a:avLst/>
          </a:prstGeom>
        </p:spPr>
        <p:txBody>
          <a:bodyPr wrap="square">
            <a:spAutoFit/>
          </a:bodyPr>
          <a:lstStyle/>
          <a:p>
            <a:r>
              <a:rPr lang="en-US" sz="1600" dirty="0" smtClean="0">
                <a:solidFill>
                  <a:schemeClr val="bg2">
                    <a:lumMod val="90000"/>
                  </a:schemeClr>
                </a:solidFill>
                <a:latin typeface="Times New Roman" pitchFamily="18" charset="0"/>
                <a:cs typeface="Times New Roman" pitchFamily="18" charset="0"/>
              </a:rPr>
              <a:t>32 </a:t>
            </a:r>
            <a:r>
              <a:rPr lang="en-US" sz="1600" dirty="0">
                <a:solidFill>
                  <a:schemeClr val="bg2">
                    <a:lumMod val="90000"/>
                  </a:schemeClr>
                </a:solidFill>
                <a:latin typeface="Times New Roman" pitchFamily="18" charset="0"/>
                <a:cs typeface="Times New Roman" pitchFamily="18" charset="0"/>
              </a:rPr>
              <a:t>Dale C. Allison, "Elijah Must Come First," </a:t>
            </a:r>
            <a:r>
              <a:rPr lang="en-US" sz="1600" i="1" dirty="0">
                <a:solidFill>
                  <a:schemeClr val="bg2">
                    <a:lumMod val="90000"/>
                  </a:schemeClr>
                </a:solidFill>
                <a:latin typeface="Times New Roman" pitchFamily="18" charset="0"/>
                <a:cs typeface="Times New Roman" pitchFamily="18" charset="0"/>
              </a:rPr>
              <a:t>Journal of Biblical Literature</a:t>
            </a:r>
            <a:r>
              <a:rPr lang="en-US" sz="1600" dirty="0">
                <a:solidFill>
                  <a:schemeClr val="bg2">
                    <a:lumMod val="90000"/>
                  </a:schemeClr>
                </a:solidFill>
                <a:latin typeface="Times New Roman" pitchFamily="18" charset="0"/>
                <a:cs typeface="Times New Roman" pitchFamily="18" charset="0"/>
              </a:rPr>
              <a:t> 103, (1984): 258.</a:t>
            </a:r>
          </a:p>
        </p:txBody>
      </p:sp>
    </p:spTree>
    <p:extLst>
      <p:ext uri="{BB962C8B-B14F-4D97-AF65-F5344CB8AC3E}">
        <p14:creationId xmlns:p14="http://schemas.microsoft.com/office/powerpoint/2010/main" val="41218864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855904" y="4432012"/>
            <a:ext cx="2646878" cy="584775"/>
          </a:xfrm>
          <a:prstGeom prst="rect">
            <a:avLst/>
          </a:prstGeom>
        </p:spPr>
        <p:txBody>
          <a:bodyPr wrap="none">
            <a:spAutoFit/>
          </a:bodyPr>
          <a:lstStyle/>
          <a:p>
            <a:r>
              <a:rPr lang="en-US" sz="3200" dirty="0" smtClean="0">
                <a:solidFill>
                  <a:schemeClr val="bg2">
                    <a:lumMod val="90000"/>
                  </a:schemeClr>
                </a:solidFill>
                <a:latin typeface="Times New Roman" pitchFamily="18" charset="0"/>
                <a:cs typeface="Times New Roman" pitchFamily="18" charset="0"/>
              </a:rPr>
              <a:t>____________</a:t>
            </a:r>
          </a:p>
        </p:txBody>
      </p:sp>
      <p:pic>
        <p:nvPicPr>
          <p:cNvPr id="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48557" y="304800"/>
            <a:ext cx="6846887" cy="7445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Rectangle 1"/>
          <p:cNvSpPr/>
          <p:nvPr/>
        </p:nvSpPr>
        <p:spPr>
          <a:xfrm>
            <a:off x="1452519" y="1262390"/>
            <a:ext cx="1505477" cy="523220"/>
          </a:xfrm>
          <a:prstGeom prst="rect">
            <a:avLst/>
          </a:prstGeom>
        </p:spPr>
        <p:txBody>
          <a:bodyPr wrap="none">
            <a:spAutoFit/>
          </a:bodyPr>
          <a:lstStyle/>
          <a:p>
            <a:r>
              <a:rPr lang="en-US" sz="2800" b="1" dirty="0" smtClean="0">
                <a:solidFill>
                  <a:schemeClr val="bg2">
                    <a:lumMod val="90000"/>
                  </a:schemeClr>
                </a:solidFill>
                <a:latin typeface="Times New Roman" pitchFamily="18" charset="0"/>
                <a:cs typeface="Times New Roman" pitchFamily="18" charset="0"/>
              </a:rPr>
              <a:t>Savior </a:t>
            </a:r>
            <a:r>
              <a:rPr lang="en-US" sz="2800" b="1" baseline="30000" dirty="0" smtClean="0">
                <a:solidFill>
                  <a:schemeClr val="bg2">
                    <a:lumMod val="90000"/>
                  </a:schemeClr>
                </a:solidFill>
                <a:latin typeface="Times New Roman" pitchFamily="18" charset="0"/>
                <a:cs typeface="Times New Roman" pitchFamily="18" charset="0"/>
              </a:rPr>
              <a:t>33</a:t>
            </a:r>
            <a:endParaRPr lang="en-US" baseline="30000" dirty="0">
              <a:solidFill>
                <a:schemeClr val="bg2">
                  <a:lumMod val="90000"/>
                </a:schemeClr>
              </a:solidFill>
            </a:endParaRPr>
          </a:p>
        </p:txBody>
      </p:sp>
      <p:sp>
        <p:nvSpPr>
          <p:cNvPr id="5" name="Rectangle 4"/>
          <p:cNvSpPr/>
          <p:nvPr/>
        </p:nvSpPr>
        <p:spPr>
          <a:xfrm>
            <a:off x="1111010" y="5016787"/>
            <a:ext cx="1274708" cy="338554"/>
          </a:xfrm>
          <a:prstGeom prst="rect">
            <a:avLst/>
          </a:prstGeom>
        </p:spPr>
        <p:txBody>
          <a:bodyPr wrap="none">
            <a:spAutoFit/>
          </a:bodyPr>
          <a:lstStyle/>
          <a:p>
            <a:r>
              <a:rPr lang="en-US" sz="1600" dirty="0" smtClean="0">
                <a:solidFill>
                  <a:schemeClr val="bg2">
                    <a:lumMod val="90000"/>
                  </a:schemeClr>
                </a:solidFill>
                <a:latin typeface="Times New Roman" pitchFamily="18" charset="0"/>
                <a:cs typeface="Times New Roman" pitchFamily="18" charset="0"/>
              </a:rPr>
              <a:t>33 Scott</a:t>
            </a:r>
            <a:r>
              <a:rPr lang="en-US" sz="1600" dirty="0">
                <a:solidFill>
                  <a:schemeClr val="bg2">
                    <a:lumMod val="90000"/>
                  </a:schemeClr>
                </a:solidFill>
                <a:latin typeface="Times New Roman" pitchFamily="18" charset="0"/>
                <a:cs typeface="Times New Roman" pitchFamily="18" charset="0"/>
              </a:rPr>
              <a:t>, 319</a:t>
            </a:r>
            <a:endParaRPr lang="en-US" sz="1600" dirty="0">
              <a:latin typeface="Times New Roman" pitchFamily="18" charset="0"/>
              <a:cs typeface="Times New Roman" pitchFamily="18" charset="0"/>
            </a:endParaRPr>
          </a:p>
        </p:txBody>
      </p:sp>
      <p:sp>
        <p:nvSpPr>
          <p:cNvPr id="6" name="Rectangle 5"/>
          <p:cNvSpPr/>
          <p:nvPr/>
        </p:nvSpPr>
        <p:spPr>
          <a:xfrm>
            <a:off x="1111010" y="5265403"/>
            <a:ext cx="7804390" cy="1323439"/>
          </a:xfrm>
          <a:prstGeom prst="rect">
            <a:avLst/>
          </a:prstGeom>
        </p:spPr>
        <p:txBody>
          <a:bodyPr wrap="square">
            <a:spAutoFit/>
          </a:bodyPr>
          <a:lstStyle/>
          <a:p>
            <a:r>
              <a:rPr lang="en-US" sz="1600" dirty="0" smtClean="0">
                <a:solidFill>
                  <a:schemeClr val="bg2">
                    <a:lumMod val="90000"/>
                  </a:schemeClr>
                </a:solidFill>
                <a:latin typeface="Times New Roman" pitchFamily="18" charset="0"/>
                <a:cs typeface="Times New Roman" pitchFamily="18" charset="0"/>
              </a:rPr>
              <a:t>34 Ibid</a:t>
            </a:r>
            <a:r>
              <a:rPr lang="en-US" sz="1600" dirty="0">
                <a:solidFill>
                  <a:schemeClr val="bg2">
                    <a:lumMod val="90000"/>
                  </a:schemeClr>
                </a:solidFill>
                <a:latin typeface="Times New Roman" pitchFamily="18" charset="0"/>
                <a:cs typeface="Times New Roman" pitchFamily="18" charset="0"/>
              </a:rPr>
              <a:t>.</a:t>
            </a:r>
          </a:p>
          <a:p>
            <a:r>
              <a:rPr lang="en-US" sz="1600" dirty="0" smtClean="0">
                <a:solidFill>
                  <a:schemeClr val="bg2">
                    <a:lumMod val="90000"/>
                  </a:schemeClr>
                </a:solidFill>
                <a:latin typeface="Times New Roman" pitchFamily="18" charset="0"/>
                <a:cs typeface="Times New Roman" pitchFamily="18" charset="0"/>
              </a:rPr>
              <a:t>35 Ibid</a:t>
            </a:r>
            <a:r>
              <a:rPr lang="en-US" sz="1600" dirty="0">
                <a:solidFill>
                  <a:schemeClr val="bg2">
                    <a:lumMod val="90000"/>
                  </a:schemeClr>
                </a:solidFill>
                <a:latin typeface="Times New Roman" pitchFamily="18" charset="0"/>
                <a:cs typeface="Times New Roman" pitchFamily="18" charset="0"/>
              </a:rPr>
              <a:t>.</a:t>
            </a:r>
          </a:p>
          <a:p>
            <a:r>
              <a:rPr lang="en-US" sz="1600" dirty="0" smtClean="0">
                <a:solidFill>
                  <a:schemeClr val="bg2">
                    <a:lumMod val="90000"/>
                  </a:schemeClr>
                </a:solidFill>
                <a:latin typeface="Times New Roman" pitchFamily="18" charset="0"/>
                <a:cs typeface="Times New Roman" pitchFamily="18" charset="0"/>
              </a:rPr>
              <a:t>36 Simon </a:t>
            </a:r>
            <a:r>
              <a:rPr lang="en-US" sz="1600" dirty="0">
                <a:solidFill>
                  <a:schemeClr val="bg2">
                    <a:lumMod val="90000"/>
                  </a:schemeClr>
                </a:solidFill>
                <a:latin typeface="Times New Roman" pitchFamily="18" charset="0"/>
                <a:cs typeface="Times New Roman" pitchFamily="18" charset="0"/>
              </a:rPr>
              <a:t>J. Kistemaker, and William Hendriksen, </a:t>
            </a:r>
            <a:r>
              <a:rPr lang="en-US" sz="1600" i="1" dirty="0">
                <a:solidFill>
                  <a:schemeClr val="bg2">
                    <a:lumMod val="90000"/>
                  </a:schemeClr>
                </a:solidFill>
                <a:latin typeface="Times New Roman" pitchFamily="18" charset="0"/>
                <a:cs typeface="Times New Roman" pitchFamily="18" charset="0"/>
              </a:rPr>
              <a:t>New Testament Commentary: Exposition of the Book of Revelation</a:t>
            </a:r>
            <a:r>
              <a:rPr lang="en-US" sz="1600" dirty="0">
                <a:solidFill>
                  <a:schemeClr val="bg2">
                    <a:lumMod val="90000"/>
                  </a:schemeClr>
                </a:solidFill>
                <a:latin typeface="Times New Roman" pitchFamily="18" charset="0"/>
                <a:cs typeface="Times New Roman" pitchFamily="18" charset="0"/>
              </a:rPr>
              <a:t>, New Testament Commentary (Grand Rapids: Baker Book House, 1953-2001).</a:t>
            </a:r>
          </a:p>
        </p:txBody>
      </p:sp>
      <p:sp>
        <p:nvSpPr>
          <p:cNvPr id="7" name="Rectangle 6"/>
          <p:cNvSpPr/>
          <p:nvPr/>
        </p:nvSpPr>
        <p:spPr>
          <a:xfrm>
            <a:off x="1495655" y="1933109"/>
            <a:ext cx="1343638" cy="523220"/>
          </a:xfrm>
          <a:prstGeom prst="rect">
            <a:avLst/>
          </a:prstGeom>
        </p:spPr>
        <p:txBody>
          <a:bodyPr wrap="none">
            <a:spAutoFit/>
          </a:bodyPr>
          <a:lstStyle/>
          <a:p>
            <a:r>
              <a:rPr lang="en-US" sz="2800" b="1" dirty="0" smtClean="0">
                <a:solidFill>
                  <a:schemeClr val="bg2">
                    <a:lumMod val="90000"/>
                  </a:schemeClr>
                </a:solidFill>
                <a:latin typeface="Times New Roman" pitchFamily="18" charset="0"/>
                <a:cs typeface="Times New Roman" pitchFamily="18" charset="0"/>
              </a:rPr>
              <a:t>Judge</a:t>
            </a:r>
            <a:r>
              <a:rPr lang="en-US" sz="2800" b="1" baseline="30000" dirty="0" smtClean="0">
                <a:solidFill>
                  <a:schemeClr val="bg2">
                    <a:lumMod val="90000"/>
                  </a:schemeClr>
                </a:solidFill>
                <a:latin typeface="Times New Roman" pitchFamily="18" charset="0"/>
                <a:cs typeface="Times New Roman" pitchFamily="18" charset="0"/>
              </a:rPr>
              <a:t>34</a:t>
            </a:r>
            <a:endParaRPr lang="en-US" sz="2800" b="1" baseline="30000" dirty="0">
              <a:solidFill>
                <a:schemeClr val="bg2">
                  <a:lumMod val="90000"/>
                </a:schemeClr>
              </a:solidFill>
              <a:latin typeface="Times New Roman" pitchFamily="18" charset="0"/>
              <a:cs typeface="Times New Roman" pitchFamily="18" charset="0"/>
            </a:endParaRPr>
          </a:p>
        </p:txBody>
      </p:sp>
      <p:sp>
        <p:nvSpPr>
          <p:cNvPr id="8" name="Rectangle 7"/>
          <p:cNvSpPr/>
          <p:nvPr/>
        </p:nvSpPr>
        <p:spPr>
          <a:xfrm>
            <a:off x="2269945" y="2461137"/>
            <a:ext cx="2465675" cy="523220"/>
          </a:xfrm>
          <a:prstGeom prst="rect">
            <a:avLst/>
          </a:prstGeom>
        </p:spPr>
        <p:txBody>
          <a:bodyPr wrap="none">
            <a:spAutoFit/>
          </a:bodyPr>
          <a:lstStyle/>
          <a:p>
            <a:pPr marL="285750" indent="-285750">
              <a:buFont typeface="Wingdings" pitchFamily="2" charset="2"/>
              <a:buChar char="v"/>
            </a:pPr>
            <a:r>
              <a:rPr lang="en-US" sz="2800" b="1" dirty="0" smtClean="0">
                <a:solidFill>
                  <a:schemeClr val="bg2">
                    <a:lumMod val="90000"/>
                  </a:schemeClr>
                </a:solidFill>
                <a:latin typeface="Times New Roman" pitchFamily="18" charset="0"/>
                <a:cs typeface="Times New Roman" pitchFamily="18" charset="0"/>
              </a:rPr>
              <a:t> Prominent</a:t>
            </a:r>
            <a:r>
              <a:rPr lang="en-US" sz="2800" b="1" baseline="30000" dirty="0" smtClean="0">
                <a:solidFill>
                  <a:schemeClr val="bg2">
                    <a:lumMod val="90000"/>
                  </a:schemeClr>
                </a:solidFill>
                <a:latin typeface="Times New Roman" pitchFamily="18" charset="0"/>
                <a:cs typeface="Times New Roman" pitchFamily="18" charset="0"/>
              </a:rPr>
              <a:t>35</a:t>
            </a:r>
            <a:endParaRPr lang="en-US" sz="2800" b="1" baseline="30000" dirty="0">
              <a:solidFill>
                <a:schemeClr val="bg2">
                  <a:lumMod val="90000"/>
                </a:schemeClr>
              </a:solidFill>
              <a:latin typeface="Times New Roman" pitchFamily="18" charset="0"/>
              <a:cs typeface="Times New Roman" pitchFamily="18" charset="0"/>
            </a:endParaRPr>
          </a:p>
        </p:txBody>
      </p:sp>
      <p:sp>
        <p:nvSpPr>
          <p:cNvPr id="9" name="Rectangle 8"/>
          <p:cNvSpPr/>
          <p:nvPr/>
        </p:nvSpPr>
        <p:spPr>
          <a:xfrm>
            <a:off x="2274427" y="3023808"/>
            <a:ext cx="6178294" cy="523220"/>
          </a:xfrm>
          <a:prstGeom prst="rect">
            <a:avLst/>
          </a:prstGeom>
        </p:spPr>
        <p:txBody>
          <a:bodyPr wrap="none">
            <a:spAutoFit/>
          </a:bodyPr>
          <a:lstStyle/>
          <a:p>
            <a:pPr marL="285750" indent="-285750">
              <a:buFont typeface="Wingdings" pitchFamily="2" charset="2"/>
              <a:buChar char="v"/>
            </a:pPr>
            <a:r>
              <a:rPr lang="en-US" sz="2800" b="1" dirty="0">
                <a:solidFill>
                  <a:schemeClr val="bg2">
                    <a:lumMod val="90000"/>
                  </a:schemeClr>
                </a:solidFill>
                <a:latin typeface="Times New Roman" pitchFamily="18" charset="0"/>
                <a:cs typeface="Times New Roman" pitchFamily="18" charset="0"/>
              </a:rPr>
              <a:t>Commendation and </a:t>
            </a:r>
            <a:r>
              <a:rPr lang="en-US" sz="2800" b="1" dirty="0" smtClean="0">
                <a:solidFill>
                  <a:schemeClr val="bg2">
                    <a:lumMod val="90000"/>
                  </a:schemeClr>
                </a:solidFill>
                <a:latin typeface="Times New Roman" pitchFamily="18" charset="0"/>
                <a:cs typeface="Times New Roman" pitchFamily="18" charset="0"/>
              </a:rPr>
              <a:t>condemnation</a:t>
            </a:r>
            <a:r>
              <a:rPr lang="en-US" sz="2800" b="1" baseline="30000" dirty="0" smtClean="0">
                <a:solidFill>
                  <a:schemeClr val="bg2">
                    <a:lumMod val="90000"/>
                  </a:schemeClr>
                </a:solidFill>
                <a:latin typeface="Times New Roman" pitchFamily="18" charset="0"/>
                <a:cs typeface="Times New Roman" pitchFamily="18" charset="0"/>
              </a:rPr>
              <a:t>36</a:t>
            </a:r>
            <a:endParaRPr lang="en-US" sz="2800" b="1" baseline="30000" dirty="0">
              <a:solidFill>
                <a:schemeClr val="bg2">
                  <a:lumMod val="90000"/>
                </a:schemeClr>
              </a:solidFill>
              <a:latin typeface="Times New Roman" pitchFamily="18" charset="0"/>
              <a:cs typeface="Times New Roman" pitchFamily="18" charset="0"/>
            </a:endParaRPr>
          </a:p>
        </p:txBody>
      </p:sp>
    </p:spTree>
    <p:extLst>
      <p:ext uri="{BB962C8B-B14F-4D97-AF65-F5344CB8AC3E}">
        <p14:creationId xmlns:p14="http://schemas.microsoft.com/office/powerpoint/2010/main" val="187100595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914400" y="4449941"/>
            <a:ext cx="2646878" cy="584775"/>
          </a:xfrm>
          <a:prstGeom prst="rect">
            <a:avLst/>
          </a:prstGeom>
        </p:spPr>
        <p:txBody>
          <a:bodyPr wrap="none">
            <a:spAutoFit/>
          </a:bodyPr>
          <a:lstStyle/>
          <a:p>
            <a:r>
              <a:rPr lang="en-US" sz="3200" dirty="0" smtClean="0">
                <a:solidFill>
                  <a:schemeClr val="bg2">
                    <a:lumMod val="90000"/>
                  </a:schemeClr>
                </a:solidFill>
                <a:latin typeface="Times New Roman" pitchFamily="18" charset="0"/>
                <a:cs typeface="Times New Roman" pitchFamily="18" charset="0"/>
              </a:rPr>
              <a:t>____________</a:t>
            </a:r>
          </a:p>
        </p:txBody>
      </p:sp>
      <p:pic>
        <p:nvPicPr>
          <p:cNvPr id="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48557" y="304800"/>
            <a:ext cx="6846887" cy="7445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Rectangle 1"/>
          <p:cNvSpPr/>
          <p:nvPr/>
        </p:nvSpPr>
        <p:spPr>
          <a:xfrm>
            <a:off x="2286000" y="2136339"/>
            <a:ext cx="4572000" cy="523220"/>
          </a:xfrm>
          <a:prstGeom prst="rect">
            <a:avLst/>
          </a:prstGeom>
        </p:spPr>
        <p:txBody>
          <a:bodyPr>
            <a:spAutoFit/>
          </a:bodyPr>
          <a:lstStyle/>
          <a:p>
            <a:pPr marL="285750" indent="-285750">
              <a:buFont typeface="Wingdings" pitchFamily="2" charset="2"/>
              <a:buChar char="v"/>
            </a:pPr>
            <a:r>
              <a:rPr lang="en-US" sz="2800" b="1" dirty="0" smtClean="0">
                <a:solidFill>
                  <a:schemeClr val="bg2">
                    <a:lumMod val="90000"/>
                  </a:schemeClr>
                </a:solidFill>
                <a:latin typeface="Times New Roman" pitchFamily="18" charset="0"/>
                <a:cs typeface="Times New Roman" pitchFamily="18" charset="0"/>
              </a:rPr>
              <a:t>Prominent </a:t>
            </a:r>
            <a:r>
              <a:rPr lang="en-US" sz="2800" b="1" baseline="30000" dirty="0" smtClean="0">
                <a:solidFill>
                  <a:schemeClr val="bg2">
                    <a:lumMod val="90000"/>
                  </a:schemeClr>
                </a:solidFill>
                <a:latin typeface="Times New Roman" pitchFamily="18" charset="0"/>
                <a:cs typeface="Times New Roman" pitchFamily="18" charset="0"/>
              </a:rPr>
              <a:t>38</a:t>
            </a:r>
            <a:endParaRPr lang="en-US" sz="2800" b="1" baseline="30000" dirty="0">
              <a:solidFill>
                <a:schemeClr val="bg2">
                  <a:lumMod val="90000"/>
                </a:schemeClr>
              </a:solidFill>
              <a:latin typeface="Times New Roman" pitchFamily="18" charset="0"/>
              <a:cs typeface="Times New Roman" pitchFamily="18" charset="0"/>
            </a:endParaRPr>
          </a:p>
        </p:txBody>
      </p:sp>
      <p:sp>
        <p:nvSpPr>
          <p:cNvPr id="5" name="Rectangle 4"/>
          <p:cNvSpPr/>
          <p:nvPr/>
        </p:nvSpPr>
        <p:spPr>
          <a:xfrm>
            <a:off x="1295400" y="1295400"/>
            <a:ext cx="1850122" cy="523220"/>
          </a:xfrm>
          <a:prstGeom prst="rect">
            <a:avLst/>
          </a:prstGeom>
        </p:spPr>
        <p:txBody>
          <a:bodyPr wrap="none">
            <a:spAutoFit/>
          </a:bodyPr>
          <a:lstStyle/>
          <a:p>
            <a:r>
              <a:rPr lang="en-US" sz="2800" b="1" dirty="0" smtClean="0">
                <a:solidFill>
                  <a:schemeClr val="bg2">
                    <a:lumMod val="90000"/>
                  </a:schemeClr>
                </a:solidFill>
                <a:latin typeface="Times New Roman" pitchFamily="18" charset="0"/>
                <a:cs typeface="Times New Roman" pitchFamily="18" charset="0"/>
              </a:rPr>
              <a:t>Deliverer</a:t>
            </a:r>
            <a:r>
              <a:rPr lang="en-US" sz="2800" b="1" baseline="30000" dirty="0" smtClean="0">
                <a:solidFill>
                  <a:schemeClr val="bg2">
                    <a:lumMod val="90000"/>
                  </a:schemeClr>
                </a:solidFill>
                <a:latin typeface="Times New Roman" pitchFamily="18" charset="0"/>
                <a:cs typeface="Times New Roman" pitchFamily="18" charset="0"/>
              </a:rPr>
              <a:t>37</a:t>
            </a:r>
            <a:endParaRPr lang="en-US" sz="2800" b="1" baseline="30000" dirty="0">
              <a:solidFill>
                <a:schemeClr val="bg2">
                  <a:lumMod val="90000"/>
                </a:schemeClr>
              </a:solidFill>
              <a:latin typeface="Times New Roman" pitchFamily="18" charset="0"/>
              <a:cs typeface="Times New Roman" pitchFamily="18" charset="0"/>
            </a:endParaRPr>
          </a:p>
        </p:txBody>
      </p:sp>
      <p:sp>
        <p:nvSpPr>
          <p:cNvPr id="6" name="Rectangle 5"/>
          <p:cNvSpPr/>
          <p:nvPr/>
        </p:nvSpPr>
        <p:spPr>
          <a:xfrm>
            <a:off x="918882" y="5181600"/>
            <a:ext cx="7332055" cy="1077218"/>
          </a:xfrm>
          <a:prstGeom prst="rect">
            <a:avLst/>
          </a:prstGeom>
        </p:spPr>
        <p:txBody>
          <a:bodyPr wrap="square">
            <a:spAutoFit/>
          </a:bodyPr>
          <a:lstStyle/>
          <a:p>
            <a:r>
              <a:rPr lang="en-US" sz="1600" dirty="0" smtClean="0">
                <a:solidFill>
                  <a:schemeClr val="bg2">
                    <a:lumMod val="90000"/>
                  </a:schemeClr>
                </a:solidFill>
                <a:latin typeface="Times New Roman" pitchFamily="18" charset="0"/>
                <a:cs typeface="Times New Roman" pitchFamily="18" charset="0"/>
              </a:rPr>
              <a:t>37 </a:t>
            </a:r>
            <a:r>
              <a:rPr lang="en-US" sz="1600" dirty="0">
                <a:solidFill>
                  <a:schemeClr val="bg2">
                    <a:lumMod val="90000"/>
                  </a:schemeClr>
                </a:solidFill>
                <a:latin typeface="Times New Roman" pitchFamily="18" charset="0"/>
                <a:cs typeface="Times New Roman" pitchFamily="18" charset="0"/>
              </a:rPr>
              <a:t>Scott, 319.</a:t>
            </a:r>
          </a:p>
          <a:p>
            <a:r>
              <a:rPr lang="en-US" sz="1600" dirty="0" smtClean="0">
                <a:solidFill>
                  <a:schemeClr val="bg2">
                    <a:lumMod val="90000"/>
                  </a:schemeClr>
                </a:solidFill>
                <a:latin typeface="Times New Roman" pitchFamily="18" charset="0"/>
                <a:cs typeface="Times New Roman" pitchFamily="18" charset="0"/>
              </a:rPr>
              <a:t>38 </a:t>
            </a:r>
            <a:r>
              <a:rPr lang="en-US" sz="1600" dirty="0">
                <a:solidFill>
                  <a:schemeClr val="bg2">
                    <a:lumMod val="90000"/>
                  </a:schemeClr>
                </a:solidFill>
                <a:latin typeface="Times New Roman" pitchFamily="18" charset="0"/>
                <a:cs typeface="Times New Roman" pitchFamily="18" charset="0"/>
              </a:rPr>
              <a:t>Ibid.</a:t>
            </a:r>
          </a:p>
          <a:p>
            <a:r>
              <a:rPr lang="en-US" sz="1600" dirty="0" smtClean="0">
                <a:solidFill>
                  <a:schemeClr val="bg2">
                    <a:lumMod val="90000"/>
                  </a:schemeClr>
                </a:solidFill>
                <a:latin typeface="Times New Roman" pitchFamily="18" charset="0"/>
                <a:cs typeface="Times New Roman" pitchFamily="18" charset="0"/>
              </a:rPr>
              <a:t>39 Chad </a:t>
            </a:r>
            <a:r>
              <a:rPr lang="en-US" sz="1600" dirty="0">
                <a:solidFill>
                  <a:schemeClr val="bg2">
                    <a:lumMod val="90000"/>
                  </a:schemeClr>
                </a:solidFill>
                <a:latin typeface="Times New Roman" pitchFamily="18" charset="0"/>
                <a:cs typeface="Times New Roman" pitchFamily="18" charset="0"/>
              </a:rPr>
              <a:t>Brand, Charles Draper, Archie England, et al., </a:t>
            </a:r>
            <a:r>
              <a:rPr lang="en-US" sz="1600" i="1" dirty="0">
                <a:solidFill>
                  <a:schemeClr val="bg2">
                    <a:lumMod val="90000"/>
                  </a:schemeClr>
                </a:solidFill>
                <a:latin typeface="Times New Roman" pitchFamily="18" charset="0"/>
                <a:cs typeface="Times New Roman" pitchFamily="18" charset="0"/>
              </a:rPr>
              <a:t>Holmon Illustrated Bible Dictionary</a:t>
            </a:r>
            <a:r>
              <a:rPr lang="en-US" sz="1600" dirty="0">
                <a:solidFill>
                  <a:schemeClr val="bg2">
                    <a:lumMod val="90000"/>
                  </a:schemeClr>
                </a:solidFill>
                <a:latin typeface="Times New Roman" pitchFamily="18" charset="0"/>
                <a:cs typeface="Times New Roman" pitchFamily="18" charset="0"/>
              </a:rPr>
              <a:t> (Nashville, TN: Holman Bible Publishers, 2003), 411.</a:t>
            </a:r>
          </a:p>
        </p:txBody>
      </p:sp>
      <p:sp>
        <p:nvSpPr>
          <p:cNvPr id="7" name="Rectangle 6"/>
          <p:cNvSpPr/>
          <p:nvPr/>
        </p:nvSpPr>
        <p:spPr>
          <a:xfrm>
            <a:off x="2286000" y="3288268"/>
            <a:ext cx="1762021" cy="523220"/>
          </a:xfrm>
          <a:prstGeom prst="rect">
            <a:avLst/>
          </a:prstGeom>
        </p:spPr>
        <p:txBody>
          <a:bodyPr wrap="none">
            <a:spAutoFit/>
          </a:bodyPr>
          <a:lstStyle/>
          <a:p>
            <a:pPr marL="285750" indent="-285750">
              <a:buFont typeface="Wingdings" pitchFamily="2" charset="2"/>
              <a:buChar char="v"/>
            </a:pPr>
            <a:r>
              <a:rPr lang="en-US" sz="2800" b="1" dirty="0" smtClean="0">
                <a:solidFill>
                  <a:schemeClr val="bg2">
                    <a:lumMod val="90000"/>
                  </a:schemeClr>
                </a:solidFill>
                <a:latin typeface="Times New Roman" pitchFamily="18" charset="0"/>
                <a:cs typeface="Times New Roman" pitchFamily="18" charset="0"/>
              </a:rPr>
              <a:t>Esther</a:t>
            </a:r>
            <a:r>
              <a:rPr lang="en-US" sz="2800" b="1" baseline="30000" dirty="0" smtClean="0">
                <a:solidFill>
                  <a:schemeClr val="bg2">
                    <a:lumMod val="90000"/>
                  </a:schemeClr>
                </a:solidFill>
                <a:latin typeface="Times New Roman" pitchFamily="18" charset="0"/>
                <a:cs typeface="Times New Roman" pitchFamily="18" charset="0"/>
              </a:rPr>
              <a:t>39</a:t>
            </a:r>
            <a:endParaRPr lang="en-US" sz="2800" b="1" baseline="30000" dirty="0">
              <a:solidFill>
                <a:schemeClr val="bg2">
                  <a:lumMod val="90000"/>
                </a:schemeClr>
              </a:solidFill>
              <a:latin typeface="Times New Roman" pitchFamily="18" charset="0"/>
              <a:cs typeface="Times New Roman" pitchFamily="18" charset="0"/>
            </a:endParaRPr>
          </a:p>
        </p:txBody>
      </p:sp>
    </p:spTree>
    <p:extLst>
      <p:ext uri="{BB962C8B-B14F-4D97-AF65-F5344CB8AC3E}">
        <p14:creationId xmlns:p14="http://schemas.microsoft.com/office/powerpoint/2010/main" val="187100595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914400" y="4724400"/>
            <a:ext cx="2646878" cy="584775"/>
          </a:xfrm>
          <a:prstGeom prst="rect">
            <a:avLst/>
          </a:prstGeom>
        </p:spPr>
        <p:txBody>
          <a:bodyPr wrap="none">
            <a:spAutoFit/>
          </a:bodyPr>
          <a:lstStyle/>
          <a:p>
            <a:r>
              <a:rPr lang="en-US" sz="3200" dirty="0" smtClean="0">
                <a:solidFill>
                  <a:schemeClr val="bg2">
                    <a:lumMod val="90000"/>
                  </a:schemeClr>
                </a:solidFill>
                <a:latin typeface="Times New Roman" pitchFamily="18" charset="0"/>
                <a:cs typeface="Times New Roman" pitchFamily="18" charset="0"/>
              </a:rPr>
              <a:t>____________</a:t>
            </a:r>
          </a:p>
        </p:txBody>
      </p:sp>
      <p:pic>
        <p:nvPicPr>
          <p:cNvPr id="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48557" y="304800"/>
            <a:ext cx="6846887" cy="7445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Rectangle 1"/>
          <p:cNvSpPr/>
          <p:nvPr/>
        </p:nvSpPr>
        <p:spPr>
          <a:xfrm>
            <a:off x="1873089" y="3572435"/>
            <a:ext cx="4572000" cy="523220"/>
          </a:xfrm>
          <a:prstGeom prst="rect">
            <a:avLst/>
          </a:prstGeom>
        </p:spPr>
        <p:txBody>
          <a:bodyPr>
            <a:spAutoFit/>
          </a:bodyPr>
          <a:lstStyle/>
          <a:p>
            <a:r>
              <a:rPr lang="en-US" sz="2800" b="1" dirty="0" smtClean="0">
                <a:solidFill>
                  <a:schemeClr val="bg2">
                    <a:lumMod val="90000"/>
                  </a:schemeClr>
                </a:solidFill>
                <a:latin typeface="Times New Roman" pitchFamily="18" charset="0"/>
                <a:cs typeface="Times New Roman" pitchFamily="18" charset="0"/>
              </a:rPr>
              <a:t>Righteous </a:t>
            </a:r>
            <a:r>
              <a:rPr lang="en-US" sz="2800" b="1" dirty="0">
                <a:solidFill>
                  <a:schemeClr val="bg2">
                    <a:lumMod val="90000"/>
                  </a:schemeClr>
                </a:solidFill>
                <a:latin typeface="Times New Roman" pitchFamily="18" charset="0"/>
                <a:cs typeface="Times New Roman" pitchFamily="18" charset="0"/>
              </a:rPr>
              <a:t>or Just </a:t>
            </a:r>
            <a:r>
              <a:rPr lang="en-US" sz="2800" b="1" dirty="0" smtClean="0">
                <a:solidFill>
                  <a:schemeClr val="bg2">
                    <a:lumMod val="90000"/>
                  </a:schemeClr>
                </a:solidFill>
                <a:latin typeface="Times New Roman" pitchFamily="18" charset="0"/>
                <a:cs typeface="Times New Roman" pitchFamily="18" charset="0"/>
              </a:rPr>
              <a:t>One</a:t>
            </a:r>
            <a:r>
              <a:rPr lang="en-US" sz="2800" b="1" baseline="30000" dirty="0" smtClean="0">
                <a:solidFill>
                  <a:schemeClr val="bg2">
                    <a:lumMod val="90000"/>
                  </a:schemeClr>
                </a:solidFill>
                <a:latin typeface="Times New Roman" pitchFamily="18" charset="0"/>
                <a:cs typeface="Times New Roman" pitchFamily="18" charset="0"/>
              </a:rPr>
              <a:t>42</a:t>
            </a:r>
            <a:endParaRPr lang="en-US" sz="2800" b="1" baseline="30000" dirty="0">
              <a:solidFill>
                <a:schemeClr val="bg2">
                  <a:lumMod val="90000"/>
                </a:schemeClr>
              </a:solidFill>
              <a:latin typeface="Times New Roman" pitchFamily="18" charset="0"/>
              <a:cs typeface="Times New Roman" pitchFamily="18" charset="0"/>
            </a:endParaRPr>
          </a:p>
        </p:txBody>
      </p:sp>
      <p:sp>
        <p:nvSpPr>
          <p:cNvPr id="5" name="Rectangle 4"/>
          <p:cNvSpPr/>
          <p:nvPr/>
        </p:nvSpPr>
        <p:spPr>
          <a:xfrm>
            <a:off x="932329" y="5410200"/>
            <a:ext cx="4572000" cy="830997"/>
          </a:xfrm>
          <a:prstGeom prst="rect">
            <a:avLst/>
          </a:prstGeom>
        </p:spPr>
        <p:txBody>
          <a:bodyPr>
            <a:spAutoFit/>
          </a:bodyPr>
          <a:lstStyle/>
          <a:p>
            <a:r>
              <a:rPr lang="en-US" sz="1600" dirty="0" smtClean="0">
                <a:solidFill>
                  <a:schemeClr val="bg2">
                    <a:lumMod val="90000"/>
                  </a:schemeClr>
                </a:solidFill>
                <a:latin typeface="Times New Roman" pitchFamily="18" charset="0"/>
                <a:cs typeface="Times New Roman" pitchFamily="18" charset="0"/>
              </a:rPr>
              <a:t>40 </a:t>
            </a:r>
            <a:r>
              <a:rPr lang="en-US" sz="1600" dirty="0">
                <a:solidFill>
                  <a:schemeClr val="bg2">
                    <a:lumMod val="90000"/>
                  </a:schemeClr>
                </a:solidFill>
                <a:latin typeface="Times New Roman" pitchFamily="18" charset="0"/>
                <a:cs typeface="Times New Roman" pitchFamily="18" charset="0"/>
              </a:rPr>
              <a:t>Scott, 319.</a:t>
            </a:r>
          </a:p>
          <a:p>
            <a:r>
              <a:rPr lang="en-US" sz="1600" dirty="0" smtClean="0">
                <a:solidFill>
                  <a:schemeClr val="bg2">
                    <a:lumMod val="90000"/>
                  </a:schemeClr>
                </a:solidFill>
                <a:latin typeface="Times New Roman" pitchFamily="18" charset="0"/>
                <a:cs typeface="Times New Roman" pitchFamily="18" charset="0"/>
              </a:rPr>
              <a:t>41 </a:t>
            </a:r>
            <a:r>
              <a:rPr lang="en-US" sz="1600" dirty="0">
                <a:solidFill>
                  <a:schemeClr val="bg2">
                    <a:lumMod val="90000"/>
                  </a:schemeClr>
                </a:solidFill>
                <a:latin typeface="Times New Roman" pitchFamily="18" charset="0"/>
                <a:cs typeface="Times New Roman" pitchFamily="18" charset="0"/>
              </a:rPr>
              <a:t>Ibid.</a:t>
            </a:r>
          </a:p>
          <a:p>
            <a:r>
              <a:rPr lang="en-US" sz="1600" dirty="0" smtClean="0">
                <a:solidFill>
                  <a:schemeClr val="bg2">
                    <a:lumMod val="90000"/>
                  </a:schemeClr>
                </a:solidFill>
                <a:latin typeface="Times New Roman" pitchFamily="18" charset="0"/>
                <a:cs typeface="Times New Roman" pitchFamily="18" charset="0"/>
              </a:rPr>
              <a:t>42 </a:t>
            </a:r>
            <a:r>
              <a:rPr lang="en-US" sz="1600" dirty="0">
                <a:solidFill>
                  <a:schemeClr val="bg2">
                    <a:lumMod val="90000"/>
                  </a:schemeClr>
                </a:solidFill>
                <a:latin typeface="Times New Roman" pitchFamily="18" charset="0"/>
                <a:cs typeface="Times New Roman" pitchFamily="18" charset="0"/>
              </a:rPr>
              <a:t>Ibid., 320.</a:t>
            </a:r>
          </a:p>
        </p:txBody>
      </p:sp>
      <p:sp>
        <p:nvSpPr>
          <p:cNvPr id="6" name="Rectangle 5"/>
          <p:cNvSpPr/>
          <p:nvPr/>
        </p:nvSpPr>
        <p:spPr>
          <a:xfrm>
            <a:off x="1873089" y="1371600"/>
            <a:ext cx="1992853" cy="523220"/>
          </a:xfrm>
          <a:prstGeom prst="rect">
            <a:avLst/>
          </a:prstGeom>
        </p:spPr>
        <p:txBody>
          <a:bodyPr wrap="none">
            <a:spAutoFit/>
          </a:bodyPr>
          <a:lstStyle/>
          <a:p>
            <a:r>
              <a:rPr lang="en-US" sz="2800" b="1" dirty="0">
                <a:solidFill>
                  <a:schemeClr val="bg2">
                    <a:lumMod val="90000"/>
                  </a:schemeClr>
                </a:solidFill>
                <a:latin typeface="Times New Roman" pitchFamily="18" charset="0"/>
                <a:cs typeface="Times New Roman" pitchFamily="18" charset="0"/>
              </a:rPr>
              <a:t>Shepherd </a:t>
            </a:r>
            <a:r>
              <a:rPr lang="en-US" sz="2800" b="1" baseline="30000" dirty="0" smtClean="0">
                <a:solidFill>
                  <a:schemeClr val="bg2">
                    <a:lumMod val="90000"/>
                  </a:schemeClr>
                </a:solidFill>
                <a:latin typeface="Times New Roman" pitchFamily="18" charset="0"/>
                <a:cs typeface="Times New Roman" pitchFamily="18" charset="0"/>
              </a:rPr>
              <a:t>40</a:t>
            </a:r>
            <a:endParaRPr lang="en-US" sz="2800" b="1" baseline="30000" dirty="0">
              <a:solidFill>
                <a:schemeClr val="bg2">
                  <a:lumMod val="90000"/>
                </a:schemeClr>
              </a:solidFill>
              <a:latin typeface="Times New Roman" pitchFamily="18" charset="0"/>
              <a:cs typeface="Times New Roman" pitchFamily="18" charset="0"/>
            </a:endParaRPr>
          </a:p>
        </p:txBody>
      </p:sp>
      <p:sp>
        <p:nvSpPr>
          <p:cNvPr id="7" name="Rectangle 6"/>
          <p:cNvSpPr/>
          <p:nvPr/>
        </p:nvSpPr>
        <p:spPr>
          <a:xfrm>
            <a:off x="1873089" y="2438400"/>
            <a:ext cx="1302985" cy="523220"/>
          </a:xfrm>
          <a:prstGeom prst="rect">
            <a:avLst/>
          </a:prstGeom>
        </p:spPr>
        <p:txBody>
          <a:bodyPr wrap="none">
            <a:spAutoFit/>
          </a:bodyPr>
          <a:lstStyle/>
          <a:p>
            <a:r>
              <a:rPr lang="en-US" sz="2800" b="1" dirty="0" smtClean="0">
                <a:solidFill>
                  <a:schemeClr val="bg2">
                    <a:lumMod val="90000"/>
                  </a:schemeClr>
                </a:solidFill>
                <a:latin typeface="Times New Roman" pitchFamily="18" charset="0"/>
                <a:cs typeface="Times New Roman" pitchFamily="18" charset="0"/>
              </a:rPr>
              <a:t>Word</a:t>
            </a:r>
            <a:r>
              <a:rPr lang="en-US" sz="2800" b="1" baseline="30000" dirty="0" smtClean="0">
                <a:solidFill>
                  <a:schemeClr val="bg2">
                    <a:lumMod val="90000"/>
                  </a:schemeClr>
                </a:solidFill>
                <a:latin typeface="Times New Roman" pitchFamily="18" charset="0"/>
                <a:cs typeface="Times New Roman" pitchFamily="18" charset="0"/>
              </a:rPr>
              <a:t>41</a:t>
            </a:r>
            <a:endParaRPr lang="en-US" sz="2800" b="1" baseline="30000" dirty="0">
              <a:solidFill>
                <a:schemeClr val="bg2">
                  <a:lumMod val="90000"/>
                </a:schemeClr>
              </a:solidFill>
              <a:latin typeface="Times New Roman" pitchFamily="18" charset="0"/>
              <a:cs typeface="Times New Roman" pitchFamily="18" charset="0"/>
            </a:endParaRPr>
          </a:p>
        </p:txBody>
      </p:sp>
    </p:spTree>
    <p:extLst>
      <p:ext uri="{BB962C8B-B14F-4D97-AF65-F5344CB8AC3E}">
        <p14:creationId xmlns:p14="http://schemas.microsoft.com/office/powerpoint/2010/main" val="236969158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914400" y="4724400"/>
            <a:ext cx="2646878" cy="584775"/>
          </a:xfrm>
          <a:prstGeom prst="rect">
            <a:avLst/>
          </a:prstGeom>
        </p:spPr>
        <p:txBody>
          <a:bodyPr wrap="none">
            <a:spAutoFit/>
          </a:bodyPr>
          <a:lstStyle/>
          <a:p>
            <a:r>
              <a:rPr lang="en-US" sz="3200" dirty="0" smtClean="0">
                <a:solidFill>
                  <a:schemeClr val="bg2">
                    <a:lumMod val="90000"/>
                  </a:schemeClr>
                </a:solidFill>
                <a:latin typeface="Times New Roman" pitchFamily="18" charset="0"/>
                <a:cs typeface="Times New Roman" pitchFamily="18" charset="0"/>
              </a:rPr>
              <a:t>____________</a:t>
            </a:r>
          </a:p>
        </p:txBody>
      </p:sp>
      <p:pic>
        <p:nvPicPr>
          <p:cNvPr id="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48557" y="304800"/>
            <a:ext cx="6846887" cy="7445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Rectangle 1"/>
          <p:cNvSpPr/>
          <p:nvPr/>
        </p:nvSpPr>
        <p:spPr>
          <a:xfrm>
            <a:off x="1600200" y="2580620"/>
            <a:ext cx="6553200" cy="1077218"/>
          </a:xfrm>
          <a:prstGeom prst="rect">
            <a:avLst/>
          </a:prstGeom>
        </p:spPr>
        <p:txBody>
          <a:bodyPr wrap="square">
            <a:spAutoFit/>
          </a:bodyPr>
          <a:lstStyle/>
          <a:p>
            <a:r>
              <a:rPr lang="en-US" sz="2800" b="1" dirty="0">
                <a:solidFill>
                  <a:schemeClr val="bg2">
                    <a:lumMod val="90000"/>
                  </a:schemeClr>
                </a:solidFill>
                <a:latin typeface="Times New Roman" pitchFamily="18" charset="0"/>
                <a:cs typeface="Times New Roman" pitchFamily="18" charset="0"/>
              </a:rPr>
              <a:t>	</a:t>
            </a:r>
          </a:p>
          <a:p>
            <a:endParaRPr lang="en-US" dirty="0">
              <a:solidFill>
                <a:schemeClr val="bg2">
                  <a:lumMod val="90000"/>
                </a:schemeClr>
              </a:solidFill>
              <a:latin typeface="Times New Roman" pitchFamily="18" charset="0"/>
              <a:cs typeface="Times New Roman" pitchFamily="18" charset="0"/>
            </a:endParaRPr>
          </a:p>
          <a:p>
            <a:endParaRPr lang="en-US" dirty="0"/>
          </a:p>
        </p:txBody>
      </p:sp>
      <p:sp>
        <p:nvSpPr>
          <p:cNvPr id="5" name="Rectangle 4"/>
          <p:cNvSpPr/>
          <p:nvPr/>
        </p:nvSpPr>
        <p:spPr>
          <a:xfrm>
            <a:off x="914400" y="5287235"/>
            <a:ext cx="4572000" cy="1077218"/>
          </a:xfrm>
          <a:prstGeom prst="rect">
            <a:avLst/>
          </a:prstGeom>
        </p:spPr>
        <p:txBody>
          <a:bodyPr>
            <a:spAutoFit/>
          </a:bodyPr>
          <a:lstStyle/>
          <a:p>
            <a:r>
              <a:rPr lang="en-US" sz="1600" dirty="0" smtClean="0">
                <a:solidFill>
                  <a:schemeClr val="bg2">
                    <a:lumMod val="90000"/>
                  </a:schemeClr>
                </a:solidFill>
                <a:latin typeface="Times New Roman" pitchFamily="18" charset="0"/>
                <a:cs typeface="Times New Roman" pitchFamily="18" charset="0"/>
              </a:rPr>
              <a:t>43 </a:t>
            </a:r>
            <a:r>
              <a:rPr lang="en-US" sz="1600" dirty="0">
                <a:solidFill>
                  <a:schemeClr val="bg2">
                    <a:lumMod val="90000"/>
                  </a:schemeClr>
                </a:solidFill>
                <a:latin typeface="Times New Roman" pitchFamily="18" charset="0"/>
                <a:cs typeface="Times New Roman" pitchFamily="18" charset="0"/>
              </a:rPr>
              <a:t>Ibid.</a:t>
            </a:r>
          </a:p>
          <a:p>
            <a:r>
              <a:rPr lang="en-US" sz="1600" dirty="0" smtClean="0">
                <a:solidFill>
                  <a:schemeClr val="bg2">
                    <a:lumMod val="90000"/>
                  </a:schemeClr>
                </a:solidFill>
                <a:latin typeface="Times New Roman" pitchFamily="18" charset="0"/>
                <a:cs typeface="Times New Roman" pitchFamily="18" charset="0"/>
              </a:rPr>
              <a:t>44 </a:t>
            </a:r>
            <a:r>
              <a:rPr lang="en-US" sz="1600" dirty="0">
                <a:solidFill>
                  <a:schemeClr val="bg2">
                    <a:lumMod val="90000"/>
                  </a:schemeClr>
                </a:solidFill>
                <a:latin typeface="Times New Roman" pitchFamily="18" charset="0"/>
                <a:cs typeface="Times New Roman" pitchFamily="18" charset="0"/>
              </a:rPr>
              <a:t>Ibid.</a:t>
            </a:r>
          </a:p>
          <a:p>
            <a:r>
              <a:rPr lang="en-US" sz="1600" dirty="0" smtClean="0">
                <a:solidFill>
                  <a:schemeClr val="bg2">
                    <a:lumMod val="90000"/>
                  </a:schemeClr>
                </a:solidFill>
                <a:latin typeface="Times New Roman" pitchFamily="18" charset="0"/>
                <a:cs typeface="Times New Roman" pitchFamily="18" charset="0"/>
              </a:rPr>
              <a:t>45 Ibid</a:t>
            </a:r>
            <a:r>
              <a:rPr lang="en-US" sz="1600" dirty="0">
                <a:solidFill>
                  <a:schemeClr val="bg2">
                    <a:lumMod val="90000"/>
                  </a:schemeClr>
                </a:solidFill>
                <a:latin typeface="Times New Roman" pitchFamily="18" charset="0"/>
                <a:cs typeface="Times New Roman" pitchFamily="18" charset="0"/>
              </a:rPr>
              <a:t>.</a:t>
            </a:r>
          </a:p>
          <a:p>
            <a:r>
              <a:rPr lang="en-US" sz="1600" dirty="0" smtClean="0">
                <a:solidFill>
                  <a:schemeClr val="bg2">
                    <a:lumMod val="90000"/>
                  </a:schemeClr>
                </a:solidFill>
                <a:latin typeface="Times New Roman" pitchFamily="18" charset="0"/>
                <a:cs typeface="Times New Roman" pitchFamily="18" charset="0"/>
              </a:rPr>
              <a:t>46 </a:t>
            </a:r>
            <a:r>
              <a:rPr lang="en-US" sz="1600" dirty="0">
                <a:solidFill>
                  <a:schemeClr val="bg2">
                    <a:lumMod val="90000"/>
                  </a:schemeClr>
                </a:solidFill>
                <a:latin typeface="Times New Roman" pitchFamily="18" charset="0"/>
                <a:cs typeface="Times New Roman" pitchFamily="18" charset="0"/>
              </a:rPr>
              <a:t>Ibid.</a:t>
            </a:r>
          </a:p>
        </p:txBody>
      </p:sp>
      <p:sp>
        <p:nvSpPr>
          <p:cNvPr id="6" name="Rectangle 5"/>
          <p:cNvSpPr/>
          <p:nvPr/>
        </p:nvSpPr>
        <p:spPr>
          <a:xfrm>
            <a:off x="1600200" y="1295400"/>
            <a:ext cx="1651414" cy="523220"/>
          </a:xfrm>
          <a:prstGeom prst="rect">
            <a:avLst/>
          </a:prstGeom>
        </p:spPr>
        <p:txBody>
          <a:bodyPr wrap="none">
            <a:spAutoFit/>
          </a:bodyPr>
          <a:lstStyle/>
          <a:p>
            <a:pPr lvl="0"/>
            <a:r>
              <a:rPr lang="en-US" sz="2800" b="1" dirty="0">
                <a:solidFill>
                  <a:srgbClr val="EEECE1">
                    <a:lumMod val="90000"/>
                  </a:srgbClr>
                </a:solidFill>
                <a:latin typeface="Times New Roman" pitchFamily="18" charset="0"/>
                <a:cs typeface="Times New Roman" pitchFamily="18" charset="0"/>
              </a:rPr>
              <a:t>Branch </a:t>
            </a:r>
            <a:r>
              <a:rPr lang="en-US" sz="2800" b="1" baseline="30000" dirty="0" smtClean="0">
                <a:solidFill>
                  <a:srgbClr val="EEECE1">
                    <a:lumMod val="90000"/>
                  </a:srgbClr>
                </a:solidFill>
                <a:latin typeface="Times New Roman" pitchFamily="18" charset="0"/>
                <a:cs typeface="Times New Roman" pitchFamily="18" charset="0"/>
              </a:rPr>
              <a:t>43</a:t>
            </a:r>
            <a:endParaRPr lang="en-US" sz="2800" b="1" baseline="30000" dirty="0">
              <a:solidFill>
                <a:srgbClr val="EEECE1">
                  <a:lumMod val="90000"/>
                </a:srgbClr>
              </a:solidFill>
              <a:latin typeface="Times New Roman" pitchFamily="18" charset="0"/>
              <a:cs typeface="Times New Roman" pitchFamily="18" charset="0"/>
            </a:endParaRPr>
          </a:p>
        </p:txBody>
      </p:sp>
      <p:sp>
        <p:nvSpPr>
          <p:cNvPr id="7" name="Rectangle 6"/>
          <p:cNvSpPr/>
          <p:nvPr/>
        </p:nvSpPr>
        <p:spPr>
          <a:xfrm>
            <a:off x="1727314" y="2057400"/>
            <a:ext cx="3667927" cy="523220"/>
          </a:xfrm>
          <a:prstGeom prst="rect">
            <a:avLst/>
          </a:prstGeom>
        </p:spPr>
        <p:txBody>
          <a:bodyPr wrap="none">
            <a:spAutoFit/>
          </a:bodyPr>
          <a:lstStyle/>
          <a:p>
            <a:pPr lvl="0"/>
            <a:r>
              <a:rPr lang="en-US" sz="2800" b="1" dirty="0">
                <a:solidFill>
                  <a:srgbClr val="EEECE1">
                    <a:lumMod val="90000"/>
                  </a:srgbClr>
                </a:solidFill>
                <a:latin typeface="Times New Roman" pitchFamily="18" charset="0"/>
                <a:cs typeface="Times New Roman" pitchFamily="18" charset="0"/>
              </a:rPr>
              <a:t>Elect or Chosen One </a:t>
            </a:r>
            <a:r>
              <a:rPr lang="en-US" sz="2800" b="1" baseline="30000" dirty="0" smtClean="0">
                <a:solidFill>
                  <a:srgbClr val="EEECE1">
                    <a:lumMod val="90000"/>
                  </a:srgbClr>
                </a:solidFill>
                <a:latin typeface="Times New Roman" pitchFamily="18" charset="0"/>
                <a:cs typeface="Times New Roman" pitchFamily="18" charset="0"/>
              </a:rPr>
              <a:t>44</a:t>
            </a:r>
            <a:endParaRPr lang="en-US" sz="2800" b="1" baseline="30000" dirty="0">
              <a:solidFill>
                <a:srgbClr val="EEECE1">
                  <a:lumMod val="90000"/>
                </a:srgbClr>
              </a:solidFill>
              <a:latin typeface="Times New Roman" pitchFamily="18" charset="0"/>
              <a:cs typeface="Times New Roman" pitchFamily="18" charset="0"/>
            </a:endParaRPr>
          </a:p>
        </p:txBody>
      </p:sp>
      <p:sp>
        <p:nvSpPr>
          <p:cNvPr id="9" name="Rectangle 8"/>
          <p:cNvSpPr/>
          <p:nvPr/>
        </p:nvSpPr>
        <p:spPr>
          <a:xfrm>
            <a:off x="1700420" y="3601131"/>
            <a:ext cx="1284326" cy="523220"/>
          </a:xfrm>
          <a:prstGeom prst="rect">
            <a:avLst/>
          </a:prstGeom>
        </p:spPr>
        <p:txBody>
          <a:bodyPr wrap="none">
            <a:spAutoFit/>
          </a:bodyPr>
          <a:lstStyle/>
          <a:p>
            <a:pPr lvl="0"/>
            <a:r>
              <a:rPr lang="en-US" sz="2800" b="1" dirty="0" smtClean="0">
                <a:solidFill>
                  <a:srgbClr val="EEECE1">
                    <a:lumMod val="90000"/>
                  </a:srgbClr>
                </a:solidFill>
                <a:latin typeface="Times New Roman" pitchFamily="18" charset="0"/>
                <a:cs typeface="Times New Roman" pitchFamily="18" charset="0"/>
              </a:rPr>
              <a:t>Stone</a:t>
            </a:r>
            <a:r>
              <a:rPr lang="en-US" sz="2800" b="1" baseline="30000" dirty="0" smtClean="0">
                <a:solidFill>
                  <a:srgbClr val="EEECE1">
                    <a:lumMod val="90000"/>
                  </a:srgbClr>
                </a:solidFill>
                <a:latin typeface="Times New Roman" pitchFamily="18" charset="0"/>
                <a:cs typeface="Times New Roman" pitchFamily="18" charset="0"/>
              </a:rPr>
              <a:t>46</a:t>
            </a:r>
            <a:endParaRPr lang="en-US" sz="2800" b="1" baseline="30000" dirty="0">
              <a:solidFill>
                <a:srgbClr val="EEECE1">
                  <a:lumMod val="90000"/>
                </a:srgbClr>
              </a:solidFill>
              <a:latin typeface="Times New Roman" pitchFamily="18" charset="0"/>
              <a:cs typeface="Times New Roman" pitchFamily="18" charset="0"/>
            </a:endParaRPr>
          </a:p>
        </p:txBody>
      </p:sp>
      <p:sp>
        <p:nvSpPr>
          <p:cNvPr id="10" name="Rectangle 9"/>
          <p:cNvSpPr/>
          <p:nvPr/>
        </p:nvSpPr>
        <p:spPr>
          <a:xfrm>
            <a:off x="1731796" y="2951947"/>
            <a:ext cx="5867400" cy="523220"/>
          </a:xfrm>
          <a:prstGeom prst="rect">
            <a:avLst/>
          </a:prstGeom>
        </p:spPr>
        <p:txBody>
          <a:bodyPr wrap="square">
            <a:spAutoFit/>
          </a:bodyPr>
          <a:lstStyle/>
          <a:p>
            <a:pPr lvl="0"/>
            <a:r>
              <a:rPr lang="en-US" sz="2800" b="1" dirty="0">
                <a:solidFill>
                  <a:srgbClr val="EEECE1">
                    <a:lumMod val="90000"/>
                  </a:srgbClr>
                </a:solidFill>
                <a:latin typeface="Times New Roman" pitchFamily="18" charset="0"/>
                <a:cs typeface="Times New Roman" pitchFamily="18" charset="0"/>
              </a:rPr>
              <a:t>Son of God or Son of  </a:t>
            </a:r>
            <a:r>
              <a:rPr lang="en-US" sz="2800" b="1" dirty="0" smtClean="0">
                <a:solidFill>
                  <a:srgbClr val="EEECE1">
                    <a:lumMod val="90000"/>
                  </a:srgbClr>
                </a:solidFill>
                <a:latin typeface="Times New Roman" pitchFamily="18" charset="0"/>
                <a:cs typeface="Times New Roman" pitchFamily="18" charset="0"/>
              </a:rPr>
              <a:t>David</a:t>
            </a:r>
            <a:r>
              <a:rPr lang="en-US" sz="2800" b="1" baseline="30000" dirty="0" smtClean="0">
                <a:solidFill>
                  <a:srgbClr val="EEECE1">
                    <a:lumMod val="90000"/>
                  </a:srgbClr>
                </a:solidFill>
                <a:latin typeface="Times New Roman" pitchFamily="18" charset="0"/>
                <a:cs typeface="Times New Roman" pitchFamily="18" charset="0"/>
              </a:rPr>
              <a:t>45</a:t>
            </a:r>
            <a:endParaRPr lang="en-US" sz="2800" b="1" baseline="30000" dirty="0">
              <a:solidFill>
                <a:srgbClr val="EEECE1">
                  <a:lumMod val="90000"/>
                </a:srgbClr>
              </a:solidFill>
              <a:latin typeface="Times New Roman" pitchFamily="18" charset="0"/>
              <a:cs typeface="Times New Roman" pitchFamily="18" charset="0"/>
            </a:endParaRPr>
          </a:p>
        </p:txBody>
      </p:sp>
    </p:spTree>
    <p:extLst>
      <p:ext uri="{BB962C8B-B14F-4D97-AF65-F5344CB8AC3E}">
        <p14:creationId xmlns:p14="http://schemas.microsoft.com/office/powerpoint/2010/main" val="236969158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2438400" y="776481"/>
            <a:ext cx="4264116" cy="584775"/>
          </a:xfrm>
          <a:prstGeom prst="rect">
            <a:avLst/>
          </a:prstGeom>
        </p:spPr>
        <p:txBody>
          <a:bodyPr wrap="none">
            <a:spAutoFit/>
          </a:bodyPr>
          <a:lstStyle/>
          <a:p>
            <a:r>
              <a:rPr lang="en-US" sz="3200" dirty="0" smtClean="0">
                <a:solidFill>
                  <a:schemeClr val="bg2">
                    <a:lumMod val="90000"/>
                  </a:schemeClr>
                </a:solidFill>
                <a:latin typeface="Times New Roman" pitchFamily="18" charset="0"/>
                <a:cs typeface="Times New Roman" pitchFamily="18" charset="0"/>
              </a:rPr>
              <a:t>Introduction Mary’s Life</a:t>
            </a:r>
            <a:endParaRPr lang="en-US" sz="3200" dirty="0">
              <a:solidFill>
                <a:schemeClr val="bg2">
                  <a:lumMod val="90000"/>
                </a:schemeClr>
              </a:solidFill>
            </a:endParaRPr>
          </a:p>
        </p:txBody>
      </p:sp>
      <p:sp>
        <p:nvSpPr>
          <p:cNvPr id="7" name="Rectangle 6"/>
          <p:cNvSpPr/>
          <p:nvPr/>
        </p:nvSpPr>
        <p:spPr>
          <a:xfrm>
            <a:off x="304800" y="1524000"/>
            <a:ext cx="8305800" cy="4524315"/>
          </a:xfrm>
          <a:prstGeom prst="rect">
            <a:avLst/>
          </a:prstGeom>
        </p:spPr>
        <p:txBody>
          <a:bodyPr wrap="square">
            <a:spAutoFit/>
          </a:bodyPr>
          <a:lstStyle/>
          <a:p>
            <a:pPr algn="just"/>
            <a:r>
              <a:rPr lang="en-US" sz="2400" b="1" dirty="0">
                <a:solidFill>
                  <a:schemeClr val="bg2">
                    <a:lumMod val="90000"/>
                  </a:schemeClr>
                </a:solidFill>
                <a:latin typeface="Times New Roman" pitchFamily="18" charset="0"/>
                <a:cs typeface="Times New Roman" pitchFamily="18" charset="0"/>
              </a:rPr>
              <a:t>The controversies of Mary in theological debates and Roman tradition and cults pale in importance when her actual sentient knowledge is examined through her eyes as the blessed mother of the Lord Jesus Christ. The journey to discover what Mary really knows during the most supernatural times of mankind’s history adds depth and awe to spiritual understanding of Christ as seen through His mother’s life.  The purpose of these lessons is to examine the clear accounts and spiritual expressions of Mary through the Gospels of her Son, to encourage the same pondering of God’s will and ways as Mary quietly considers during her extraordinary life</a:t>
            </a:r>
          </a:p>
        </p:txBody>
      </p:sp>
      <p:sp>
        <p:nvSpPr>
          <p:cNvPr id="8" name="Rectangle 7"/>
          <p:cNvSpPr/>
          <p:nvPr/>
        </p:nvSpPr>
        <p:spPr>
          <a:xfrm>
            <a:off x="1143000" y="228600"/>
            <a:ext cx="7086600" cy="369332"/>
          </a:xfrm>
          <a:prstGeom prst="rect">
            <a:avLst/>
          </a:prstGeom>
        </p:spPr>
        <p:txBody>
          <a:bodyPr wrap="square">
            <a:spAutoFit/>
          </a:bodyPr>
          <a:lstStyle/>
          <a:p>
            <a:pPr algn="ctr"/>
            <a:r>
              <a:rPr lang="en-US" b="1" dirty="0">
                <a:solidFill>
                  <a:schemeClr val="bg2">
                    <a:lumMod val="90000"/>
                  </a:schemeClr>
                </a:solidFill>
                <a:latin typeface="Times New Roman" pitchFamily="18" charset="0"/>
                <a:cs typeface="Times New Roman" pitchFamily="18" charset="0"/>
              </a:rPr>
              <a:t>Lesson 1: What did Mary really know from her Jewish worldview?</a:t>
            </a:r>
          </a:p>
        </p:txBody>
      </p:sp>
    </p:spTree>
    <p:extLst>
      <p:ext uri="{BB962C8B-B14F-4D97-AF65-F5344CB8AC3E}">
        <p14:creationId xmlns:p14="http://schemas.microsoft.com/office/powerpoint/2010/main" val="202984541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911657" y="228600"/>
            <a:ext cx="5320687" cy="523220"/>
          </a:xfrm>
          <a:prstGeom prst="rect">
            <a:avLst/>
          </a:prstGeom>
        </p:spPr>
        <p:txBody>
          <a:bodyPr wrap="none">
            <a:spAutoFit/>
          </a:bodyPr>
          <a:lstStyle/>
          <a:p>
            <a:r>
              <a:rPr lang="en-US" sz="2800" b="1" dirty="0">
                <a:solidFill>
                  <a:schemeClr val="bg2">
                    <a:lumMod val="90000"/>
                  </a:schemeClr>
                </a:solidFill>
                <a:latin typeface="Times New Roman" pitchFamily="18" charset="0"/>
                <a:cs typeface="Times New Roman" pitchFamily="18" charset="0"/>
              </a:rPr>
              <a:t>The ancestry of Mary and Joseph</a:t>
            </a:r>
          </a:p>
        </p:txBody>
      </p:sp>
      <p:sp>
        <p:nvSpPr>
          <p:cNvPr id="5" name="Rectangle 4"/>
          <p:cNvSpPr/>
          <p:nvPr/>
        </p:nvSpPr>
        <p:spPr>
          <a:xfrm>
            <a:off x="1714500" y="1915180"/>
            <a:ext cx="4572000" cy="523220"/>
          </a:xfrm>
          <a:prstGeom prst="rect">
            <a:avLst/>
          </a:prstGeom>
        </p:spPr>
        <p:txBody>
          <a:bodyPr>
            <a:spAutoFit/>
          </a:bodyPr>
          <a:lstStyle/>
          <a:p>
            <a:pPr marL="457200" indent="-457200">
              <a:buFont typeface="Wingdings" pitchFamily="2" charset="2"/>
              <a:buChar char="v"/>
            </a:pPr>
            <a:r>
              <a:rPr lang="en-US" sz="2800" b="1" dirty="0">
                <a:solidFill>
                  <a:schemeClr val="bg2">
                    <a:lumMod val="90000"/>
                  </a:schemeClr>
                </a:solidFill>
                <a:latin typeface="Times New Roman" pitchFamily="18" charset="0"/>
                <a:cs typeface="Times New Roman" pitchFamily="18" charset="0"/>
              </a:rPr>
              <a:t>Luke </a:t>
            </a:r>
            <a:r>
              <a:rPr lang="en-US" sz="2800" b="1" dirty="0" smtClean="0">
                <a:solidFill>
                  <a:schemeClr val="bg2">
                    <a:lumMod val="90000"/>
                  </a:schemeClr>
                </a:solidFill>
                <a:latin typeface="Times New Roman" pitchFamily="18" charset="0"/>
                <a:cs typeface="Times New Roman" pitchFamily="18" charset="0"/>
              </a:rPr>
              <a:t>3:23-38-</a:t>
            </a:r>
            <a:endParaRPr lang="en-US" sz="2800" b="1" dirty="0">
              <a:solidFill>
                <a:schemeClr val="bg2">
                  <a:lumMod val="90000"/>
                </a:schemeClr>
              </a:solidFill>
              <a:latin typeface="Times New Roman" pitchFamily="18" charset="0"/>
              <a:cs typeface="Times New Roman" pitchFamily="18" charset="0"/>
            </a:endParaRPr>
          </a:p>
        </p:txBody>
      </p:sp>
      <p:sp>
        <p:nvSpPr>
          <p:cNvPr id="6" name="Rectangle 5"/>
          <p:cNvSpPr/>
          <p:nvPr/>
        </p:nvSpPr>
        <p:spPr>
          <a:xfrm>
            <a:off x="1371600" y="1196289"/>
            <a:ext cx="2157963" cy="523220"/>
          </a:xfrm>
          <a:prstGeom prst="rect">
            <a:avLst/>
          </a:prstGeom>
        </p:spPr>
        <p:txBody>
          <a:bodyPr wrap="none">
            <a:spAutoFit/>
          </a:bodyPr>
          <a:lstStyle/>
          <a:p>
            <a:r>
              <a:rPr lang="en-US" sz="2800" b="1" dirty="0">
                <a:solidFill>
                  <a:srgbClr val="EEECE1">
                    <a:lumMod val="90000"/>
                  </a:srgbClr>
                </a:solidFill>
                <a:latin typeface="Times New Roman" pitchFamily="18" charset="0"/>
                <a:cs typeface="Times New Roman" pitchFamily="18" charset="0"/>
              </a:rPr>
              <a:t>Genealogy </a:t>
            </a:r>
            <a:r>
              <a:rPr lang="en-US" sz="2800" b="1" dirty="0" smtClean="0">
                <a:solidFill>
                  <a:srgbClr val="EEECE1">
                    <a:lumMod val="90000"/>
                  </a:srgbClr>
                </a:solidFill>
                <a:latin typeface="Times New Roman" pitchFamily="18" charset="0"/>
                <a:cs typeface="Times New Roman" pitchFamily="18" charset="0"/>
              </a:rPr>
              <a:t>– </a:t>
            </a:r>
            <a:endParaRPr lang="en-US" dirty="0"/>
          </a:p>
        </p:txBody>
      </p:sp>
      <p:sp>
        <p:nvSpPr>
          <p:cNvPr id="7" name="Rectangle 6"/>
          <p:cNvSpPr/>
          <p:nvPr/>
        </p:nvSpPr>
        <p:spPr>
          <a:xfrm>
            <a:off x="2052061" y="2438399"/>
            <a:ext cx="5715000" cy="954107"/>
          </a:xfrm>
          <a:prstGeom prst="rect">
            <a:avLst/>
          </a:prstGeom>
        </p:spPr>
        <p:txBody>
          <a:bodyPr wrap="square">
            <a:spAutoFit/>
          </a:bodyPr>
          <a:lstStyle/>
          <a:p>
            <a:pPr marL="457200" indent="-457200">
              <a:buFont typeface="Wingdings" pitchFamily="2" charset="2"/>
              <a:buChar char="v"/>
            </a:pPr>
            <a:r>
              <a:rPr lang="en-US" sz="2800" b="1" dirty="0">
                <a:solidFill>
                  <a:schemeClr val="bg2">
                    <a:lumMod val="90000"/>
                  </a:schemeClr>
                </a:solidFill>
                <a:latin typeface="Times New Roman" pitchFamily="18" charset="0"/>
                <a:cs typeface="Times New Roman" pitchFamily="18" charset="0"/>
              </a:rPr>
              <a:t>Traces Mary’s lineage from her son Jesus to the Son of God. </a:t>
            </a:r>
          </a:p>
        </p:txBody>
      </p:sp>
      <p:sp>
        <p:nvSpPr>
          <p:cNvPr id="3" name="Rectangle 2"/>
          <p:cNvSpPr/>
          <p:nvPr/>
        </p:nvSpPr>
        <p:spPr>
          <a:xfrm>
            <a:off x="1748118" y="3657600"/>
            <a:ext cx="3161443" cy="523220"/>
          </a:xfrm>
          <a:prstGeom prst="rect">
            <a:avLst/>
          </a:prstGeom>
        </p:spPr>
        <p:txBody>
          <a:bodyPr wrap="none">
            <a:spAutoFit/>
          </a:bodyPr>
          <a:lstStyle/>
          <a:p>
            <a:pPr marL="457200" indent="-457200">
              <a:buFont typeface="Wingdings" pitchFamily="2" charset="2"/>
              <a:buChar char="v"/>
            </a:pPr>
            <a:r>
              <a:rPr lang="en-US" sz="2800" b="1" dirty="0">
                <a:solidFill>
                  <a:schemeClr val="bg2"/>
                </a:solidFill>
                <a:latin typeface="Times New Roman" pitchFamily="18" charset="0"/>
                <a:cs typeface="Times New Roman" pitchFamily="18" charset="0"/>
              </a:rPr>
              <a:t>Matthew 1:1-17 </a:t>
            </a:r>
          </a:p>
        </p:txBody>
      </p:sp>
      <p:sp>
        <p:nvSpPr>
          <p:cNvPr id="4" name="Rectangle 3"/>
          <p:cNvSpPr/>
          <p:nvPr/>
        </p:nvSpPr>
        <p:spPr>
          <a:xfrm>
            <a:off x="2362200" y="4180820"/>
            <a:ext cx="6394143" cy="1384995"/>
          </a:xfrm>
          <a:prstGeom prst="rect">
            <a:avLst/>
          </a:prstGeom>
        </p:spPr>
        <p:txBody>
          <a:bodyPr wrap="square">
            <a:spAutoFit/>
          </a:bodyPr>
          <a:lstStyle/>
          <a:p>
            <a:pPr marL="457200" indent="-457200">
              <a:buFont typeface="Wingdings" pitchFamily="2" charset="2"/>
              <a:buChar char="v"/>
            </a:pPr>
            <a:r>
              <a:rPr lang="en-US" sz="2800" b="1" dirty="0">
                <a:solidFill>
                  <a:schemeClr val="bg2"/>
                </a:solidFill>
                <a:latin typeface="Times New Roman" pitchFamily="18" charset="0"/>
                <a:cs typeface="Times New Roman" pitchFamily="18" charset="0"/>
              </a:rPr>
              <a:t>Traces Joseph’s lineage from Abraham through David to Jesus, in fulfillment of the OT promises</a:t>
            </a:r>
          </a:p>
        </p:txBody>
      </p:sp>
    </p:spTree>
    <p:extLst>
      <p:ext uri="{BB962C8B-B14F-4D97-AF65-F5344CB8AC3E}">
        <p14:creationId xmlns:p14="http://schemas.microsoft.com/office/powerpoint/2010/main" val="236969158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253370" y="152400"/>
            <a:ext cx="2637260" cy="707886"/>
          </a:xfrm>
          <a:prstGeom prst="rect">
            <a:avLst/>
          </a:prstGeom>
        </p:spPr>
        <p:txBody>
          <a:bodyPr wrap="none">
            <a:spAutoFit/>
          </a:bodyPr>
          <a:lstStyle/>
          <a:p>
            <a:r>
              <a:rPr lang="en-US" sz="4000" b="1" dirty="0">
                <a:solidFill>
                  <a:schemeClr val="bg2"/>
                </a:solidFill>
                <a:latin typeface="Times New Roman" pitchFamily="18" charset="0"/>
                <a:cs typeface="Times New Roman" pitchFamily="18" charset="0"/>
              </a:rPr>
              <a:t>Conclusion</a:t>
            </a:r>
          </a:p>
        </p:txBody>
      </p:sp>
      <p:sp>
        <p:nvSpPr>
          <p:cNvPr id="3" name="Rectangle 2"/>
          <p:cNvSpPr/>
          <p:nvPr/>
        </p:nvSpPr>
        <p:spPr>
          <a:xfrm>
            <a:off x="228600" y="1600200"/>
            <a:ext cx="8686800" cy="4401205"/>
          </a:xfrm>
          <a:prstGeom prst="rect">
            <a:avLst/>
          </a:prstGeom>
        </p:spPr>
        <p:txBody>
          <a:bodyPr wrap="square">
            <a:spAutoFit/>
          </a:bodyPr>
          <a:lstStyle/>
          <a:p>
            <a:pPr algn="just"/>
            <a:r>
              <a:rPr lang="en-US" sz="2800" b="1" dirty="0">
                <a:solidFill>
                  <a:schemeClr val="bg2"/>
                </a:solidFill>
                <a:latin typeface="Times New Roman" pitchFamily="18" charset="0"/>
                <a:cs typeface="Times New Roman" pitchFamily="18" charset="0"/>
              </a:rPr>
              <a:t>We cannot understand the deep pondering of Mary if we do not consider the things upon her heart and mind in the time she lived.  The Intertestamental Period was a specific time with a great deal of political and religious changes that became important issues during the time of Christ. And, the ideas concerning the coming Messiah reflect the worldview that was present in the time of Mary, allowing us to consider her thoughts on his identity, before contact with Gabriel occurs that announces the coming birth of Christ. </a:t>
            </a:r>
          </a:p>
        </p:txBody>
      </p:sp>
    </p:spTree>
    <p:extLst>
      <p:ext uri="{BB962C8B-B14F-4D97-AF65-F5344CB8AC3E}">
        <p14:creationId xmlns:p14="http://schemas.microsoft.com/office/powerpoint/2010/main" val="47447991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3040171" y="228600"/>
            <a:ext cx="3063659" cy="707886"/>
          </a:xfrm>
          <a:prstGeom prst="rect">
            <a:avLst/>
          </a:prstGeom>
        </p:spPr>
        <p:txBody>
          <a:bodyPr wrap="none">
            <a:spAutoFit/>
          </a:bodyPr>
          <a:lstStyle/>
          <a:p>
            <a:r>
              <a:rPr lang="en-US" sz="4000" b="1" dirty="0">
                <a:solidFill>
                  <a:schemeClr val="bg2">
                    <a:lumMod val="90000"/>
                  </a:schemeClr>
                </a:solidFill>
                <a:latin typeface="Times New Roman" pitchFamily="18" charset="0"/>
                <a:cs typeface="Times New Roman" pitchFamily="18" charset="0"/>
              </a:rPr>
              <a:t>Bibliography</a:t>
            </a:r>
          </a:p>
        </p:txBody>
      </p:sp>
      <p:sp>
        <p:nvSpPr>
          <p:cNvPr id="2" name="Rectangle 1"/>
          <p:cNvSpPr/>
          <p:nvPr/>
        </p:nvSpPr>
        <p:spPr>
          <a:xfrm>
            <a:off x="571500" y="1143000"/>
            <a:ext cx="8001000" cy="4616648"/>
          </a:xfrm>
          <a:prstGeom prst="rect">
            <a:avLst/>
          </a:prstGeom>
        </p:spPr>
        <p:txBody>
          <a:bodyPr wrap="square">
            <a:spAutoFit/>
          </a:bodyPr>
          <a:lstStyle/>
          <a:p>
            <a:r>
              <a:rPr lang="en-US" sz="1400" dirty="0">
                <a:solidFill>
                  <a:schemeClr val="bg2">
                    <a:lumMod val="90000"/>
                  </a:schemeClr>
                </a:solidFill>
                <a:latin typeface="Times New Roman" pitchFamily="18" charset="0"/>
                <a:cs typeface="Times New Roman" pitchFamily="18" charset="0"/>
              </a:rPr>
              <a:t>Allison, Dale C. "Elijah Must Come First." </a:t>
            </a:r>
            <a:r>
              <a:rPr lang="en-US" sz="1400" i="1" dirty="0">
                <a:solidFill>
                  <a:schemeClr val="bg2">
                    <a:lumMod val="90000"/>
                  </a:schemeClr>
                </a:solidFill>
                <a:latin typeface="Times New Roman" pitchFamily="18" charset="0"/>
                <a:cs typeface="Times New Roman" pitchFamily="18" charset="0"/>
              </a:rPr>
              <a:t>Journal of Biblical Literature</a:t>
            </a:r>
            <a:r>
              <a:rPr lang="en-US" sz="1400" dirty="0">
                <a:solidFill>
                  <a:schemeClr val="bg2">
                    <a:lumMod val="90000"/>
                  </a:schemeClr>
                </a:solidFill>
                <a:latin typeface="Times New Roman" pitchFamily="18" charset="0"/>
                <a:cs typeface="Times New Roman" pitchFamily="18" charset="0"/>
              </a:rPr>
              <a:t> 103,  (1984).</a:t>
            </a:r>
          </a:p>
          <a:p>
            <a:r>
              <a:rPr lang="en-US" sz="1400" dirty="0">
                <a:solidFill>
                  <a:schemeClr val="bg2">
                    <a:lumMod val="90000"/>
                  </a:schemeClr>
                </a:solidFill>
                <a:latin typeface="Times New Roman" pitchFamily="18" charset="0"/>
                <a:cs typeface="Times New Roman" pitchFamily="18" charset="0"/>
              </a:rPr>
              <a:t> </a:t>
            </a:r>
          </a:p>
          <a:p>
            <a:r>
              <a:rPr lang="en-US" sz="1400" dirty="0">
                <a:solidFill>
                  <a:schemeClr val="bg2">
                    <a:lumMod val="90000"/>
                  </a:schemeClr>
                </a:solidFill>
                <a:latin typeface="Times New Roman" pitchFamily="18" charset="0"/>
                <a:cs typeface="Times New Roman" pitchFamily="18" charset="0"/>
              </a:rPr>
              <a:t>Borchert, Gerald L. </a:t>
            </a:r>
            <a:r>
              <a:rPr lang="en-US" sz="1400" i="1" dirty="0">
                <a:solidFill>
                  <a:schemeClr val="bg2">
                    <a:lumMod val="90000"/>
                  </a:schemeClr>
                </a:solidFill>
                <a:latin typeface="Times New Roman" pitchFamily="18" charset="0"/>
                <a:cs typeface="Times New Roman" pitchFamily="18" charset="0"/>
              </a:rPr>
              <a:t>John 12-21</a:t>
            </a:r>
            <a:r>
              <a:rPr lang="en-US" sz="1400" dirty="0">
                <a:solidFill>
                  <a:schemeClr val="bg2">
                    <a:lumMod val="90000"/>
                  </a:schemeClr>
                </a:solidFill>
                <a:latin typeface="Times New Roman" pitchFamily="18" charset="0"/>
                <a:cs typeface="Times New Roman" pitchFamily="18" charset="0"/>
              </a:rPr>
              <a:t>. Vol. 25B The New American Commentary. Nashville: Broadman &amp; Holmon Publishers, 2003.</a:t>
            </a:r>
          </a:p>
          <a:p>
            <a:r>
              <a:rPr lang="en-US" sz="1400" dirty="0">
                <a:solidFill>
                  <a:schemeClr val="bg2">
                    <a:lumMod val="90000"/>
                  </a:schemeClr>
                </a:solidFill>
                <a:latin typeface="Times New Roman" pitchFamily="18" charset="0"/>
                <a:cs typeface="Times New Roman" pitchFamily="18" charset="0"/>
              </a:rPr>
              <a:t> </a:t>
            </a:r>
          </a:p>
          <a:p>
            <a:r>
              <a:rPr lang="en-US" sz="1400" dirty="0">
                <a:solidFill>
                  <a:schemeClr val="bg2">
                    <a:lumMod val="90000"/>
                  </a:schemeClr>
                </a:solidFill>
                <a:latin typeface="Times New Roman" pitchFamily="18" charset="0"/>
                <a:cs typeface="Times New Roman" pitchFamily="18" charset="0"/>
              </a:rPr>
              <a:t>Brand, Chad, Charles Draper, Archie England, et al. </a:t>
            </a:r>
            <a:r>
              <a:rPr lang="en-US" sz="1400" i="1" dirty="0">
                <a:solidFill>
                  <a:schemeClr val="bg2">
                    <a:lumMod val="90000"/>
                  </a:schemeClr>
                </a:solidFill>
                <a:latin typeface="Times New Roman" pitchFamily="18" charset="0"/>
                <a:cs typeface="Times New Roman" pitchFamily="18" charset="0"/>
              </a:rPr>
              <a:t>Holmon Illustrated Bible Dictionary</a:t>
            </a:r>
            <a:r>
              <a:rPr lang="en-US" sz="1400" dirty="0">
                <a:solidFill>
                  <a:schemeClr val="bg2">
                    <a:lumMod val="90000"/>
                  </a:schemeClr>
                </a:solidFill>
                <a:latin typeface="Times New Roman" pitchFamily="18" charset="0"/>
                <a:cs typeface="Times New Roman" pitchFamily="18" charset="0"/>
              </a:rPr>
              <a:t>. Nashville, TN: Holman Bible Publishers, 2003.</a:t>
            </a:r>
          </a:p>
          <a:p>
            <a:r>
              <a:rPr lang="en-US" sz="1400" dirty="0">
                <a:solidFill>
                  <a:schemeClr val="bg2">
                    <a:lumMod val="90000"/>
                  </a:schemeClr>
                </a:solidFill>
                <a:latin typeface="Times New Roman" pitchFamily="18" charset="0"/>
                <a:cs typeface="Times New Roman" pitchFamily="18" charset="0"/>
              </a:rPr>
              <a:t> </a:t>
            </a:r>
          </a:p>
          <a:p>
            <a:r>
              <a:rPr lang="en-US" sz="1400" dirty="0">
                <a:solidFill>
                  <a:schemeClr val="bg2">
                    <a:lumMod val="90000"/>
                  </a:schemeClr>
                </a:solidFill>
                <a:latin typeface="Times New Roman" pitchFamily="18" charset="0"/>
                <a:cs typeface="Times New Roman" pitchFamily="18" charset="0"/>
              </a:rPr>
              <a:t>Bunyan, John. </a:t>
            </a:r>
            <a:r>
              <a:rPr lang="en-US" sz="1400" i="1" dirty="0">
                <a:solidFill>
                  <a:schemeClr val="bg2">
                    <a:lumMod val="90000"/>
                  </a:schemeClr>
                </a:solidFill>
                <a:latin typeface="Times New Roman" pitchFamily="18" charset="0"/>
                <a:cs typeface="Times New Roman" pitchFamily="18" charset="0"/>
              </a:rPr>
              <a:t>A Discourse Upon the Pharisee and Publican</a:t>
            </a:r>
            <a:r>
              <a:rPr lang="en-US" sz="1400" dirty="0">
                <a:solidFill>
                  <a:schemeClr val="bg2">
                    <a:lumMod val="90000"/>
                  </a:schemeClr>
                </a:solidFill>
                <a:latin typeface="Times New Roman" pitchFamily="18" charset="0"/>
                <a:cs typeface="Times New Roman" pitchFamily="18" charset="0"/>
              </a:rPr>
              <a:t>. Vol. 2. Bellingham, WA: Logos Research Systems, Inc., 2006.</a:t>
            </a:r>
          </a:p>
          <a:p>
            <a:r>
              <a:rPr lang="en-US" sz="1400" dirty="0">
                <a:solidFill>
                  <a:schemeClr val="bg2">
                    <a:lumMod val="90000"/>
                  </a:schemeClr>
                </a:solidFill>
                <a:latin typeface="Times New Roman" pitchFamily="18" charset="0"/>
                <a:cs typeface="Times New Roman" pitchFamily="18" charset="0"/>
              </a:rPr>
              <a:t> </a:t>
            </a:r>
          </a:p>
          <a:p>
            <a:r>
              <a:rPr lang="en-US" sz="1400" dirty="0">
                <a:solidFill>
                  <a:schemeClr val="bg2">
                    <a:lumMod val="90000"/>
                  </a:schemeClr>
                </a:solidFill>
                <a:latin typeface="Times New Roman" pitchFamily="18" charset="0"/>
                <a:cs typeface="Times New Roman" pitchFamily="18" charset="0"/>
              </a:rPr>
              <a:t>Cross, F.L. </a:t>
            </a:r>
            <a:r>
              <a:rPr lang="en-US" sz="1400" i="1" dirty="0">
                <a:solidFill>
                  <a:schemeClr val="bg2">
                    <a:lumMod val="90000"/>
                  </a:schemeClr>
                </a:solidFill>
                <a:latin typeface="Times New Roman" pitchFamily="18" charset="0"/>
                <a:cs typeface="Times New Roman" pitchFamily="18" charset="0"/>
              </a:rPr>
              <a:t>The Oxford Dictionary of the Christian Church</a:t>
            </a:r>
            <a:r>
              <a:rPr lang="en-US" sz="1400" dirty="0">
                <a:solidFill>
                  <a:schemeClr val="bg2">
                    <a:lumMod val="90000"/>
                  </a:schemeClr>
                </a:solidFill>
                <a:latin typeface="Times New Roman" pitchFamily="18" charset="0"/>
                <a:cs typeface="Times New Roman" pitchFamily="18" charset="0"/>
              </a:rPr>
              <a:t>. 3rd ed. Oxford, New York: Oxford University Press, 2005</a:t>
            </a:r>
            <a:r>
              <a:rPr lang="en-US" sz="1400" dirty="0" smtClean="0">
                <a:solidFill>
                  <a:schemeClr val="bg2">
                    <a:lumMod val="90000"/>
                  </a:schemeClr>
                </a:solidFill>
                <a:latin typeface="Times New Roman" pitchFamily="18" charset="0"/>
                <a:cs typeface="Times New Roman" pitchFamily="18" charset="0"/>
              </a:rPr>
              <a:t>.</a:t>
            </a:r>
          </a:p>
          <a:p>
            <a:endParaRPr lang="en-US" sz="1400" dirty="0">
              <a:solidFill>
                <a:schemeClr val="bg2">
                  <a:lumMod val="90000"/>
                </a:schemeClr>
              </a:solidFill>
              <a:latin typeface="Times New Roman" pitchFamily="18" charset="0"/>
              <a:cs typeface="Times New Roman" pitchFamily="18" charset="0"/>
            </a:endParaRPr>
          </a:p>
          <a:p>
            <a:r>
              <a:rPr lang="en-US" sz="1400" dirty="0">
                <a:solidFill>
                  <a:schemeClr val="bg2">
                    <a:lumMod val="90000"/>
                  </a:schemeClr>
                </a:solidFill>
                <a:latin typeface="Times New Roman" pitchFamily="18" charset="0"/>
                <a:cs typeface="Times New Roman" pitchFamily="18" charset="0"/>
              </a:rPr>
              <a:t>Dobrena, Thomas John. "Questions of the Upper Room." </a:t>
            </a:r>
            <a:r>
              <a:rPr lang="en-US" sz="1400" i="1" dirty="0">
                <a:solidFill>
                  <a:schemeClr val="bg2">
                    <a:lumMod val="90000"/>
                  </a:schemeClr>
                </a:solidFill>
                <a:latin typeface="Times New Roman" pitchFamily="18" charset="0"/>
                <a:cs typeface="Times New Roman" pitchFamily="18" charset="0"/>
              </a:rPr>
              <a:t>Springfielder</a:t>
            </a:r>
            <a:r>
              <a:rPr lang="en-US" sz="1400" dirty="0">
                <a:solidFill>
                  <a:schemeClr val="bg2">
                    <a:lumMod val="90000"/>
                  </a:schemeClr>
                </a:solidFill>
                <a:latin typeface="Times New Roman" pitchFamily="18" charset="0"/>
                <a:cs typeface="Times New Roman" pitchFamily="18" charset="0"/>
              </a:rPr>
              <a:t> 37, no. 2 (1973): 97-107.</a:t>
            </a:r>
          </a:p>
          <a:p>
            <a:r>
              <a:rPr lang="en-US" sz="1400" dirty="0">
                <a:solidFill>
                  <a:schemeClr val="bg2">
                    <a:lumMod val="90000"/>
                  </a:schemeClr>
                </a:solidFill>
                <a:latin typeface="Times New Roman" pitchFamily="18" charset="0"/>
                <a:cs typeface="Times New Roman" pitchFamily="18" charset="0"/>
              </a:rPr>
              <a:t> </a:t>
            </a:r>
          </a:p>
          <a:p>
            <a:r>
              <a:rPr lang="en-US" sz="1400" dirty="0">
                <a:solidFill>
                  <a:schemeClr val="bg2">
                    <a:lumMod val="90000"/>
                  </a:schemeClr>
                </a:solidFill>
                <a:latin typeface="Times New Roman" pitchFamily="18" charset="0"/>
                <a:cs typeface="Times New Roman" pitchFamily="18" charset="0"/>
              </a:rPr>
              <a:t>Faierstein, Morris M. "Why Do the Scribes Say That Elijah Must Come First." </a:t>
            </a:r>
            <a:r>
              <a:rPr lang="en-US" sz="1400" i="1" dirty="0">
                <a:solidFill>
                  <a:schemeClr val="bg2">
                    <a:lumMod val="90000"/>
                  </a:schemeClr>
                </a:solidFill>
                <a:latin typeface="Times New Roman" pitchFamily="18" charset="0"/>
                <a:cs typeface="Times New Roman" pitchFamily="18" charset="0"/>
              </a:rPr>
              <a:t>Journal of Biblical Literature</a:t>
            </a:r>
            <a:r>
              <a:rPr lang="en-US" sz="1400" dirty="0">
                <a:solidFill>
                  <a:schemeClr val="bg2">
                    <a:lumMod val="90000"/>
                  </a:schemeClr>
                </a:solidFill>
                <a:latin typeface="Times New Roman" pitchFamily="18" charset="0"/>
                <a:cs typeface="Times New Roman" pitchFamily="18" charset="0"/>
              </a:rPr>
              <a:t> 100,  (1981).</a:t>
            </a:r>
          </a:p>
          <a:p>
            <a:r>
              <a:rPr lang="en-US" sz="1400" dirty="0">
                <a:solidFill>
                  <a:schemeClr val="bg2">
                    <a:lumMod val="90000"/>
                  </a:schemeClr>
                </a:solidFill>
                <a:latin typeface="Times New Roman" pitchFamily="18" charset="0"/>
                <a:cs typeface="Times New Roman" pitchFamily="18" charset="0"/>
              </a:rPr>
              <a:t> </a:t>
            </a:r>
          </a:p>
          <a:p>
            <a:r>
              <a:rPr lang="en-US" sz="1400" dirty="0">
                <a:solidFill>
                  <a:schemeClr val="bg2">
                    <a:lumMod val="90000"/>
                  </a:schemeClr>
                </a:solidFill>
                <a:latin typeface="Times New Roman" pitchFamily="18" charset="0"/>
                <a:cs typeface="Times New Roman" pitchFamily="18" charset="0"/>
              </a:rPr>
              <a:t>Galor, Katharina. </a:t>
            </a:r>
            <a:r>
              <a:rPr lang="en-US" sz="1400" i="1" dirty="0">
                <a:solidFill>
                  <a:schemeClr val="bg2">
                    <a:lumMod val="90000"/>
                  </a:schemeClr>
                </a:solidFill>
                <a:latin typeface="Times New Roman" pitchFamily="18" charset="0"/>
                <a:cs typeface="Times New Roman" pitchFamily="18" charset="0"/>
              </a:rPr>
              <a:t>Domestic Dwellings in Roman Palestine</a:t>
            </a:r>
            <a:r>
              <a:rPr lang="en-US" sz="1400" dirty="0">
                <a:solidFill>
                  <a:schemeClr val="bg2">
                    <a:lumMod val="90000"/>
                  </a:schemeClr>
                </a:solidFill>
                <a:latin typeface="Times New Roman" pitchFamily="18" charset="0"/>
                <a:cs typeface="Times New Roman" pitchFamily="18" charset="0"/>
              </a:rPr>
              <a:t> The Eerdmans Dictionary of Early Judaism. Grand Rapids, MI; Cambridge, U.K.: William B. Eerdmans Publishing Company, 2010.</a:t>
            </a:r>
          </a:p>
        </p:txBody>
      </p:sp>
    </p:spTree>
    <p:extLst>
      <p:ext uri="{BB962C8B-B14F-4D97-AF65-F5344CB8AC3E}">
        <p14:creationId xmlns:p14="http://schemas.microsoft.com/office/powerpoint/2010/main" val="406150536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040171" y="457200"/>
            <a:ext cx="3063659" cy="707886"/>
          </a:xfrm>
          <a:prstGeom prst="rect">
            <a:avLst/>
          </a:prstGeom>
        </p:spPr>
        <p:txBody>
          <a:bodyPr wrap="none">
            <a:spAutoFit/>
          </a:bodyPr>
          <a:lstStyle/>
          <a:p>
            <a:r>
              <a:rPr lang="en-US" sz="4000" b="1" dirty="0">
                <a:solidFill>
                  <a:schemeClr val="bg2">
                    <a:lumMod val="90000"/>
                  </a:schemeClr>
                </a:solidFill>
                <a:latin typeface="Times New Roman" pitchFamily="18" charset="0"/>
                <a:cs typeface="Times New Roman" pitchFamily="18" charset="0"/>
              </a:rPr>
              <a:t>Bibliography</a:t>
            </a:r>
          </a:p>
        </p:txBody>
      </p:sp>
      <p:sp>
        <p:nvSpPr>
          <p:cNvPr id="2" name="Rectangle 1"/>
          <p:cNvSpPr/>
          <p:nvPr/>
        </p:nvSpPr>
        <p:spPr>
          <a:xfrm>
            <a:off x="495300" y="1165086"/>
            <a:ext cx="8153400" cy="2677656"/>
          </a:xfrm>
          <a:prstGeom prst="rect">
            <a:avLst/>
          </a:prstGeom>
        </p:spPr>
        <p:txBody>
          <a:bodyPr wrap="square">
            <a:spAutoFit/>
          </a:bodyPr>
          <a:lstStyle/>
          <a:p>
            <a:r>
              <a:rPr lang="en-US" sz="1400" dirty="0">
                <a:solidFill>
                  <a:schemeClr val="bg2">
                    <a:lumMod val="90000"/>
                  </a:schemeClr>
                </a:solidFill>
                <a:latin typeface="Times New Roman" pitchFamily="18" charset="0"/>
                <a:cs typeface="Times New Roman" pitchFamily="18" charset="0"/>
              </a:rPr>
              <a:t>Hacham, Noah. </a:t>
            </a:r>
            <a:r>
              <a:rPr lang="en-US" sz="1400" i="1" dirty="0">
                <a:solidFill>
                  <a:schemeClr val="bg2">
                    <a:lumMod val="90000"/>
                  </a:schemeClr>
                </a:solidFill>
                <a:latin typeface="Times New Roman" pitchFamily="18" charset="0"/>
                <a:cs typeface="Times New Roman" pitchFamily="18" charset="0"/>
              </a:rPr>
              <a:t>Fasting</a:t>
            </a:r>
            <a:r>
              <a:rPr lang="en-US" sz="1400" dirty="0">
                <a:solidFill>
                  <a:schemeClr val="bg2">
                    <a:lumMod val="90000"/>
                  </a:schemeClr>
                </a:solidFill>
                <a:latin typeface="Times New Roman" pitchFamily="18" charset="0"/>
                <a:cs typeface="Times New Roman" pitchFamily="18" charset="0"/>
              </a:rPr>
              <a:t> The Eerdmans Dictionary of Early Judaism, Edited by John J. Collins and Daniel C. Harlow. Grand Rapids, MI; Cambridge, U.K.: William B. Eerdmans Publishing Company, 2010.</a:t>
            </a:r>
          </a:p>
          <a:p>
            <a:r>
              <a:rPr lang="en-US" sz="1400" dirty="0">
                <a:solidFill>
                  <a:schemeClr val="bg2">
                    <a:lumMod val="90000"/>
                  </a:schemeClr>
                </a:solidFill>
                <a:latin typeface="Times New Roman" pitchFamily="18" charset="0"/>
                <a:cs typeface="Times New Roman" pitchFamily="18" charset="0"/>
              </a:rPr>
              <a:t>Hutchison, John C. "Was John the Baptist an Essene from Qumran?" </a:t>
            </a:r>
            <a:r>
              <a:rPr lang="en-US" sz="1400" i="1" dirty="0">
                <a:solidFill>
                  <a:schemeClr val="bg2">
                    <a:lumMod val="90000"/>
                  </a:schemeClr>
                </a:solidFill>
                <a:latin typeface="Times New Roman" pitchFamily="18" charset="0"/>
                <a:cs typeface="Times New Roman" pitchFamily="18" charset="0"/>
              </a:rPr>
              <a:t>Bibliotheca sacra</a:t>
            </a:r>
            <a:r>
              <a:rPr lang="en-US" sz="1400" dirty="0">
                <a:solidFill>
                  <a:schemeClr val="bg2">
                    <a:lumMod val="90000"/>
                  </a:schemeClr>
                </a:solidFill>
                <a:latin typeface="Times New Roman" pitchFamily="18" charset="0"/>
                <a:cs typeface="Times New Roman" pitchFamily="18" charset="0"/>
              </a:rPr>
              <a:t> 159, no. 634 (2002): 187-200.</a:t>
            </a:r>
          </a:p>
          <a:p>
            <a:r>
              <a:rPr lang="en-US" sz="1400" dirty="0">
                <a:solidFill>
                  <a:schemeClr val="bg2">
                    <a:lumMod val="90000"/>
                  </a:schemeClr>
                </a:solidFill>
                <a:latin typeface="Times New Roman" pitchFamily="18" charset="0"/>
                <a:cs typeface="Times New Roman" pitchFamily="18" charset="0"/>
              </a:rPr>
              <a:t> </a:t>
            </a:r>
          </a:p>
          <a:p>
            <a:r>
              <a:rPr lang="en-US" sz="1400" dirty="0">
                <a:solidFill>
                  <a:schemeClr val="bg2">
                    <a:lumMod val="90000"/>
                  </a:schemeClr>
                </a:solidFill>
                <a:latin typeface="Times New Roman" pitchFamily="18" charset="0"/>
                <a:cs typeface="Times New Roman" pitchFamily="18" charset="0"/>
              </a:rPr>
              <a:t>Kistemaker, Simon J., and William Hendriksen. </a:t>
            </a:r>
            <a:r>
              <a:rPr lang="en-US" sz="1400" i="1" dirty="0">
                <a:solidFill>
                  <a:schemeClr val="bg2">
                    <a:lumMod val="90000"/>
                  </a:schemeClr>
                </a:solidFill>
                <a:latin typeface="Times New Roman" pitchFamily="18" charset="0"/>
                <a:cs typeface="Times New Roman" pitchFamily="18" charset="0"/>
              </a:rPr>
              <a:t>New Testament Commentary: Exposition of the Book of Revelation</a:t>
            </a:r>
            <a:r>
              <a:rPr lang="en-US" sz="1400" dirty="0">
                <a:solidFill>
                  <a:schemeClr val="bg2">
                    <a:lumMod val="90000"/>
                  </a:schemeClr>
                </a:solidFill>
                <a:latin typeface="Times New Roman" pitchFamily="18" charset="0"/>
                <a:cs typeface="Times New Roman" pitchFamily="18" charset="0"/>
              </a:rPr>
              <a:t> New Testament Commentary. Grand Rapids: Baker Book House, 1953-2001.</a:t>
            </a:r>
          </a:p>
          <a:p>
            <a:r>
              <a:rPr lang="en-US" sz="1400" dirty="0">
                <a:solidFill>
                  <a:schemeClr val="bg2">
                    <a:lumMod val="90000"/>
                  </a:schemeClr>
                </a:solidFill>
                <a:latin typeface="Times New Roman" pitchFamily="18" charset="0"/>
                <a:cs typeface="Times New Roman" pitchFamily="18" charset="0"/>
              </a:rPr>
              <a:t> </a:t>
            </a:r>
          </a:p>
          <a:p>
            <a:r>
              <a:rPr lang="en-US" sz="1400" dirty="0">
                <a:solidFill>
                  <a:schemeClr val="bg2">
                    <a:lumMod val="90000"/>
                  </a:schemeClr>
                </a:solidFill>
                <a:latin typeface="Times New Roman" pitchFamily="18" charset="0"/>
                <a:cs typeface="Times New Roman" pitchFamily="18" charset="0"/>
              </a:rPr>
              <a:t>Neusner, Jacob. </a:t>
            </a:r>
            <a:r>
              <a:rPr lang="en-US" sz="1400" i="1" dirty="0">
                <a:solidFill>
                  <a:schemeClr val="bg2">
                    <a:lumMod val="90000"/>
                  </a:schemeClr>
                </a:solidFill>
                <a:latin typeface="Times New Roman" pitchFamily="18" charset="0"/>
                <a:cs typeface="Times New Roman" pitchFamily="18" charset="0"/>
              </a:rPr>
              <a:t>The Babylonian Talmud: A Translation and Commentary</a:t>
            </a:r>
            <a:r>
              <a:rPr lang="en-US" sz="1400" dirty="0">
                <a:solidFill>
                  <a:schemeClr val="bg2">
                    <a:lumMod val="90000"/>
                  </a:schemeClr>
                </a:solidFill>
                <a:latin typeface="Times New Roman" pitchFamily="18" charset="0"/>
                <a:cs typeface="Times New Roman" pitchFamily="18" charset="0"/>
              </a:rPr>
              <a:t>. Vol. 3. Peabody, MA: Hendrickson Publishers, 2011.</a:t>
            </a:r>
          </a:p>
          <a:p>
            <a:r>
              <a:rPr lang="en-US" sz="1400" dirty="0">
                <a:solidFill>
                  <a:schemeClr val="bg2">
                    <a:lumMod val="90000"/>
                  </a:schemeClr>
                </a:solidFill>
                <a:latin typeface="Times New Roman" pitchFamily="18" charset="0"/>
                <a:cs typeface="Times New Roman" pitchFamily="18" charset="0"/>
              </a:rPr>
              <a:t> </a:t>
            </a:r>
          </a:p>
          <a:p>
            <a:r>
              <a:rPr lang="en-US" sz="1400" dirty="0">
                <a:solidFill>
                  <a:schemeClr val="bg2">
                    <a:lumMod val="90000"/>
                  </a:schemeClr>
                </a:solidFill>
                <a:latin typeface="Times New Roman" pitchFamily="18" charset="0"/>
                <a:cs typeface="Times New Roman" pitchFamily="18" charset="0"/>
              </a:rPr>
              <a:t>Neusner, Jacob, Alan J. Avery-Peck et al. </a:t>
            </a:r>
            <a:r>
              <a:rPr lang="en-US" sz="1400" i="1" dirty="0">
                <a:solidFill>
                  <a:schemeClr val="bg2">
                    <a:lumMod val="90000"/>
                  </a:schemeClr>
                </a:solidFill>
                <a:latin typeface="Times New Roman" pitchFamily="18" charset="0"/>
                <a:cs typeface="Times New Roman" pitchFamily="18" charset="0"/>
              </a:rPr>
              <a:t>The Encyclopedia of Judaism</a:t>
            </a:r>
            <a:r>
              <a:rPr lang="en-US" sz="1400" dirty="0">
                <a:solidFill>
                  <a:schemeClr val="bg2">
                    <a:lumMod val="90000"/>
                  </a:schemeClr>
                </a:solidFill>
                <a:latin typeface="Times New Roman" pitchFamily="18" charset="0"/>
                <a:cs typeface="Times New Roman" pitchFamily="18" charset="0"/>
              </a:rPr>
              <a:t>. Vol. 2: Brill, 2000.</a:t>
            </a:r>
          </a:p>
        </p:txBody>
      </p:sp>
      <p:sp>
        <p:nvSpPr>
          <p:cNvPr id="5" name="Rectangle 4"/>
          <p:cNvSpPr/>
          <p:nvPr/>
        </p:nvSpPr>
        <p:spPr>
          <a:xfrm>
            <a:off x="495300" y="3842742"/>
            <a:ext cx="8153400" cy="2462213"/>
          </a:xfrm>
          <a:prstGeom prst="rect">
            <a:avLst/>
          </a:prstGeom>
        </p:spPr>
        <p:txBody>
          <a:bodyPr wrap="square">
            <a:spAutoFit/>
          </a:bodyPr>
          <a:lstStyle/>
          <a:p>
            <a:r>
              <a:rPr lang="en-US" sz="1400" dirty="0">
                <a:solidFill>
                  <a:schemeClr val="bg2">
                    <a:lumMod val="90000"/>
                  </a:schemeClr>
                </a:solidFill>
                <a:latin typeface="Times New Roman" pitchFamily="18" charset="0"/>
                <a:cs typeface="Times New Roman" pitchFamily="18" charset="0"/>
              </a:rPr>
              <a:t>Resnick, Irven M. "Marriage in Medieval Culture : Consent Theory and the Case of Joseph and Mary." </a:t>
            </a:r>
            <a:r>
              <a:rPr lang="en-US" sz="1400" i="1" dirty="0">
                <a:solidFill>
                  <a:schemeClr val="bg2">
                    <a:lumMod val="90000"/>
                  </a:schemeClr>
                </a:solidFill>
                <a:latin typeface="Times New Roman" pitchFamily="18" charset="0"/>
                <a:cs typeface="Times New Roman" pitchFamily="18" charset="0"/>
              </a:rPr>
              <a:t>Church History</a:t>
            </a:r>
            <a:r>
              <a:rPr lang="en-US" sz="1400" dirty="0">
                <a:solidFill>
                  <a:schemeClr val="bg2">
                    <a:lumMod val="90000"/>
                  </a:schemeClr>
                </a:solidFill>
                <a:latin typeface="Times New Roman" pitchFamily="18" charset="0"/>
                <a:cs typeface="Times New Roman" pitchFamily="18" charset="0"/>
              </a:rPr>
              <a:t> 69, no. 2 (2000): 350-371.</a:t>
            </a:r>
          </a:p>
          <a:p>
            <a:r>
              <a:rPr lang="en-US" sz="1400" dirty="0">
                <a:solidFill>
                  <a:schemeClr val="bg2">
                    <a:lumMod val="90000"/>
                  </a:schemeClr>
                </a:solidFill>
                <a:latin typeface="Times New Roman" pitchFamily="18" charset="0"/>
                <a:cs typeface="Times New Roman" pitchFamily="18" charset="0"/>
              </a:rPr>
              <a:t> </a:t>
            </a:r>
          </a:p>
          <a:p>
            <a:r>
              <a:rPr lang="en-US" sz="1400" dirty="0">
                <a:solidFill>
                  <a:schemeClr val="bg2">
                    <a:lumMod val="90000"/>
                  </a:schemeClr>
                </a:solidFill>
                <a:latin typeface="Times New Roman" pitchFamily="18" charset="0"/>
                <a:cs typeface="Times New Roman" pitchFamily="18" charset="0"/>
              </a:rPr>
              <a:t>Saldarini, Anthony J. </a:t>
            </a:r>
            <a:r>
              <a:rPr lang="en-US" sz="1400" i="1" dirty="0">
                <a:solidFill>
                  <a:schemeClr val="bg2">
                    <a:lumMod val="90000"/>
                  </a:schemeClr>
                </a:solidFill>
                <a:latin typeface="Times New Roman" pitchFamily="18" charset="0"/>
                <a:cs typeface="Times New Roman" pitchFamily="18" charset="0"/>
              </a:rPr>
              <a:t>Pharisees, Scribes and Sadducees in Palestinian Society: A Sociological Approach</a:t>
            </a:r>
            <a:r>
              <a:rPr lang="en-US" sz="1400" dirty="0">
                <a:solidFill>
                  <a:schemeClr val="bg2">
                    <a:lumMod val="90000"/>
                  </a:schemeClr>
                </a:solidFill>
                <a:latin typeface="Times New Roman" pitchFamily="18" charset="0"/>
                <a:cs typeface="Times New Roman" pitchFamily="18" charset="0"/>
              </a:rPr>
              <a:t>. Grand Rapids, MI; Cambridge, U.K.; Livonia, MI: William B. Eerdmans Publishing Company; Dove Booksellers, 2001.</a:t>
            </a:r>
          </a:p>
          <a:p>
            <a:r>
              <a:rPr lang="en-US" sz="1400" dirty="0">
                <a:solidFill>
                  <a:schemeClr val="bg2">
                    <a:lumMod val="90000"/>
                  </a:schemeClr>
                </a:solidFill>
                <a:latin typeface="Times New Roman" pitchFamily="18" charset="0"/>
                <a:cs typeface="Times New Roman" pitchFamily="18" charset="0"/>
              </a:rPr>
              <a:t> </a:t>
            </a:r>
          </a:p>
          <a:p>
            <a:r>
              <a:rPr lang="en-US" sz="1400" dirty="0">
                <a:solidFill>
                  <a:schemeClr val="bg2">
                    <a:lumMod val="90000"/>
                  </a:schemeClr>
                </a:solidFill>
                <a:latin typeface="Times New Roman" pitchFamily="18" charset="0"/>
                <a:cs typeface="Times New Roman" pitchFamily="18" charset="0"/>
              </a:rPr>
              <a:t>Scott, Julius J. </a:t>
            </a:r>
            <a:r>
              <a:rPr lang="en-US" sz="1400" i="1" dirty="0">
                <a:solidFill>
                  <a:schemeClr val="bg2">
                    <a:lumMod val="90000"/>
                  </a:schemeClr>
                </a:solidFill>
                <a:latin typeface="Times New Roman" pitchFamily="18" charset="0"/>
                <a:cs typeface="Times New Roman" pitchFamily="18" charset="0"/>
              </a:rPr>
              <a:t>Jewish Backgrounds of the New Testament</a:t>
            </a:r>
            <a:r>
              <a:rPr lang="en-US" sz="1400" dirty="0">
                <a:solidFill>
                  <a:schemeClr val="bg2">
                    <a:lumMod val="90000"/>
                  </a:schemeClr>
                </a:solidFill>
                <a:latin typeface="Times New Roman" pitchFamily="18" charset="0"/>
                <a:cs typeface="Times New Roman" pitchFamily="18" charset="0"/>
              </a:rPr>
              <a:t>. Grand Rapids, MI: Baker Academic, 1995.</a:t>
            </a:r>
          </a:p>
          <a:p>
            <a:r>
              <a:rPr lang="en-US" sz="1400" dirty="0">
                <a:solidFill>
                  <a:schemeClr val="bg2">
                    <a:lumMod val="90000"/>
                  </a:schemeClr>
                </a:solidFill>
                <a:latin typeface="Times New Roman" pitchFamily="18" charset="0"/>
                <a:cs typeface="Times New Roman" pitchFamily="18" charset="0"/>
              </a:rPr>
              <a:t> </a:t>
            </a:r>
          </a:p>
          <a:p>
            <a:r>
              <a:rPr lang="en-US" sz="1400" dirty="0">
                <a:solidFill>
                  <a:schemeClr val="bg2">
                    <a:lumMod val="90000"/>
                  </a:schemeClr>
                </a:solidFill>
                <a:latin typeface="Times New Roman" pitchFamily="18" charset="0"/>
                <a:cs typeface="Times New Roman" pitchFamily="18" charset="0"/>
              </a:rPr>
              <a:t>Sivertsev, Alexei. </a:t>
            </a:r>
            <a:r>
              <a:rPr lang="en-US" sz="1400" i="1" dirty="0">
                <a:solidFill>
                  <a:schemeClr val="bg2">
                    <a:lumMod val="90000"/>
                  </a:schemeClr>
                </a:solidFill>
                <a:latin typeface="Times New Roman" pitchFamily="18" charset="0"/>
                <a:cs typeface="Times New Roman" pitchFamily="18" charset="0"/>
              </a:rPr>
              <a:t>Family Religion</a:t>
            </a:r>
            <a:r>
              <a:rPr lang="en-US" sz="1400" dirty="0">
                <a:solidFill>
                  <a:schemeClr val="bg2">
                    <a:lumMod val="90000"/>
                  </a:schemeClr>
                </a:solidFill>
                <a:latin typeface="Times New Roman" pitchFamily="18" charset="0"/>
                <a:cs typeface="Times New Roman" pitchFamily="18" charset="0"/>
              </a:rPr>
              <a:t> The Eerdmans Dictionary of Early Judaism, Edited by John J. Collins and Daniel C. Harlow. Grand Rapids, MI; Cambridge, U.K.: William B. Eerdmans Publishing Company, 2010.</a:t>
            </a:r>
          </a:p>
        </p:txBody>
      </p:sp>
    </p:spTree>
    <p:extLst>
      <p:ext uri="{BB962C8B-B14F-4D97-AF65-F5344CB8AC3E}">
        <p14:creationId xmlns:p14="http://schemas.microsoft.com/office/powerpoint/2010/main" val="185815565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609600" y="2209800"/>
            <a:ext cx="8077200" cy="954107"/>
          </a:xfrm>
          <a:prstGeom prst="rect">
            <a:avLst/>
          </a:prstGeom>
        </p:spPr>
        <p:txBody>
          <a:bodyPr wrap="square">
            <a:spAutoFit/>
          </a:bodyPr>
          <a:lstStyle/>
          <a:p>
            <a:pPr algn="ctr"/>
            <a:r>
              <a:rPr lang="en-US" sz="2800" b="1" dirty="0" smtClean="0">
                <a:solidFill>
                  <a:schemeClr val="bg2">
                    <a:lumMod val="90000"/>
                  </a:schemeClr>
                </a:solidFill>
                <a:latin typeface="Times New Roman" pitchFamily="18" charset="0"/>
                <a:cs typeface="Times New Roman" pitchFamily="18" charset="0"/>
              </a:rPr>
              <a:t>Lesson </a:t>
            </a:r>
            <a:r>
              <a:rPr lang="en-US" sz="2800" b="1" dirty="0">
                <a:solidFill>
                  <a:schemeClr val="bg2">
                    <a:lumMod val="90000"/>
                  </a:schemeClr>
                </a:solidFill>
                <a:latin typeface="Times New Roman" pitchFamily="18" charset="0"/>
                <a:cs typeface="Times New Roman" pitchFamily="18" charset="0"/>
              </a:rPr>
              <a:t>2: What did Mary know through her virginity and the conception of our Lord?</a:t>
            </a:r>
          </a:p>
        </p:txBody>
      </p:sp>
      <p:sp>
        <p:nvSpPr>
          <p:cNvPr id="2" name="Rectangle 1"/>
          <p:cNvSpPr/>
          <p:nvPr/>
        </p:nvSpPr>
        <p:spPr>
          <a:xfrm>
            <a:off x="1409700" y="228600"/>
            <a:ext cx="6324600" cy="954107"/>
          </a:xfrm>
          <a:prstGeom prst="rect">
            <a:avLst/>
          </a:prstGeom>
        </p:spPr>
        <p:txBody>
          <a:bodyPr wrap="square">
            <a:spAutoFit/>
          </a:bodyPr>
          <a:lstStyle/>
          <a:p>
            <a:pPr algn="ctr"/>
            <a:r>
              <a:rPr lang="en-US" sz="2800" b="1" dirty="0">
                <a:solidFill>
                  <a:schemeClr val="bg2">
                    <a:lumMod val="90000"/>
                  </a:schemeClr>
                </a:solidFill>
                <a:latin typeface="Times New Roman" pitchFamily="18" charset="0"/>
                <a:cs typeface="Times New Roman" pitchFamily="18" charset="0"/>
              </a:rPr>
              <a:t>A Contemplative, Biblical Analysis of Mary, Mother of Christ</a:t>
            </a:r>
          </a:p>
        </p:txBody>
      </p:sp>
      <p:sp>
        <p:nvSpPr>
          <p:cNvPr id="3" name="Rectangle 2"/>
          <p:cNvSpPr/>
          <p:nvPr/>
        </p:nvSpPr>
        <p:spPr>
          <a:xfrm>
            <a:off x="4495800" y="5181600"/>
            <a:ext cx="4572000" cy="1477328"/>
          </a:xfrm>
          <a:prstGeom prst="rect">
            <a:avLst/>
          </a:prstGeom>
        </p:spPr>
        <p:txBody>
          <a:bodyPr>
            <a:spAutoFit/>
          </a:bodyPr>
          <a:lstStyle/>
          <a:p>
            <a:r>
              <a:rPr lang="en-US" dirty="0">
                <a:solidFill>
                  <a:schemeClr val="bg2">
                    <a:lumMod val="90000"/>
                  </a:schemeClr>
                </a:solidFill>
                <a:latin typeface="Times New Roman" pitchFamily="18" charset="0"/>
                <a:cs typeface="Times New Roman" pitchFamily="18" charset="0"/>
              </a:rPr>
              <a:t>Name of Student: Kathy L. McFarland</a:t>
            </a:r>
          </a:p>
          <a:p>
            <a:r>
              <a:rPr lang="en-US" dirty="0">
                <a:solidFill>
                  <a:schemeClr val="bg2">
                    <a:lumMod val="90000"/>
                  </a:schemeClr>
                </a:solidFill>
                <a:latin typeface="Times New Roman" pitchFamily="18" charset="0"/>
                <a:cs typeface="Times New Roman" pitchFamily="18" charset="0"/>
              </a:rPr>
              <a:t>Student ID: 21568848</a:t>
            </a:r>
          </a:p>
          <a:p>
            <a:r>
              <a:rPr lang="en-US" dirty="0">
                <a:solidFill>
                  <a:schemeClr val="bg2">
                    <a:lumMod val="90000"/>
                  </a:schemeClr>
                </a:solidFill>
                <a:latin typeface="Times New Roman" pitchFamily="18" charset="0"/>
                <a:cs typeface="Times New Roman" pitchFamily="18" charset="0"/>
              </a:rPr>
              <a:t>Class: NBST 521</a:t>
            </a:r>
          </a:p>
          <a:p>
            <a:r>
              <a:rPr lang="en-US" dirty="0">
                <a:solidFill>
                  <a:schemeClr val="bg2">
                    <a:lumMod val="90000"/>
                  </a:schemeClr>
                </a:solidFill>
                <a:latin typeface="Times New Roman" pitchFamily="18" charset="0"/>
                <a:cs typeface="Times New Roman" pitchFamily="18" charset="0"/>
              </a:rPr>
              <a:t>Instructor’s Name: Dr. David Mappes</a:t>
            </a:r>
          </a:p>
          <a:p>
            <a:r>
              <a:rPr lang="en-US" dirty="0">
                <a:solidFill>
                  <a:schemeClr val="bg2">
                    <a:lumMod val="90000"/>
                  </a:schemeClr>
                </a:solidFill>
                <a:latin typeface="Times New Roman" pitchFamily="18" charset="0"/>
                <a:cs typeface="Times New Roman" pitchFamily="18" charset="0"/>
              </a:rPr>
              <a:t>Date Submitted: 02/16/2012 </a:t>
            </a:r>
          </a:p>
        </p:txBody>
      </p:sp>
    </p:spTree>
    <p:extLst>
      <p:ext uri="{BB962C8B-B14F-4D97-AF65-F5344CB8AC3E}">
        <p14:creationId xmlns:p14="http://schemas.microsoft.com/office/powerpoint/2010/main" val="102746888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2073303" y="1798022"/>
            <a:ext cx="4997394" cy="861774"/>
          </a:xfrm>
          <a:prstGeom prst="rect">
            <a:avLst/>
          </a:prstGeom>
        </p:spPr>
        <p:txBody>
          <a:bodyPr wrap="none">
            <a:spAutoFit/>
          </a:bodyPr>
          <a:lstStyle/>
          <a:p>
            <a:pPr lvl="0"/>
            <a:r>
              <a:rPr lang="en-US" sz="3200" dirty="0" smtClean="0">
                <a:solidFill>
                  <a:schemeClr val="bg2">
                    <a:lumMod val="90000"/>
                  </a:schemeClr>
                </a:solidFill>
                <a:latin typeface="Times New Roman" pitchFamily="18" charset="0"/>
                <a:cs typeface="Times New Roman" pitchFamily="18" charset="0"/>
              </a:rPr>
              <a:t>Introduction: </a:t>
            </a:r>
            <a:r>
              <a:rPr lang="en-US" sz="2800" b="1" dirty="0">
                <a:solidFill>
                  <a:schemeClr val="bg2">
                    <a:lumMod val="90000"/>
                  </a:schemeClr>
                </a:solidFill>
                <a:latin typeface="Times New Roman" pitchFamily="18" charset="0"/>
                <a:cs typeface="Times New Roman" pitchFamily="18" charset="0"/>
              </a:rPr>
              <a:t>Mary’s Virginity</a:t>
            </a:r>
          </a:p>
          <a:p>
            <a:endParaRPr lang="en-US" dirty="0"/>
          </a:p>
        </p:txBody>
      </p:sp>
      <p:sp>
        <p:nvSpPr>
          <p:cNvPr id="5" name="Rectangle 4"/>
          <p:cNvSpPr/>
          <p:nvPr/>
        </p:nvSpPr>
        <p:spPr>
          <a:xfrm>
            <a:off x="1409700" y="228600"/>
            <a:ext cx="6324600" cy="954107"/>
          </a:xfrm>
          <a:prstGeom prst="rect">
            <a:avLst/>
          </a:prstGeom>
        </p:spPr>
        <p:txBody>
          <a:bodyPr wrap="square">
            <a:spAutoFit/>
          </a:bodyPr>
          <a:lstStyle/>
          <a:p>
            <a:pPr algn="ctr"/>
            <a:r>
              <a:rPr lang="en-US" sz="2800" b="1" dirty="0">
                <a:solidFill>
                  <a:schemeClr val="bg2">
                    <a:lumMod val="90000"/>
                  </a:schemeClr>
                </a:solidFill>
                <a:latin typeface="Times New Roman" pitchFamily="18" charset="0"/>
                <a:cs typeface="Times New Roman" pitchFamily="18" charset="0"/>
              </a:rPr>
              <a:t>A Contemplative, Biblical Analysis of Mary, Mother of Christ</a:t>
            </a:r>
          </a:p>
        </p:txBody>
      </p:sp>
      <p:sp>
        <p:nvSpPr>
          <p:cNvPr id="7" name="Rectangle 6"/>
          <p:cNvSpPr/>
          <p:nvPr/>
        </p:nvSpPr>
        <p:spPr>
          <a:xfrm>
            <a:off x="1600200" y="2718154"/>
            <a:ext cx="5943600" cy="2677656"/>
          </a:xfrm>
          <a:prstGeom prst="rect">
            <a:avLst/>
          </a:prstGeom>
        </p:spPr>
        <p:txBody>
          <a:bodyPr wrap="square">
            <a:spAutoFit/>
          </a:bodyPr>
          <a:lstStyle/>
          <a:p>
            <a:pPr algn="ctr"/>
            <a:r>
              <a:rPr lang="en-US" sz="2800" b="1" dirty="0">
                <a:solidFill>
                  <a:schemeClr val="bg2">
                    <a:lumMod val="90000"/>
                  </a:schemeClr>
                </a:solidFill>
                <a:latin typeface="Times New Roman" pitchFamily="18" charset="0"/>
                <a:cs typeface="Times New Roman" pitchFamily="18" charset="0"/>
              </a:rPr>
              <a:t>This lesson we will discuss Mary’s life, and contemplate what she really knows concerning the events surrounding her young life, with a detailed looks at her virginity, conception, and pregnancy.</a:t>
            </a:r>
          </a:p>
        </p:txBody>
      </p:sp>
    </p:spTree>
    <p:extLst>
      <p:ext uri="{BB962C8B-B14F-4D97-AF65-F5344CB8AC3E}">
        <p14:creationId xmlns:p14="http://schemas.microsoft.com/office/powerpoint/2010/main" val="67855733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889561" y="895907"/>
            <a:ext cx="1035796" cy="523220"/>
          </a:xfrm>
          <a:prstGeom prst="rect">
            <a:avLst/>
          </a:prstGeom>
        </p:spPr>
        <p:txBody>
          <a:bodyPr wrap="none">
            <a:spAutoFit/>
          </a:bodyPr>
          <a:lstStyle/>
          <a:p>
            <a:r>
              <a:rPr lang="en-US" sz="2800" b="1" dirty="0">
                <a:solidFill>
                  <a:schemeClr val="bg2">
                    <a:lumMod val="90000"/>
                  </a:schemeClr>
                </a:solidFill>
                <a:latin typeface="Times New Roman" pitchFamily="18" charset="0"/>
                <a:cs typeface="Times New Roman" pitchFamily="18" charset="0"/>
              </a:rPr>
              <a:t>Proof</a:t>
            </a:r>
          </a:p>
        </p:txBody>
      </p:sp>
      <p:sp>
        <p:nvSpPr>
          <p:cNvPr id="4" name="Rectangle 3"/>
          <p:cNvSpPr/>
          <p:nvPr/>
        </p:nvSpPr>
        <p:spPr>
          <a:xfrm>
            <a:off x="3195405" y="304800"/>
            <a:ext cx="2753190" cy="523220"/>
          </a:xfrm>
          <a:prstGeom prst="rect">
            <a:avLst/>
          </a:prstGeom>
        </p:spPr>
        <p:txBody>
          <a:bodyPr wrap="none">
            <a:spAutoFit/>
          </a:bodyPr>
          <a:lstStyle/>
          <a:p>
            <a:pPr lvl="0"/>
            <a:r>
              <a:rPr lang="en-US" sz="2800" b="1" dirty="0">
                <a:solidFill>
                  <a:srgbClr val="EEECE1">
                    <a:lumMod val="90000"/>
                  </a:srgbClr>
                </a:solidFill>
                <a:latin typeface="Times New Roman" pitchFamily="18" charset="0"/>
                <a:cs typeface="Times New Roman" pitchFamily="18" charset="0"/>
              </a:rPr>
              <a:t>Mary’s Virginity</a:t>
            </a:r>
          </a:p>
        </p:txBody>
      </p:sp>
      <p:sp>
        <p:nvSpPr>
          <p:cNvPr id="7" name="Rectangle 6"/>
          <p:cNvSpPr/>
          <p:nvPr/>
        </p:nvSpPr>
        <p:spPr>
          <a:xfrm>
            <a:off x="1443317" y="1444275"/>
            <a:ext cx="4949625" cy="892552"/>
          </a:xfrm>
          <a:prstGeom prst="rect">
            <a:avLst/>
          </a:prstGeom>
        </p:spPr>
        <p:txBody>
          <a:bodyPr wrap="none">
            <a:spAutoFit/>
          </a:bodyPr>
          <a:lstStyle/>
          <a:p>
            <a:pPr marL="457200" lvl="0" indent="-457200">
              <a:buFont typeface="Wingdings" pitchFamily="2" charset="2"/>
              <a:buChar char="v"/>
            </a:pPr>
            <a:r>
              <a:rPr lang="en-US" sz="2400" b="1" dirty="0" smtClean="0">
                <a:solidFill>
                  <a:srgbClr val="EEECE1">
                    <a:lumMod val="90000"/>
                  </a:srgbClr>
                </a:solidFill>
                <a:latin typeface="Times New Roman" pitchFamily="18" charset="0"/>
                <a:cs typeface="Times New Roman" pitchFamily="18" charset="0"/>
              </a:rPr>
              <a:t>Luke 1:26-38</a:t>
            </a:r>
            <a:r>
              <a:rPr lang="en-US" sz="2400" b="1" dirty="0">
                <a:solidFill>
                  <a:srgbClr val="EEECE1">
                    <a:lumMod val="90000"/>
                  </a:srgbClr>
                </a:solidFill>
                <a:latin typeface="Times New Roman" pitchFamily="18" charset="0"/>
                <a:cs typeface="Times New Roman" pitchFamily="18" charset="0"/>
              </a:rPr>
              <a:t>– Declared by Luke</a:t>
            </a:r>
          </a:p>
          <a:p>
            <a:r>
              <a:rPr lang="en-US" sz="2800" b="1" dirty="0" smtClean="0">
                <a:solidFill>
                  <a:srgbClr val="EEECE1">
                    <a:lumMod val="90000"/>
                  </a:srgbClr>
                </a:solidFill>
                <a:latin typeface="Times New Roman" pitchFamily="18" charset="0"/>
                <a:cs typeface="Times New Roman" pitchFamily="18" charset="0"/>
              </a:rPr>
              <a:t> </a:t>
            </a:r>
            <a:endParaRPr lang="en-US" dirty="0"/>
          </a:p>
        </p:txBody>
      </p:sp>
      <p:sp>
        <p:nvSpPr>
          <p:cNvPr id="8" name="Rectangle 7"/>
          <p:cNvSpPr/>
          <p:nvPr/>
        </p:nvSpPr>
        <p:spPr>
          <a:xfrm>
            <a:off x="1466242" y="1890551"/>
            <a:ext cx="6926778" cy="461665"/>
          </a:xfrm>
          <a:prstGeom prst="rect">
            <a:avLst/>
          </a:prstGeom>
        </p:spPr>
        <p:txBody>
          <a:bodyPr wrap="square">
            <a:spAutoFit/>
          </a:bodyPr>
          <a:lstStyle/>
          <a:p>
            <a:pPr marL="457200" lvl="0" indent="-457200">
              <a:buFont typeface="Wingdings" pitchFamily="2" charset="2"/>
              <a:buChar char="v"/>
            </a:pPr>
            <a:r>
              <a:rPr lang="en-US" sz="2400" b="1" dirty="0" smtClean="0">
                <a:solidFill>
                  <a:srgbClr val="EEECE1">
                    <a:lumMod val="90000"/>
                  </a:srgbClr>
                </a:solidFill>
                <a:latin typeface="Times New Roman" pitchFamily="18" charset="0"/>
                <a:cs typeface="Times New Roman" pitchFamily="18" charset="0"/>
              </a:rPr>
              <a:t>Matthew </a:t>
            </a:r>
            <a:r>
              <a:rPr lang="en-US" sz="2400" b="1" dirty="0">
                <a:solidFill>
                  <a:srgbClr val="EEECE1">
                    <a:lumMod val="90000"/>
                  </a:srgbClr>
                </a:solidFill>
                <a:latin typeface="Times New Roman" pitchFamily="18" charset="0"/>
                <a:cs typeface="Times New Roman" pitchFamily="18" charset="0"/>
              </a:rPr>
              <a:t>1:18-25 – Declared by Matthew</a:t>
            </a:r>
          </a:p>
        </p:txBody>
      </p:sp>
      <p:sp>
        <p:nvSpPr>
          <p:cNvPr id="9" name="Rectangle 8"/>
          <p:cNvSpPr/>
          <p:nvPr/>
        </p:nvSpPr>
        <p:spPr>
          <a:xfrm>
            <a:off x="972671" y="5609144"/>
            <a:ext cx="7543800" cy="584775"/>
          </a:xfrm>
          <a:prstGeom prst="rect">
            <a:avLst/>
          </a:prstGeom>
        </p:spPr>
        <p:txBody>
          <a:bodyPr wrap="square">
            <a:spAutoFit/>
          </a:bodyPr>
          <a:lstStyle/>
          <a:p>
            <a:r>
              <a:rPr lang="en-US" sz="1600" dirty="0" smtClean="0">
                <a:solidFill>
                  <a:schemeClr val="bg2">
                    <a:lumMod val="90000"/>
                  </a:schemeClr>
                </a:solidFill>
                <a:latin typeface="Times New Roman" pitchFamily="18" charset="0"/>
                <a:cs typeface="Times New Roman" pitchFamily="18" charset="0"/>
              </a:rPr>
              <a:t>47 </a:t>
            </a:r>
            <a:r>
              <a:rPr lang="en-US" sz="1600" dirty="0">
                <a:solidFill>
                  <a:schemeClr val="bg2">
                    <a:lumMod val="90000"/>
                  </a:schemeClr>
                </a:solidFill>
                <a:latin typeface="Times New Roman" pitchFamily="18" charset="0"/>
                <a:cs typeface="Times New Roman" pitchFamily="18" charset="0"/>
              </a:rPr>
              <a:t>Sarah Jane Boss, "Blessed One: Protestant Perspectives on Mary," </a:t>
            </a:r>
            <a:r>
              <a:rPr lang="en-US" sz="1600" i="1" dirty="0">
                <a:solidFill>
                  <a:schemeClr val="bg2">
                    <a:lumMod val="90000"/>
                  </a:schemeClr>
                </a:solidFill>
                <a:latin typeface="Times New Roman" pitchFamily="18" charset="0"/>
                <a:cs typeface="Times New Roman" pitchFamily="18" charset="0"/>
              </a:rPr>
              <a:t>Theology Today</a:t>
            </a:r>
            <a:r>
              <a:rPr lang="en-US" sz="1600" dirty="0">
                <a:solidFill>
                  <a:schemeClr val="bg2">
                    <a:lumMod val="90000"/>
                  </a:schemeClr>
                </a:solidFill>
                <a:latin typeface="Times New Roman" pitchFamily="18" charset="0"/>
                <a:cs typeface="Times New Roman" pitchFamily="18" charset="0"/>
              </a:rPr>
              <a:t> 62, no. 1 (2005).</a:t>
            </a:r>
          </a:p>
        </p:txBody>
      </p:sp>
      <p:sp>
        <p:nvSpPr>
          <p:cNvPr id="10" name="Rectangle 9"/>
          <p:cNvSpPr/>
          <p:nvPr/>
        </p:nvSpPr>
        <p:spPr>
          <a:xfrm>
            <a:off x="972671" y="5021268"/>
            <a:ext cx="2646878" cy="584775"/>
          </a:xfrm>
          <a:prstGeom prst="rect">
            <a:avLst/>
          </a:prstGeom>
        </p:spPr>
        <p:txBody>
          <a:bodyPr wrap="none">
            <a:spAutoFit/>
          </a:bodyPr>
          <a:lstStyle/>
          <a:p>
            <a:r>
              <a:rPr lang="en-US" sz="3200" dirty="0" smtClean="0">
                <a:solidFill>
                  <a:schemeClr val="bg2">
                    <a:lumMod val="90000"/>
                  </a:schemeClr>
                </a:solidFill>
                <a:latin typeface="Times New Roman" pitchFamily="18" charset="0"/>
                <a:cs typeface="Times New Roman" pitchFamily="18" charset="0"/>
              </a:rPr>
              <a:t>____________</a:t>
            </a:r>
          </a:p>
        </p:txBody>
      </p:sp>
      <p:sp>
        <p:nvSpPr>
          <p:cNvPr id="11" name="Rectangle 10"/>
          <p:cNvSpPr/>
          <p:nvPr/>
        </p:nvSpPr>
        <p:spPr>
          <a:xfrm>
            <a:off x="1443317" y="2365063"/>
            <a:ext cx="7190208" cy="830997"/>
          </a:xfrm>
          <a:prstGeom prst="rect">
            <a:avLst/>
          </a:prstGeom>
        </p:spPr>
        <p:txBody>
          <a:bodyPr wrap="square">
            <a:spAutoFit/>
          </a:bodyPr>
          <a:lstStyle/>
          <a:p>
            <a:pPr marL="457200" indent="-457200">
              <a:buFont typeface="Wingdings" pitchFamily="2" charset="2"/>
              <a:buChar char="v"/>
            </a:pPr>
            <a:r>
              <a:rPr lang="en-US" sz="2400" b="1" dirty="0">
                <a:solidFill>
                  <a:schemeClr val="bg2">
                    <a:lumMod val="90000"/>
                  </a:schemeClr>
                </a:solidFill>
                <a:latin typeface="Times New Roman" pitchFamily="18" charset="0"/>
                <a:cs typeface="Times New Roman" pitchFamily="18" charset="0"/>
              </a:rPr>
              <a:t>Matthew 1:25 – Joseph has not had sexual relations with Mary</a:t>
            </a:r>
          </a:p>
        </p:txBody>
      </p:sp>
      <p:sp>
        <p:nvSpPr>
          <p:cNvPr id="12" name="Rectangle 11"/>
          <p:cNvSpPr/>
          <p:nvPr/>
        </p:nvSpPr>
        <p:spPr>
          <a:xfrm>
            <a:off x="1466242" y="3623101"/>
            <a:ext cx="7525871" cy="830997"/>
          </a:xfrm>
          <a:prstGeom prst="rect">
            <a:avLst/>
          </a:prstGeom>
        </p:spPr>
        <p:txBody>
          <a:bodyPr wrap="square">
            <a:spAutoFit/>
          </a:bodyPr>
          <a:lstStyle/>
          <a:p>
            <a:pPr marL="457200" indent="-457200">
              <a:buFont typeface="Wingdings" pitchFamily="2" charset="2"/>
              <a:buChar char="v"/>
            </a:pPr>
            <a:r>
              <a:rPr lang="en-US" sz="2400" b="1" dirty="0" smtClean="0">
                <a:solidFill>
                  <a:schemeClr val="bg2">
                    <a:lumMod val="90000"/>
                  </a:schemeClr>
                </a:solidFill>
                <a:latin typeface="Times New Roman" pitchFamily="18" charset="0"/>
                <a:cs typeface="Times New Roman" pitchFamily="18" charset="0"/>
              </a:rPr>
              <a:t>A </a:t>
            </a:r>
            <a:r>
              <a:rPr lang="en-US" sz="2400" b="1" dirty="0">
                <a:solidFill>
                  <a:schemeClr val="bg2">
                    <a:lumMod val="90000"/>
                  </a:schemeClr>
                </a:solidFill>
                <a:latin typeface="Times New Roman" pitchFamily="18" charset="0"/>
                <a:cs typeface="Times New Roman" pitchFamily="18" charset="0"/>
              </a:rPr>
              <a:t>discussion of the Greek word for “Virgin” and the confusion this </a:t>
            </a:r>
            <a:r>
              <a:rPr lang="en-US" sz="2400" b="1" dirty="0" smtClean="0">
                <a:solidFill>
                  <a:schemeClr val="bg2">
                    <a:lumMod val="90000"/>
                  </a:schemeClr>
                </a:solidFill>
                <a:latin typeface="Times New Roman" pitchFamily="18" charset="0"/>
                <a:cs typeface="Times New Roman" pitchFamily="18" charset="0"/>
              </a:rPr>
              <a:t>brings</a:t>
            </a:r>
            <a:r>
              <a:rPr lang="en-US" sz="2400" b="1" baseline="30000" dirty="0" smtClean="0">
                <a:solidFill>
                  <a:schemeClr val="bg2">
                    <a:lumMod val="90000"/>
                  </a:schemeClr>
                </a:solidFill>
                <a:latin typeface="Times New Roman" pitchFamily="18" charset="0"/>
                <a:cs typeface="Times New Roman" pitchFamily="18" charset="0"/>
              </a:rPr>
              <a:t>47</a:t>
            </a:r>
            <a:endParaRPr lang="en-US" sz="2400" b="1" baseline="30000" dirty="0">
              <a:solidFill>
                <a:schemeClr val="bg2">
                  <a:lumMod val="90000"/>
                </a:schemeClr>
              </a:solidFill>
              <a:latin typeface="Times New Roman" pitchFamily="18" charset="0"/>
              <a:cs typeface="Times New Roman" pitchFamily="18" charset="0"/>
            </a:endParaRPr>
          </a:p>
        </p:txBody>
      </p:sp>
      <p:sp>
        <p:nvSpPr>
          <p:cNvPr id="3" name="Rectangle 2"/>
          <p:cNvSpPr/>
          <p:nvPr/>
        </p:nvSpPr>
        <p:spPr>
          <a:xfrm>
            <a:off x="1443316" y="3124200"/>
            <a:ext cx="7624484" cy="461665"/>
          </a:xfrm>
          <a:prstGeom prst="rect">
            <a:avLst/>
          </a:prstGeom>
        </p:spPr>
        <p:txBody>
          <a:bodyPr wrap="square">
            <a:spAutoFit/>
          </a:bodyPr>
          <a:lstStyle/>
          <a:p>
            <a:pPr marL="342900" indent="-342900">
              <a:buFont typeface="Wingdings" pitchFamily="2" charset="2"/>
              <a:buChar char="v"/>
            </a:pPr>
            <a:r>
              <a:rPr lang="en-US" sz="2400" b="1" dirty="0">
                <a:solidFill>
                  <a:schemeClr val="bg2">
                    <a:lumMod val="90000"/>
                  </a:schemeClr>
                </a:solidFill>
                <a:latin typeface="Times New Roman" pitchFamily="18" charset="0"/>
                <a:cs typeface="Times New Roman" pitchFamily="18" charset="0"/>
              </a:rPr>
              <a:t>Luke 1:26-27 – Gabriel is sent by God to Virgin Mary</a:t>
            </a:r>
          </a:p>
        </p:txBody>
      </p:sp>
      <p:sp>
        <p:nvSpPr>
          <p:cNvPr id="5" name="Rectangle 4"/>
          <p:cNvSpPr/>
          <p:nvPr/>
        </p:nvSpPr>
        <p:spPr>
          <a:xfrm>
            <a:off x="1466242" y="4454098"/>
            <a:ext cx="7167283" cy="830997"/>
          </a:xfrm>
          <a:prstGeom prst="rect">
            <a:avLst/>
          </a:prstGeom>
        </p:spPr>
        <p:txBody>
          <a:bodyPr wrap="square">
            <a:spAutoFit/>
          </a:bodyPr>
          <a:lstStyle/>
          <a:p>
            <a:pPr marL="285750" indent="-285750">
              <a:buFont typeface="Wingdings" pitchFamily="2" charset="2"/>
              <a:buChar char="v"/>
            </a:pPr>
            <a:r>
              <a:rPr lang="en-US" sz="2400" b="1" dirty="0">
                <a:solidFill>
                  <a:schemeClr val="bg2">
                    <a:lumMod val="90000"/>
                  </a:schemeClr>
                </a:solidFill>
                <a:latin typeface="Times New Roman" pitchFamily="18" charset="0"/>
                <a:cs typeface="Times New Roman" pitchFamily="18" charset="0"/>
              </a:rPr>
              <a:t>The role of Mary as mother of Jesus through His </a:t>
            </a:r>
            <a:r>
              <a:rPr lang="en-US" sz="2400" b="1" dirty="0" smtClean="0">
                <a:solidFill>
                  <a:schemeClr val="bg2">
                    <a:lumMod val="90000"/>
                  </a:schemeClr>
                </a:solidFill>
                <a:latin typeface="Times New Roman" pitchFamily="18" charset="0"/>
                <a:cs typeface="Times New Roman" pitchFamily="18" charset="0"/>
              </a:rPr>
              <a:t>conception</a:t>
            </a:r>
            <a:r>
              <a:rPr lang="en-US" sz="2400" b="1" baseline="30000" dirty="0" smtClean="0">
                <a:solidFill>
                  <a:schemeClr val="bg2">
                    <a:lumMod val="90000"/>
                  </a:schemeClr>
                </a:solidFill>
                <a:latin typeface="Times New Roman" pitchFamily="18" charset="0"/>
                <a:cs typeface="Times New Roman" pitchFamily="18" charset="0"/>
              </a:rPr>
              <a:t>48</a:t>
            </a:r>
            <a:endParaRPr lang="en-US" sz="2400" b="1" baseline="30000" dirty="0">
              <a:solidFill>
                <a:schemeClr val="bg2">
                  <a:lumMod val="90000"/>
                </a:schemeClr>
              </a:solidFill>
              <a:latin typeface="Times New Roman" pitchFamily="18" charset="0"/>
              <a:cs typeface="Times New Roman" pitchFamily="18" charset="0"/>
            </a:endParaRPr>
          </a:p>
        </p:txBody>
      </p:sp>
      <p:sp>
        <p:nvSpPr>
          <p:cNvPr id="6" name="Rectangle 5"/>
          <p:cNvSpPr/>
          <p:nvPr/>
        </p:nvSpPr>
        <p:spPr>
          <a:xfrm>
            <a:off x="972670" y="6172200"/>
            <a:ext cx="7637929" cy="584775"/>
          </a:xfrm>
          <a:prstGeom prst="rect">
            <a:avLst/>
          </a:prstGeom>
        </p:spPr>
        <p:txBody>
          <a:bodyPr wrap="square">
            <a:spAutoFit/>
          </a:bodyPr>
          <a:lstStyle/>
          <a:p>
            <a:r>
              <a:rPr lang="en-US" sz="1600" dirty="0">
                <a:solidFill>
                  <a:schemeClr val="bg2">
                    <a:lumMod val="90000"/>
                  </a:schemeClr>
                </a:solidFill>
                <a:latin typeface="Times New Roman" pitchFamily="18" charset="0"/>
                <a:cs typeface="Times New Roman" pitchFamily="18" charset="0"/>
              </a:rPr>
              <a:t>48 John Nolland, </a:t>
            </a:r>
            <a:r>
              <a:rPr lang="en-US" sz="1600" i="1" dirty="0">
                <a:solidFill>
                  <a:schemeClr val="bg2">
                    <a:lumMod val="90000"/>
                  </a:schemeClr>
                </a:solidFill>
                <a:latin typeface="Times New Roman" pitchFamily="18" charset="0"/>
                <a:cs typeface="Times New Roman" pitchFamily="18" charset="0"/>
              </a:rPr>
              <a:t>Word Biblical Commentary : Luke 1:1-9:20</a:t>
            </a:r>
            <a:r>
              <a:rPr lang="en-US" sz="1600" dirty="0">
                <a:solidFill>
                  <a:schemeClr val="bg2">
                    <a:lumMod val="90000"/>
                  </a:schemeClr>
                </a:solidFill>
                <a:latin typeface="Times New Roman" pitchFamily="18" charset="0"/>
                <a:cs typeface="Times New Roman" pitchFamily="18" charset="0"/>
              </a:rPr>
              <a:t>, Word Biblical Commentary (Dallas: Word, Incorporated, 2002), 45.</a:t>
            </a:r>
          </a:p>
        </p:txBody>
      </p:sp>
    </p:spTree>
    <p:extLst>
      <p:ext uri="{BB962C8B-B14F-4D97-AF65-F5344CB8AC3E}">
        <p14:creationId xmlns:p14="http://schemas.microsoft.com/office/powerpoint/2010/main" val="151191538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3195405" y="228600"/>
            <a:ext cx="2753190" cy="523220"/>
          </a:xfrm>
          <a:prstGeom prst="rect">
            <a:avLst/>
          </a:prstGeom>
        </p:spPr>
        <p:txBody>
          <a:bodyPr wrap="none">
            <a:spAutoFit/>
          </a:bodyPr>
          <a:lstStyle/>
          <a:p>
            <a:pPr lvl="0"/>
            <a:r>
              <a:rPr lang="en-US" sz="2800" b="1" dirty="0">
                <a:solidFill>
                  <a:srgbClr val="EEECE1">
                    <a:lumMod val="90000"/>
                  </a:srgbClr>
                </a:solidFill>
                <a:latin typeface="Times New Roman" pitchFamily="18" charset="0"/>
                <a:cs typeface="Times New Roman" pitchFamily="18" charset="0"/>
              </a:rPr>
              <a:t>Mary’s Virginity</a:t>
            </a:r>
          </a:p>
        </p:txBody>
      </p:sp>
      <p:sp>
        <p:nvSpPr>
          <p:cNvPr id="4" name="Rectangle 3"/>
          <p:cNvSpPr/>
          <p:nvPr/>
        </p:nvSpPr>
        <p:spPr>
          <a:xfrm>
            <a:off x="990600" y="914400"/>
            <a:ext cx="1941557" cy="523220"/>
          </a:xfrm>
          <a:prstGeom prst="rect">
            <a:avLst/>
          </a:prstGeom>
        </p:spPr>
        <p:txBody>
          <a:bodyPr wrap="none">
            <a:spAutoFit/>
          </a:bodyPr>
          <a:lstStyle/>
          <a:p>
            <a:r>
              <a:rPr lang="en-US" sz="2800" b="1" dirty="0">
                <a:solidFill>
                  <a:schemeClr val="bg2">
                    <a:lumMod val="90000"/>
                  </a:schemeClr>
                </a:solidFill>
                <a:latin typeface="Times New Roman" pitchFamily="18" charset="0"/>
                <a:cs typeface="Times New Roman" pitchFamily="18" charset="0"/>
              </a:rPr>
              <a:t>Conception</a:t>
            </a:r>
          </a:p>
        </p:txBody>
      </p:sp>
      <p:sp>
        <p:nvSpPr>
          <p:cNvPr id="8" name="Rectangle 7"/>
          <p:cNvSpPr/>
          <p:nvPr/>
        </p:nvSpPr>
        <p:spPr>
          <a:xfrm>
            <a:off x="1447800" y="1629542"/>
            <a:ext cx="7543800" cy="954107"/>
          </a:xfrm>
          <a:prstGeom prst="rect">
            <a:avLst/>
          </a:prstGeom>
        </p:spPr>
        <p:txBody>
          <a:bodyPr wrap="square">
            <a:spAutoFit/>
          </a:bodyPr>
          <a:lstStyle/>
          <a:p>
            <a:pPr marL="457200" indent="-457200">
              <a:buFont typeface="Wingdings" pitchFamily="2" charset="2"/>
              <a:buChar char="v"/>
            </a:pPr>
            <a:r>
              <a:rPr lang="en-US" sz="2800" b="1" dirty="0" smtClean="0">
                <a:solidFill>
                  <a:schemeClr val="bg2">
                    <a:lumMod val="90000"/>
                  </a:schemeClr>
                </a:solidFill>
                <a:latin typeface="Times New Roman" pitchFamily="18" charset="0"/>
                <a:cs typeface="Times New Roman" pitchFamily="18" charset="0"/>
              </a:rPr>
              <a:t>Luke 1-28-29 </a:t>
            </a:r>
            <a:r>
              <a:rPr lang="en-US" sz="2800" b="1" dirty="0">
                <a:solidFill>
                  <a:schemeClr val="bg2">
                    <a:lumMod val="90000"/>
                  </a:schemeClr>
                </a:solidFill>
                <a:latin typeface="Times New Roman" pitchFamily="18" charset="0"/>
                <a:cs typeface="Times New Roman" pitchFamily="18" charset="0"/>
              </a:rPr>
              <a:t>- Mary ponders Gabriel’s message</a:t>
            </a:r>
          </a:p>
        </p:txBody>
      </p:sp>
      <p:sp>
        <p:nvSpPr>
          <p:cNvPr id="9" name="Rectangle 8"/>
          <p:cNvSpPr/>
          <p:nvPr/>
        </p:nvSpPr>
        <p:spPr>
          <a:xfrm>
            <a:off x="1447800" y="2583648"/>
            <a:ext cx="7391400" cy="1384995"/>
          </a:xfrm>
          <a:prstGeom prst="rect">
            <a:avLst/>
          </a:prstGeom>
        </p:spPr>
        <p:txBody>
          <a:bodyPr wrap="square">
            <a:spAutoFit/>
          </a:bodyPr>
          <a:lstStyle/>
          <a:p>
            <a:pPr marL="457200" indent="-457200">
              <a:buFont typeface="Wingdings" pitchFamily="2" charset="2"/>
              <a:buChar char="v"/>
            </a:pPr>
            <a:r>
              <a:rPr lang="en-US" sz="2800" b="1" dirty="0" smtClean="0">
                <a:solidFill>
                  <a:schemeClr val="bg2">
                    <a:lumMod val="90000"/>
                  </a:schemeClr>
                </a:solidFill>
                <a:latin typeface="Times New Roman"/>
                <a:ea typeface="Calibri"/>
              </a:rPr>
              <a:t>Luke 1:34-35 </a:t>
            </a:r>
            <a:r>
              <a:rPr lang="en-US" sz="2800" b="1" dirty="0">
                <a:solidFill>
                  <a:schemeClr val="bg2">
                    <a:lumMod val="90000"/>
                  </a:schemeClr>
                </a:solidFill>
                <a:latin typeface="Times New Roman"/>
                <a:ea typeface="Calibri"/>
              </a:rPr>
              <a:t>– Mary asks Gabriel how pregnancy can happen without intercourse with man </a:t>
            </a:r>
            <a:endParaRPr lang="en-US" sz="2800" b="1" dirty="0">
              <a:solidFill>
                <a:schemeClr val="bg2">
                  <a:lumMod val="90000"/>
                </a:schemeClr>
              </a:solidFill>
            </a:endParaRPr>
          </a:p>
        </p:txBody>
      </p:sp>
      <p:sp>
        <p:nvSpPr>
          <p:cNvPr id="10" name="Rectangle 9"/>
          <p:cNvSpPr/>
          <p:nvPr/>
        </p:nvSpPr>
        <p:spPr>
          <a:xfrm>
            <a:off x="1447800" y="3968644"/>
            <a:ext cx="7157729" cy="523220"/>
          </a:xfrm>
          <a:prstGeom prst="rect">
            <a:avLst/>
          </a:prstGeom>
        </p:spPr>
        <p:txBody>
          <a:bodyPr wrap="none">
            <a:spAutoFit/>
          </a:bodyPr>
          <a:lstStyle/>
          <a:p>
            <a:pPr marL="285750" indent="-285750">
              <a:buFont typeface="Wingdings" pitchFamily="2" charset="2"/>
              <a:buChar char="v"/>
            </a:pPr>
            <a:r>
              <a:rPr lang="en-US" sz="2800" b="1" dirty="0" smtClean="0">
                <a:solidFill>
                  <a:schemeClr val="bg2">
                    <a:lumMod val="90000"/>
                  </a:schemeClr>
                </a:solidFill>
                <a:latin typeface="Times New Roman" pitchFamily="18" charset="0"/>
                <a:cs typeface="Times New Roman" pitchFamily="18" charset="0"/>
              </a:rPr>
              <a:t>Luke 1:35</a:t>
            </a:r>
            <a:r>
              <a:rPr lang="en-US" sz="2800" b="1" dirty="0">
                <a:solidFill>
                  <a:schemeClr val="bg2">
                    <a:lumMod val="90000"/>
                  </a:schemeClr>
                </a:solidFill>
                <a:latin typeface="Times New Roman" pitchFamily="18" charset="0"/>
                <a:cs typeface="Times New Roman" pitchFamily="18" charset="0"/>
              </a:rPr>
              <a:t>, 37 - Gabriel explains conception</a:t>
            </a:r>
          </a:p>
        </p:txBody>
      </p:sp>
      <p:sp>
        <p:nvSpPr>
          <p:cNvPr id="11" name="Rectangle 10"/>
          <p:cNvSpPr/>
          <p:nvPr/>
        </p:nvSpPr>
        <p:spPr>
          <a:xfrm>
            <a:off x="1447800" y="4648200"/>
            <a:ext cx="7083876" cy="523220"/>
          </a:xfrm>
          <a:prstGeom prst="rect">
            <a:avLst/>
          </a:prstGeom>
        </p:spPr>
        <p:txBody>
          <a:bodyPr wrap="square">
            <a:spAutoFit/>
          </a:bodyPr>
          <a:lstStyle/>
          <a:p>
            <a:pPr marL="285750" indent="-285750">
              <a:buFont typeface="Wingdings" pitchFamily="2" charset="2"/>
              <a:buChar char="v"/>
            </a:pPr>
            <a:r>
              <a:rPr lang="en-US" sz="2800" b="1" dirty="0" smtClean="0">
                <a:solidFill>
                  <a:schemeClr val="bg2">
                    <a:lumMod val="90000"/>
                  </a:schemeClr>
                </a:solidFill>
                <a:latin typeface="Times New Roman" pitchFamily="18" charset="0"/>
                <a:cs typeface="Times New Roman" pitchFamily="18" charset="0"/>
              </a:rPr>
              <a:t>Luke 1:38 </a:t>
            </a:r>
            <a:r>
              <a:rPr lang="en-US" sz="2800" b="1" dirty="0">
                <a:solidFill>
                  <a:schemeClr val="bg2">
                    <a:lumMod val="90000"/>
                  </a:schemeClr>
                </a:solidFill>
                <a:latin typeface="Times New Roman" pitchFamily="18" charset="0"/>
                <a:cs typeface="Times New Roman" pitchFamily="18" charset="0"/>
              </a:rPr>
              <a:t>– Mary accepts God’s will</a:t>
            </a:r>
          </a:p>
        </p:txBody>
      </p:sp>
      <p:sp>
        <p:nvSpPr>
          <p:cNvPr id="12" name="Rectangle 11"/>
          <p:cNvSpPr/>
          <p:nvPr/>
        </p:nvSpPr>
        <p:spPr>
          <a:xfrm>
            <a:off x="1461447" y="5171420"/>
            <a:ext cx="7056582" cy="954107"/>
          </a:xfrm>
          <a:prstGeom prst="rect">
            <a:avLst/>
          </a:prstGeom>
        </p:spPr>
        <p:txBody>
          <a:bodyPr wrap="square">
            <a:spAutoFit/>
          </a:bodyPr>
          <a:lstStyle/>
          <a:p>
            <a:pPr marL="285750" indent="-285750">
              <a:buFont typeface="Wingdings" pitchFamily="2" charset="2"/>
              <a:buChar char="v"/>
            </a:pPr>
            <a:r>
              <a:rPr lang="en-US" sz="2800" b="1" dirty="0">
                <a:solidFill>
                  <a:schemeClr val="bg2">
                    <a:lumMod val="90000"/>
                  </a:schemeClr>
                </a:solidFill>
                <a:latin typeface="Times New Roman" pitchFamily="18" charset="0"/>
                <a:cs typeface="Times New Roman" pitchFamily="18" charset="0"/>
              </a:rPr>
              <a:t>Matthew 1:18-25 - Angel informs Joseph of Mary's pregnancy </a:t>
            </a:r>
          </a:p>
        </p:txBody>
      </p:sp>
    </p:spTree>
    <p:extLst>
      <p:ext uri="{BB962C8B-B14F-4D97-AF65-F5344CB8AC3E}">
        <p14:creationId xmlns:p14="http://schemas.microsoft.com/office/powerpoint/2010/main" val="35030152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3195405" y="228600"/>
            <a:ext cx="1955472" cy="523220"/>
          </a:xfrm>
          <a:prstGeom prst="rect">
            <a:avLst/>
          </a:prstGeom>
        </p:spPr>
        <p:txBody>
          <a:bodyPr wrap="none">
            <a:spAutoFit/>
          </a:bodyPr>
          <a:lstStyle/>
          <a:p>
            <a:pPr lvl="0"/>
            <a:r>
              <a:rPr lang="en-US" sz="2800" b="1" dirty="0">
                <a:solidFill>
                  <a:srgbClr val="EEECE1">
                    <a:lumMod val="90000"/>
                  </a:srgbClr>
                </a:solidFill>
                <a:latin typeface="Times New Roman" pitchFamily="18" charset="0"/>
                <a:cs typeface="Times New Roman" pitchFamily="18" charset="0"/>
              </a:rPr>
              <a:t>Mary’s </a:t>
            </a:r>
            <a:r>
              <a:rPr lang="en-US" sz="2800" b="1" dirty="0" smtClean="0">
                <a:solidFill>
                  <a:srgbClr val="EEECE1">
                    <a:lumMod val="90000"/>
                  </a:srgbClr>
                </a:solidFill>
                <a:latin typeface="Times New Roman" pitchFamily="18" charset="0"/>
                <a:cs typeface="Times New Roman" pitchFamily="18" charset="0"/>
              </a:rPr>
              <a:t>Kin</a:t>
            </a:r>
            <a:endParaRPr lang="en-US" sz="2800" b="1" dirty="0">
              <a:solidFill>
                <a:srgbClr val="EEECE1">
                  <a:lumMod val="90000"/>
                </a:srgbClr>
              </a:solidFill>
              <a:latin typeface="Times New Roman" pitchFamily="18" charset="0"/>
              <a:cs typeface="Times New Roman" pitchFamily="18" charset="0"/>
            </a:endParaRPr>
          </a:p>
        </p:txBody>
      </p:sp>
      <p:sp>
        <p:nvSpPr>
          <p:cNvPr id="5" name="Rectangle 4"/>
          <p:cNvSpPr/>
          <p:nvPr/>
        </p:nvSpPr>
        <p:spPr>
          <a:xfrm>
            <a:off x="304800" y="751820"/>
            <a:ext cx="4572000" cy="523220"/>
          </a:xfrm>
          <a:prstGeom prst="rect">
            <a:avLst/>
          </a:prstGeom>
        </p:spPr>
        <p:txBody>
          <a:bodyPr>
            <a:spAutoFit/>
          </a:bodyPr>
          <a:lstStyle/>
          <a:p>
            <a:pPr marL="571500" marR="0">
              <a:spcBef>
                <a:spcPts val="0"/>
              </a:spcBef>
              <a:spcAft>
                <a:spcPts val="0"/>
              </a:spcAft>
            </a:pPr>
            <a:r>
              <a:rPr lang="en-US" sz="2800" dirty="0">
                <a:solidFill>
                  <a:schemeClr val="bg2">
                    <a:lumMod val="90000"/>
                  </a:schemeClr>
                </a:solidFill>
                <a:latin typeface="Times New Roman" pitchFamily="18" charset="0"/>
                <a:ea typeface="Calibri"/>
                <a:cs typeface="Times New Roman" pitchFamily="18" charset="0"/>
              </a:rPr>
              <a:t>Shared </a:t>
            </a:r>
            <a:r>
              <a:rPr lang="en-US" sz="2800" dirty="0" smtClean="0">
                <a:solidFill>
                  <a:schemeClr val="bg2">
                    <a:lumMod val="90000"/>
                  </a:schemeClr>
                </a:solidFill>
                <a:latin typeface="Times New Roman" pitchFamily="18" charset="0"/>
                <a:ea typeface="Calibri"/>
                <a:cs typeface="Times New Roman" pitchFamily="18" charset="0"/>
              </a:rPr>
              <a:t>pregnancy</a:t>
            </a:r>
            <a:r>
              <a:rPr lang="en-US" sz="2800" baseline="30000" dirty="0" smtClean="0">
                <a:solidFill>
                  <a:schemeClr val="bg2">
                    <a:lumMod val="90000"/>
                  </a:schemeClr>
                </a:solidFill>
                <a:latin typeface="Times New Roman" pitchFamily="18" charset="0"/>
                <a:ea typeface="Calibri"/>
                <a:cs typeface="Times New Roman" pitchFamily="18" charset="0"/>
              </a:rPr>
              <a:t>49</a:t>
            </a:r>
            <a:r>
              <a:rPr lang="en-US" dirty="0" smtClean="0">
                <a:solidFill>
                  <a:schemeClr val="bg2">
                    <a:lumMod val="90000"/>
                  </a:schemeClr>
                </a:solidFill>
                <a:latin typeface="Times New Roman" pitchFamily="18" charset="0"/>
                <a:cs typeface="Times New Roman" pitchFamily="18" charset="0"/>
              </a:rPr>
              <a:t> </a:t>
            </a:r>
          </a:p>
        </p:txBody>
      </p:sp>
      <p:sp>
        <p:nvSpPr>
          <p:cNvPr id="7" name="Rectangle 6"/>
          <p:cNvSpPr/>
          <p:nvPr/>
        </p:nvSpPr>
        <p:spPr>
          <a:xfrm>
            <a:off x="478294" y="4186535"/>
            <a:ext cx="1574624" cy="461665"/>
          </a:xfrm>
          <a:prstGeom prst="rect">
            <a:avLst/>
          </a:prstGeom>
        </p:spPr>
        <p:txBody>
          <a:bodyPr wrap="square">
            <a:spAutoFit/>
          </a:bodyPr>
          <a:lstStyle/>
          <a:p>
            <a:r>
              <a:rPr lang="en-US" sz="2400" b="1" dirty="0" smtClean="0">
                <a:solidFill>
                  <a:schemeClr val="bg2">
                    <a:lumMod val="90000"/>
                  </a:schemeClr>
                </a:solidFill>
                <a:latin typeface="Times New Roman" pitchFamily="18" charset="0"/>
                <a:cs typeface="Times New Roman" pitchFamily="18" charset="0"/>
              </a:rPr>
              <a:t>______</a:t>
            </a:r>
          </a:p>
        </p:txBody>
      </p:sp>
      <p:sp>
        <p:nvSpPr>
          <p:cNvPr id="10" name="Rectangle 9"/>
          <p:cNvSpPr/>
          <p:nvPr/>
        </p:nvSpPr>
        <p:spPr>
          <a:xfrm>
            <a:off x="1143000" y="1305892"/>
            <a:ext cx="7467600" cy="830997"/>
          </a:xfrm>
          <a:prstGeom prst="rect">
            <a:avLst/>
          </a:prstGeom>
        </p:spPr>
        <p:txBody>
          <a:bodyPr wrap="square">
            <a:spAutoFit/>
          </a:bodyPr>
          <a:lstStyle/>
          <a:p>
            <a:pPr marL="457200" lvl="0" indent="-457200">
              <a:buFont typeface="Wingdings" pitchFamily="2" charset="2"/>
              <a:buChar char="v"/>
            </a:pPr>
            <a:r>
              <a:rPr lang="en-US" sz="2400" b="1" dirty="0" smtClean="0">
                <a:solidFill>
                  <a:srgbClr val="EEECE1">
                    <a:lumMod val="90000"/>
                  </a:srgbClr>
                </a:solidFill>
                <a:latin typeface="Times New Roman" pitchFamily="18" charset="0"/>
                <a:cs typeface="Times New Roman" pitchFamily="18" charset="0"/>
              </a:rPr>
              <a:t>Luke 1:36 </a:t>
            </a:r>
            <a:r>
              <a:rPr lang="en-US" sz="2400" b="1" dirty="0">
                <a:solidFill>
                  <a:srgbClr val="EEECE1">
                    <a:lumMod val="90000"/>
                  </a:srgbClr>
                </a:solidFill>
                <a:latin typeface="Times New Roman" pitchFamily="18" charset="0"/>
                <a:cs typeface="Times New Roman" pitchFamily="18" charset="0"/>
              </a:rPr>
              <a:t>– Mary learns of Elisabeth’s pregnancy from Angel </a:t>
            </a:r>
            <a:r>
              <a:rPr lang="en-US" sz="2400" b="1" dirty="0" smtClean="0">
                <a:solidFill>
                  <a:srgbClr val="EEECE1">
                    <a:lumMod val="90000"/>
                  </a:srgbClr>
                </a:solidFill>
                <a:latin typeface="Times New Roman" pitchFamily="18" charset="0"/>
                <a:cs typeface="Times New Roman" pitchFamily="18" charset="0"/>
              </a:rPr>
              <a:t>Gabriel</a:t>
            </a:r>
            <a:r>
              <a:rPr lang="en-US" sz="2400" b="1" baseline="30000" dirty="0" smtClean="0">
                <a:solidFill>
                  <a:srgbClr val="EEECE1">
                    <a:lumMod val="90000"/>
                  </a:srgbClr>
                </a:solidFill>
                <a:latin typeface="Times New Roman" pitchFamily="18" charset="0"/>
                <a:cs typeface="Times New Roman" pitchFamily="18" charset="0"/>
              </a:rPr>
              <a:t>50</a:t>
            </a:r>
            <a:endParaRPr lang="en-US" sz="2400" b="1" baseline="30000" dirty="0">
              <a:solidFill>
                <a:srgbClr val="EEECE1">
                  <a:lumMod val="90000"/>
                </a:srgbClr>
              </a:solidFill>
              <a:latin typeface="Times New Roman" pitchFamily="18" charset="0"/>
              <a:cs typeface="Times New Roman" pitchFamily="18" charset="0"/>
            </a:endParaRPr>
          </a:p>
        </p:txBody>
      </p:sp>
      <p:sp>
        <p:nvSpPr>
          <p:cNvPr id="12" name="Rectangle 11"/>
          <p:cNvSpPr/>
          <p:nvPr/>
        </p:nvSpPr>
        <p:spPr>
          <a:xfrm>
            <a:off x="1143000" y="2136889"/>
            <a:ext cx="7249061" cy="830997"/>
          </a:xfrm>
          <a:prstGeom prst="rect">
            <a:avLst/>
          </a:prstGeom>
        </p:spPr>
        <p:txBody>
          <a:bodyPr wrap="square">
            <a:spAutoFit/>
          </a:bodyPr>
          <a:lstStyle/>
          <a:p>
            <a:pPr marL="285750" lvl="0" indent="-285750">
              <a:buFont typeface="Wingdings" pitchFamily="2" charset="2"/>
              <a:buChar char="v"/>
            </a:pPr>
            <a:r>
              <a:rPr lang="en-US" sz="2400" b="1" dirty="0">
                <a:solidFill>
                  <a:schemeClr val="bg2">
                    <a:lumMod val="90000"/>
                  </a:schemeClr>
                </a:solidFill>
                <a:latin typeface="Times New Roman" pitchFamily="18" charset="0"/>
                <a:cs typeface="Times New Roman" pitchFamily="18" charset="0"/>
              </a:rPr>
              <a:t> </a:t>
            </a:r>
            <a:r>
              <a:rPr lang="en-US" sz="2400" b="1" dirty="0" smtClean="0">
                <a:solidFill>
                  <a:schemeClr val="bg2">
                    <a:lumMod val="90000"/>
                  </a:schemeClr>
                </a:solidFill>
                <a:latin typeface="Times New Roman" pitchFamily="18" charset="0"/>
                <a:cs typeface="Times New Roman" pitchFamily="18" charset="0"/>
              </a:rPr>
              <a:t>Luke </a:t>
            </a:r>
            <a:r>
              <a:rPr lang="en-US" sz="2400" b="1" dirty="0">
                <a:solidFill>
                  <a:schemeClr val="bg2">
                    <a:lumMod val="90000"/>
                  </a:schemeClr>
                </a:solidFill>
                <a:latin typeface="Times New Roman" pitchFamily="18" charset="0"/>
                <a:cs typeface="Times New Roman" pitchFamily="18" charset="0"/>
              </a:rPr>
              <a:t>1:39-41a – Cousin Elisabeth greets Mary, and the babe leaps in her </a:t>
            </a:r>
            <a:r>
              <a:rPr lang="en-US" sz="2400" b="1" dirty="0" smtClean="0">
                <a:solidFill>
                  <a:schemeClr val="bg2">
                    <a:lumMod val="90000"/>
                  </a:schemeClr>
                </a:solidFill>
                <a:latin typeface="Times New Roman" pitchFamily="18" charset="0"/>
                <a:cs typeface="Times New Roman" pitchFamily="18" charset="0"/>
              </a:rPr>
              <a:t>womb</a:t>
            </a:r>
            <a:r>
              <a:rPr lang="en-US" sz="2400" b="1" baseline="30000" dirty="0" smtClean="0">
                <a:solidFill>
                  <a:schemeClr val="bg2">
                    <a:lumMod val="90000"/>
                  </a:schemeClr>
                </a:solidFill>
                <a:latin typeface="Times New Roman" pitchFamily="18" charset="0"/>
                <a:cs typeface="Times New Roman" pitchFamily="18" charset="0"/>
              </a:rPr>
              <a:t>51 </a:t>
            </a:r>
            <a:endParaRPr lang="en-US" sz="2400" b="1" baseline="30000" dirty="0">
              <a:solidFill>
                <a:schemeClr val="bg2">
                  <a:lumMod val="90000"/>
                </a:schemeClr>
              </a:solidFill>
              <a:latin typeface="Times New Roman" pitchFamily="18" charset="0"/>
              <a:cs typeface="Times New Roman" pitchFamily="18" charset="0"/>
            </a:endParaRPr>
          </a:p>
        </p:txBody>
      </p:sp>
      <p:sp>
        <p:nvSpPr>
          <p:cNvPr id="14" name="Rectangle 13"/>
          <p:cNvSpPr/>
          <p:nvPr/>
        </p:nvSpPr>
        <p:spPr>
          <a:xfrm>
            <a:off x="1124558" y="2945240"/>
            <a:ext cx="7234711" cy="830997"/>
          </a:xfrm>
          <a:prstGeom prst="rect">
            <a:avLst/>
          </a:prstGeom>
        </p:spPr>
        <p:txBody>
          <a:bodyPr wrap="square">
            <a:spAutoFit/>
          </a:bodyPr>
          <a:lstStyle/>
          <a:p>
            <a:pPr marL="285750" lvl="0" indent="-285750">
              <a:buFont typeface="Wingdings" pitchFamily="2" charset="2"/>
              <a:buChar char="v"/>
            </a:pPr>
            <a:r>
              <a:rPr lang="en-US" sz="2400" b="1" dirty="0">
                <a:solidFill>
                  <a:schemeClr val="bg2">
                    <a:lumMod val="90000"/>
                  </a:schemeClr>
                </a:solidFill>
                <a:latin typeface="Times New Roman" pitchFamily="18" charset="0"/>
                <a:cs typeface="Times New Roman" pitchFamily="18" charset="0"/>
              </a:rPr>
              <a:t> </a:t>
            </a:r>
            <a:r>
              <a:rPr lang="en-US" sz="2400" b="1" dirty="0" smtClean="0">
                <a:solidFill>
                  <a:schemeClr val="bg2">
                    <a:lumMod val="90000"/>
                  </a:schemeClr>
                </a:solidFill>
                <a:latin typeface="Times New Roman" pitchFamily="18" charset="0"/>
                <a:cs typeface="Times New Roman" pitchFamily="18" charset="0"/>
              </a:rPr>
              <a:t>Luke </a:t>
            </a:r>
            <a:r>
              <a:rPr lang="en-US" sz="2400" b="1" dirty="0">
                <a:solidFill>
                  <a:schemeClr val="bg2">
                    <a:lumMod val="90000"/>
                  </a:schemeClr>
                </a:solidFill>
                <a:latin typeface="Times New Roman" pitchFamily="18" charset="0"/>
                <a:cs typeface="Times New Roman" pitchFamily="18" charset="0"/>
              </a:rPr>
              <a:t>1:43-44 -  Elisabeth recognizes Mary’s role, and that the babe in Mary’s womb is her Lord </a:t>
            </a:r>
            <a:r>
              <a:rPr lang="en-US" sz="2400" b="1" baseline="30000" dirty="0" smtClean="0">
                <a:solidFill>
                  <a:schemeClr val="bg2">
                    <a:lumMod val="90000"/>
                  </a:schemeClr>
                </a:solidFill>
                <a:latin typeface="Times New Roman" pitchFamily="18" charset="0"/>
                <a:cs typeface="Times New Roman" pitchFamily="18" charset="0"/>
              </a:rPr>
              <a:t>52</a:t>
            </a:r>
            <a:endParaRPr lang="en-US" sz="2400" b="1" baseline="30000" dirty="0">
              <a:solidFill>
                <a:schemeClr val="bg2">
                  <a:lumMod val="90000"/>
                </a:schemeClr>
              </a:solidFill>
              <a:latin typeface="Times New Roman" pitchFamily="18" charset="0"/>
              <a:cs typeface="Times New Roman" pitchFamily="18" charset="0"/>
            </a:endParaRPr>
          </a:p>
        </p:txBody>
      </p:sp>
      <p:sp>
        <p:nvSpPr>
          <p:cNvPr id="2" name="Rectangle 1"/>
          <p:cNvSpPr/>
          <p:nvPr/>
        </p:nvSpPr>
        <p:spPr>
          <a:xfrm>
            <a:off x="309282" y="4648200"/>
            <a:ext cx="8153400" cy="2062103"/>
          </a:xfrm>
          <a:prstGeom prst="rect">
            <a:avLst/>
          </a:prstGeom>
        </p:spPr>
        <p:txBody>
          <a:bodyPr wrap="square">
            <a:spAutoFit/>
          </a:bodyPr>
          <a:lstStyle/>
          <a:p>
            <a:r>
              <a:rPr lang="en-US" sz="1600" dirty="0" smtClean="0">
                <a:solidFill>
                  <a:schemeClr val="bg2">
                    <a:lumMod val="90000"/>
                  </a:schemeClr>
                </a:solidFill>
                <a:latin typeface="Times New Roman" pitchFamily="18" charset="0"/>
                <a:cs typeface="Times New Roman" pitchFamily="18" charset="0"/>
              </a:rPr>
              <a:t>49 Stephen </a:t>
            </a:r>
            <a:r>
              <a:rPr lang="en-US" sz="1600" dirty="0">
                <a:solidFill>
                  <a:schemeClr val="bg2">
                    <a:lumMod val="90000"/>
                  </a:schemeClr>
                </a:solidFill>
                <a:latin typeface="Times New Roman" pitchFamily="18" charset="0"/>
                <a:cs typeface="Times New Roman" pitchFamily="18" charset="0"/>
              </a:rPr>
              <a:t>J. Shoemaker, "The Virgin Mary in the Ministry of Jesus and the Early Church According to the Earliest Life of the Virgin," </a:t>
            </a:r>
            <a:r>
              <a:rPr lang="en-US" sz="1600" i="1" dirty="0">
                <a:solidFill>
                  <a:schemeClr val="bg2">
                    <a:lumMod val="90000"/>
                  </a:schemeClr>
                </a:solidFill>
                <a:latin typeface="Times New Roman" pitchFamily="18" charset="0"/>
                <a:cs typeface="Times New Roman" pitchFamily="18" charset="0"/>
              </a:rPr>
              <a:t>Harvard Theological Review</a:t>
            </a:r>
            <a:r>
              <a:rPr lang="en-US" sz="1600" dirty="0">
                <a:solidFill>
                  <a:schemeClr val="bg2">
                    <a:lumMod val="90000"/>
                  </a:schemeClr>
                </a:solidFill>
                <a:latin typeface="Times New Roman" pitchFamily="18" charset="0"/>
                <a:cs typeface="Times New Roman" pitchFamily="18" charset="0"/>
              </a:rPr>
              <a:t> 98, no. 4 (2005).</a:t>
            </a:r>
          </a:p>
          <a:p>
            <a:r>
              <a:rPr lang="en-US" sz="1600" dirty="0" smtClean="0">
                <a:solidFill>
                  <a:schemeClr val="bg2">
                    <a:lumMod val="90000"/>
                  </a:schemeClr>
                </a:solidFill>
                <a:latin typeface="Times New Roman" pitchFamily="18" charset="0"/>
                <a:cs typeface="Times New Roman" pitchFamily="18" charset="0"/>
              </a:rPr>
              <a:t>50 Nolland</a:t>
            </a:r>
            <a:r>
              <a:rPr lang="en-US" sz="1600" dirty="0">
                <a:solidFill>
                  <a:schemeClr val="bg2">
                    <a:lumMod val="90000"/>
                  </a:schemeClr>
                </a:solidFill>
                <a:latin typeface="Times New Roman" pitchFamily="18" charset="0"/>
                <a:cs typeface="Times New Roman" pitchFamily="18" charset="0"/>
              </a:rPr>
              <a:t>, 74-75.</a:t>
            </a:r>
          </a:p>
          <a:p>
            <a:r>
              <a:rPr lang="en-US" sz="1600" dirty="0" smtClean="0">
                <a:solidFill>
                  <a:schemeClr val="bg2">
                    <a:lumMod val="90000"/>
                  </a:schemeClr>
                </a:solidFill>
                <a:latin typeface="Times New Roman" pitchFamily="18" charset="0"/>
                <a:cs typeface="Times New Roman" pitchFamily="18" charset="0"/>
              </a:rPr>
              <a:t>51 J.P</a:t>
            </a:r>
            <a:r>
              <a:rPr lang="en-US" sz="1600" dirty="0">
                <a:solidFill>
                  <a:schemeClr val="bg2">
                    <a:lumMod val="90000"/>
                  </a:schemeClr>
                </a:solidFill>
                <a:latin typeface="Times New Roman" pitchFamily="18" charset="0"/>
                <a:cs typeface="Times New Roman" pitchFamily="18" charset="0"/>
              </a:rPr>
              <a:t>. Lange, Dods, Marcus, </a:t>
            </a:r>
            <a:r>
              <a:rPr lang="en-US" sz="1600" i="1" dirty="0">
                <a:solidFill>
                  <a:schemeClr val="bg2">
                    <a:lumMod val="90000"/>
                  </a:schemeClr>
                </a:solidFill>
                <a:latin typeface="Times New Roman" pitchFamily="18" charset="0"/>
                <a:cs typeface="Times New Roman" pitchFamily="18" charset="0"/>
              </a:rPr>
              <a:t>The Life of the Lord Jesus Christ: A Complete Critical Examination of the Origin, Contents, and Connection of the Gospels</a:t>
            </a:r>
            <a:r>
              <a:rPr lang="en-US" sz="1600" dirty="0">
                <a:solidFill>
                  <a:schemeClr val="bg2">
                    <a:lumMod val="90000"/>
                  </a:schemeClr>
                </a:solidFill>
                <a:latin typeface="Times New Roman" pitchFamily="18" charset="0"/>
                <a:cs typeface="Times New Roman" pitchFamily="18" charset="0"/>
              </a:rPr>
              <a:t>, 4 vols., vol. 1 (Edinburgh, London; Dublin: T&amp;T Clark, 1872), 295.</a:t>
            </a:r>
          </a:p>
          <a:p>
            <a:r>
              <a:rPr lang="en-US" sz="1600" dirty="0" smtClean="0">
                <a:solidFill>
                  <a:schemeClr val="bg2">
                    <a:lumMod val="90000"/>
                  </a:schemeClr>
                </a:solidFill>
                <a:latin typeface="Times New Roman" pitchFamily="18" charset="0"/>
                <a:cs typeface="Times New Roman" pitchFamily="18" charset="0"/>
              </a:rPr>
              <a:t>52 Lyn </a:t>
            </a:r>
            <a:r>
              <a:rPr lang="en-US" sz="1600" dirty="0">
                <a:solidFill>
                  <a:schemeClr val="bg2">
                    <a:lumMod val="90000"/>
                  </a:schemeClr>
                </a:solidFill>
                <a:latin typeface="Times New Roman" pitchFamily="18" charset="0"/>
                <a:cs typeface="Times New Roman" pitchFamily="18" charset="0"/>
              </a:rPr>
              <a:t>Holness, "Mary's Womb as the 'Space within Our Space for the Gestating Son of God'," </a:t>
            </a:r>
            <a:r>
              <a:rPr lang="en-US" sz="1600" i="1" dirty="0">
                <a:solidFill>
                  <a:schemeClr val="bg2">
                    <a:lumMod val="90000"/>
                  </a:schemeClr>
                </a:solidFill>
                <a:latin typeface="Times New Roman" pitchFamily="18" charset="0"/>
                <a:cs typeface="Times New Roman" pitchFamily="18" charset="0"/>
              </a:rPr>
              <a:t>Religion &amp; Theology</a:t>
            </a:r>
            <a:r>
              <a:rPr lang="en-US" sz="1600" dirty="0">
                <a:solidFill>
                  <a:schemeClr val="bg2">
                    <a:lumMod val="90000"/>
                  </a:schemeClr>
                </a:solidFill>
                <a:latin typeface="Times New Roman" pitchFamily="18" charset="0"/>
                <a:cs typeface="Times New Roman" pitchFamily="18" charset="0"/>
              </a:rPr>
              <a:t> 16, no. 1-2 (2009).</a:t>
            </a:r>
          </a:p>
        </p:txBody>
      </p:sp>
      <p:sp>
        <p:nvSpPr>
          <p:cNvPr id="4" name="Rectangle 3"/>
          <p:cNvSpPr/>
          <p:nvPr/>
        </p:nvSpPr>
        <p:spPr>
          <a:xfrm>
            <a:off x="1143000" y="3771036"/>
            <a:ext cx="7725995" cy="830997"/>
          </a:xfrm>
          <a:prstGeom prst="rect">
            <a:avLst/>
          </a:prstGeom>
        </p:spPr>
        <p:txBody>
          <a:bodyPr wrap="square">
            <a:spAutoFit/>
          </a:bodyPr>
          <a:lstStyle/>
          <a:p>
            <a:pPr marL="285750" indent="-285750">
              <a:buFont typeface="Wingdings" pitchFamily="2" charset="2"/>
              <a:buChar char="v"/>
            </a:pPr>
            <a:r>
              <a:rPr lang="en-US" sz="2400" b="1" dirty="0">
                <a:solidFill>
                  <a:schemeClr val="bg2">
                    <a:lumMod val="90000"/>
                  </a:schemeClr>
                </a:solidFill>
                <a:latin typeface="Times New Roman" pitchFamily="18" charset="0"/>
                <a:cs typeface="Times New Roman" pitchFamily="18" charset="0"/>
              </a:rPr>
              <a:t>Luke 1:56 – Mary stays with Elisabeth for three months</a:t>
            </a:r>
            <a:endParaRPr lang="en-US" sz="2400" dirty="0"/>
          </a:p>
        </p:txBody>
      </p:sp>
    </p:spTree>
    <p:extLst>
      <p:ext uri="{BB962C8B-B14F-4D97-AF65-F5344CB8AC3E}">
        <p14:creationId xmlns:p14="http://schemas.microsoft.com/office/powerpoint/2010/main" val="138768301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195405" y="228600"/>
            <a:ext cx="1955472" cy="523220"/>
          </a:xfrm>
          <a:prstGeom prst="rect">
            <a:avLst/>
          </a:prstGeom>
        </p:spPr>
        <p:txBody>
          <a:bodyPr wrap="none">
            <a:spAutoFit/>
          </a:bodyPr>
          <a:lstStyle/>
          <a:p>
            <a:pPr lvl="0"/>
            <a:r>
              <a:rPr lang="en-US" sz="2800" b="1" dirty="0">
                <a:solidFill>
                  <a:srgbClr val="EEECE1">
                    <a:lumMod val="90000"/>
                  </a:srgbClr>
                </a:solidFill>
                <a:latin typeface="Times New Roman" pitchFamily="18" charset="0"/>
                <a:cs typeface="Times New Roman" pitchFamily="18" charset="0"/>
              </a:rPr>
              <a:t>Mary’s </a:t>
            </a:r>
            <a:r>
              <a:rPr lang="en-US" sz="2800" b="1" dirty="0" smtClean="0">
                <a:solidFill>
                  <a:srgbClr val="EEECE1">
                    <a:lumMod val="90000"/>
                  </a:srgbClr>
                </a:solidFill>
                <a:latin typeface="Times New Roman" pitchFamily="18" charset="0"/>
                <a:cs typeface="Times New Roman" pitchFamily="18" charset="0"/>
              </a:rPr>
              <a:t>Kin</a:t>
            </a:r>
            <a:endParaRPr lang="en-US" sz="2800" b="1" dirty="0">
              <a:solidFill>
                <a:srgbClr val="EEECE1">
                  <a:lumMod val="90000"/>
                </a:srgbClr>
              </a:solidFill>
              <a:latin typeface="Times New Roman" pitchFamily="18" charset="0"/>
              <a:cs typeface="Times New Roman" pitchFamily="18" charset="0"/>
            </a:endParaRPr>
          </a:p>
        </p:txBody>
      </p:sp>
      <p:sp>
        <p:nvSpPr>
          <p:cNvPr id="4" name="Rectangle 3"/>
          <p:cNvSpPr/>
          <p:nvPr/>
        </p:nvSpPr>
        <p:spPr>
          <a:xfrm>
            <a:off x="610324" y="990600"/>
            <a:ext cx="8152676" cy="1384995"/>
          </a:xfrm>
          <a:prstGeom prst="rect">
            <a:avLst/>
          </a:prstGeom>
        </p:spPr>
        <p:txBody>
          <a:bodyPr wrap="square">
            <a:spAutoFit/>
          </a:bodyPr>
          <a:lstStyle/>
          <a:p>
            <a:r>
              <a:rPr lang="en-US" sz="2800" b="1" dirty="0">
                <a:solidFill>
                  <a:schemeClr val="bg2">
                    <a:lumMod val="90000"/>
                  </a:schemeClr>
                </a:solidFill>
                <a:latin typeface="Times New Roman"/>
                <a:ea typeface="Calibri"/>
              </a:rPr>
              <a:t> Cousin Elisabeth gives birth to John the future Baptizer that prepares the way for his second-cousin, the Lord Jesus Christ</a:t>
            </a:r>
            <a:endParaRPr lang="en-US" sz="2800" b="1" dirty="0">
              <a:solidFill>
                <a:schemeClr val="bg2">
                  <a:lumMod val="90000"/>
                </a:schemeClr>
              </a:solidFill>
            </a:endParaRPr>
          </a:p>
        </p:txBody>
      </p:sp>
      <p:sp>
        <p:nvSpPr>
          <p:cNvPr id="5" name="Rectangle 4"/>
          <p:cNvSpPr/>
          <p:nvPr/>
        </p:nvSpPr>
        <p:spPr>
          <a:xfrm>
            <a:off x="1295400" y="2514600"/>
            <a:ext cx="7467600" cy="3785652"/>
          </a:xfrm>
          <a:prstGeom prst="rect">
            <a:avLst/>
          </a:prstGeom>
        </p:spPr>
        <p:txBody>
          <a:bodyPr wrap="square">
            <a:spAutoFit/>
          </a:bodyPr>
          <a:lstStyle/>
          <a:p>
            <a:pPr marL="285750" lvl="0" indent="-285750">
              <a:buFont typeface="Wingdings" pitchFamily="2" charset="2"/>
              <a:buChar char="v"/>
            </a:pPr>
            <a:r>
              <a:rPr lang="en-US" sz="2400" b="1" dirty="0">
                <a:solidFill>
                  <a:schemeClr val="bg2">
                    <a:lumMod val="90000"/>
                  </a:schemeClr>
                </a:solidFill>
                <a:latin typeface="Times New Roman" pitchFamily="18" charset="0"/>
                <a:cs typeface="Times New Roman" pitchFamily="18" charset="0"/>
              </a:rPr>
              <a:t>Luke 1:58-59 - Miraculous conception and birth  known by neighbors and cousins (Mary</a:t>
            </a:r>
            <a:r>
              <a:rPr lang="en-US" sz="2400" b="1" dirty="0" smtClean="0">
                <a:solidFill>
                  <a:schemeClr val="bg2">
                    <a:lumMod val="90000"/>
                  </a:schemeClr>
                </a:solidFill>
                <a:latin typeface="Times New Roman" pitchFamily="18" charset="0"/>
                <a:cs typeface="Times New Roman" pitchFamily="18" charset="0"/>
              </a:rPr>
              <a:t>)</a:t>
            </a:r>
          </a:p>
          <a:p>
            <a:pPr marL="285750" lvl="0" indent="-285750">
              <a:buFont typeface="Wingdings" pitchFamily="2" charset="2"/>
              <a:buChar char="v"/>
            </a:pPr>
            <a:endParaRPr lang="en-US" sz="2400" b="1" dirty="0">
              <a:solidFill>
                <a:schemeClr val="bg2">
                  <a:lumMod val="90000"/>
                </a:schemeClr>
              </a:solidFill>
              <a:latin typeface="Times New Roman" pitchFamily="18" charset="0"/>
              <a:cs typeface="Times New Roman" pitchFamily="18" charset="0"/>
            </a:endParaRPr>
          </a:p>
          <a:p>
            <a:pPr marL="285750" lvl="0" indent="-285750">
              <a:buFont typeface="Wingdings" pitchFamily="2" charset="2"/>
              <a:buChar char="v"/>
            </a:pPr>
            <a:r>
              <a:rPr lang="en-US" sz="2400" b="1" dirty="0">
                <a:solidFill>
                  <a:schemeClr val="bg2">
                    <a:lumMod val="90000"/>
                  </a:schemeClr>
                </a:solidFill>
                <a:latin typeface="Times New Roman" pitchFamily="18" charset="0"/>
                <a:cs typeface="Times New Roman" pitchFamily="18" charset="0"/>
              </a:rPr>
              <a:t>Luke 1:59-63 - John named according to Angel’s </a:t>
            </a:r>
            <a:r>
              <a:rPr lang="en-US" sz="2400" b="1" dirty="0" smtClean="0">
                <a:solidFill>
                  <a:schemeClr val="bg2">
                    <a:lumMod val="90000"/>
                  </a:schemeClr>
                </a:solidFill>
                <a:latin typeface="Times New Roman" pitchFamily="18" charset="0"/>
                <a:cs typeface="Times New Roman" pitchFamily="18" charset="0"/>
              </a:rPr>
              <a:t>instructions</a:t>
            </a:r>
          </a:p>
          <a:p>
            <a:pPr marL="285750" lvl="0" indent="-285750">
              <a:buFont typeface="Wingdings" pitchFamily="2" charset="2"/>
              <a:buChar char="v"/>
            </a:pPr>
            <a:endParaRPr lang="en-US" sz="2400" b="1" dirty="0">
              <a:solidFill>
                <a:schemeClr val="bg2">
                  <a:lumMod val="90000"/>
                </a:schemeClr>
              </a:solidFill>
              <a:latin typeface="Times New Roman" pitchFamily="18" charset="0"/>
              <a:cs typeface="Times New Roman" pitchFamily="18" charset="0"/>
            </a:endParaRPr>
          </a:p>
          <a:p>
            <a:pPr marL="285750" lvl="0" indent="-285750">
              <a:buFont typeface="Wingdings" pitchFamily="2" charset="2"/>
              <a:buChar char="v"/>
            </a:pPr>
            <a:r>
              <a:rPr lang="en-US" sz="2400" b="1" dirty="0">
                <a:solidFill>
                  <a:schemeClr val="bg2">
                    <a:lumMod val="90000"/>
                  </a:schemeClr>
                </a:solidFill>
                <a:latin typeface="Times New Roman" pitchFamily="18" charset="0"/>
                <a:cs typeface="Times New Roman" pitchFamily="18" charset="0"/>
              </a:rPr>
              <a:t>Luke 1:64 – Zacharias praises </a:t>
            </a:r>
            <a:r>
              <a:rPr lang="en-US" sz="2400" b="1" dirty="0" smtClean="0">
                <a:solidFill>
                  <a:schemeClr val="bg2">
                    <a:lumMod val="90000"/>
                  </a:schemeClr>
                </a:solidFill>
                <a:latin typeface="Times New Roman" pitchFamily="18" charset="0"/>
                <a:cs typeface="Times New Roman" pitchFamily="18" charset="0"/>
              </a:rPr>
              <a:t>God</a:t>
            </a:r>
          </a:p>
          <a:p>
            <a:pPr marL="285750" lvl="0" indent="-285750">
              <a:buFont typeface="Wingdings" pitchFamily="2" charset="2"/>
              <a:buChar char="v"/>
            </a:pPr>
            <a:endParaRPr lang="en-US" sz="2400" b="1" dirty="0">
              <a:solidFill>
                <a:schemeClr val="bg2">
                  <a:lumMod val="90000"/>
                </a:schemeClr>
              </a:solidFill>
              <a:latin typeface="Times New Roman" pitchFamily="18" charset="0"/>
              <a:cs typeface="Times New Roman" pitchFamily="18" charset="0"/>
            </a:endParaRPr>
          </a:p>
          <a:p>
            <a:pPr marL="285750" lvl="0" indent="-285750">
              <a:buFont typeface="Wingdings" pitchFamily="2" charset="2"/>
              <a:buChar char="v"/>
            </a:pPr>
            <a:r>
              <a:rPr lang="en-US" sz="2400" b="1" dirty="0">
                <a:solidFill>
                  <a:schemeClr val="bg2">
                    <a:lumMod val="90000"/>
                  </a:schemeClr>
                </a:solidFill>
                <a:latin typeface="Times New Roman" pitchFamily="18" charset="0"/>
                <a:cs typeface="Times New Roman" pitchFamily="18" charset="0"/>
              </a:rPr>
              <a:t>Luke 1:65-66 – Word spreads about the miraculous </a:t>
            </a:r>
            <a:r>
              <a:rPr lang="en-US" sz="2400" b="1" dirty="0" smtClean="0">
                <a:solidFill>
                  <a:schemeClr val="bg2">
                    <a:lumMod val="90000"/>
                  </a:schemeClr>
                </a:solidFill>
                <a:latin typeface="Times New Roman" pitchFamily="18" charset="0"/>
                <a:cs typeface="Times New Roman" pitchFamily="18" charset="0"/>
              </a:rPr>
              <a:t>child</a:t>
            </a:r>
          </a:p>
        </p:txBody>
      </p:sp>
    </p:spTree>
    <p:extLst>
      <p:ext uri="{BB962C8B-B14F-4D97-AF65-F5344CB8AC3E}">
        <p14:creationId xmlns:p14="http://schemas.microsoft.com/office/powerpoint/2010/main" val="315183923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1066800" y="1447800"/>
            <a:ext cx="7391400" cy="4154984"/>
          </a:xfrm>
          <a:prstGeom prst="rect">
            <a:avLst/>
          </a:prstGeom>
        </p:spPr>
        <p:txBody>
          <a:bodyPr wrap="square">
            <a:spAutoFit/>
          </a:bodyPr>
          <a:lstStyle/>
          <a:p>
            <a:pPr algn="just"/>
            <a:r>
              <a:rPr lang="en-US" sz="2400" b="1" dirty="0">
                <a:solidFill>
                  <a:schemeClr val="bg2">
                    <a:lumMod val="90000"/>
                  </a:schemeClr>
                </a:solidFill>
                <a:latin typeface="Times New Roman" pitchFamily="18" charset="0"/>
                <a:cs typeface="Times New Roman" pitchFamily="18" charset="0"/>
              </a:rPr>
              <a:t>Our first lesson will analyze Mary’s probable knowledge concerning her life as it unfolds through the moving of God, with a review of the historical lifestyles and ideas surrounding the coming Messiah to the Jewish community to which she belongs. Our study begins in the period that is reflected between the Old and New Testaments in our Bible.  This period is sometimes called the “Intertestamental Period.”  It is a significant time that we must examine if we are to understand the ponderings that come to Mary throughout her life.</a:t>
            </a:r>
          </a:p>
        </p:txBody>
      </p:sp>
    </p:spTree>
    <p:extLst>
      <p:ext uri="{BB962C8B-B14F-4D97-AF65-F5344CB8AC3E}">
        <p14:creationId xmlns:p14="http://schemas.microsoft.com/office/powerpoint/2010/main" val="31829042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43901" y="255494"/>
            <a:ext cx="7656198" cy="523220"/>
          </a:xfrm>
          <a:prstGeom prst="rect">
            <a:avLst/>
          </a:prstGeom>
        </p:spPr>
        <p:txBody>
          <a:bodyPr wrap="none">
            <a:spAutoFit/>
          </a:bodyPr>
          <a:lstStyle/>
          <a:p>
            <a:pPr lvl="0"/>
            <a:r>
              <a:rPr lang="en-US" sz="2800" b="1" dirty="0" smtClean="0">
                <a:solidFill>
                  <a:srgbClr val="EEECE1">
                    <a:lumMod val="90000"/>
                  </a:srgbClr>
                </a:solidFill>
                <a:latin typeface="Times New Roman" pitchFamily="18" charset="0"/>
                <a:cs typeface="Times New Roman" pitchFamily="18" charset="0"/>
              </a:rPr>
              <a:t>The </a:t>
            </a:r>
            <a:r>
              <a:rPr lang="en-US" sz="2800" b="1" dirty="0">
                <a:solidFill>
                  <a:srgbClr val="EEECE1">
                    <a:lumMod val="90000"/>
                  </a:srgbClr>
                </a:solidFill>
                <a:latin typeface="Times New Roman" pitchFamily="18" charset="0"/>
                <a:cs typeface="Times New Roman" pitchFamily="18" charset="0"/>
              </a:rPr>
              <a:t>Development of Marian Theology in History</a:t>
            </a:r>
          </a:p>
        </p:txBody>
      </p:sp>
      <p:sp>
        <p:nvSpPr>
          <p:cNvPr id="3" name="Rectangle 2"/>
          <p:cNvSpPr/>
          <p:nvPr/>
        </p:nvSpPr>
        <p:spPr>
          <a:xfrm>
            <a:off x="757348" y="933545"/>
            <a:ext cx="4572000" cy="523220"/>
          </a:xfrm>
          <a:prstGeom prst="rect">
            <a:avLst/>
          </a:prstGeom>
        </p:spPr>
        <p:txBody>
          <a:bodyPr>
            <a:spAutoFit/>
          </a:bodyPr>
          <a:lstStyle/>
          <a:p>
            <a:r>
              <a:rPr lang="en-US" sz="2800" b="1" dirty="0">
                <a:solidFill>
                  <a:schemeClr val="bg2">
                    <a:lumMod val="90000"/>
                  </a:schemeClr>
                </a:solidFill>
                <a:latin typeface="Times New Roman" pitchFamily="18" charset="0"/>
                <a:cs typeface="Times New Roman" pitchFamily="18" charset="0"/>
              </a:rPr>
              <a:t>Historical </a:t>
            </a:r>
            <a:r>
              <a:rPr lang="en-US" sz="2800" b="1" dirty="0" smtClean="0">
                <a:solidFill>
                  <a:schemeClr val="bg2">
                    <a:lumMod val="90000"/>
                  </a:schemeClr>
                </a:solidFill>
                <a:latin typeface="Times New Roman" pitchFamily="18" charset="0"/>
                <a:cs typeface="Times New Roman" pitchFamily="18" charset="0"/>
              </a:rPr>
              <a:t>Mary</a:t>
            </a:r>
            <a:r>
              <a:rPr lang="en-US" sz="2800" b="1" baseline="30000" dirty="0" smtClean="0">
                <a:solidFill>
                  <a:schemeClr val="bg2">
                    <a:lumMod val="90000"/>
                  </a:schemeClr>
                </a:solidFill>
                <a:latin typeface="Times New Roman" pitchFamily="18" charset="0"/>
                <a:cs typeface="Times New Roman" pitchFamily="18" charset="0"/>
              </a:rPr>
              <a:t>53</a:t>
            </a:r>
            <a:endParaRPr lang="en-US" sz="2800" b="1" baseline="30000" dirty="0">
              <a:solidFill>
                <a:schemeClr val="bg2">
                  <a:lumMod val="90000"/>
                </a:schemeClr>
              </a:solidFill>
              <a:latin typeface="Times New Roman" pitchFamily="18" charset="0"/>
              <a:cs typeface="Times New Roman" pitchFamily="18" charset="0"/>
            </a:endParaRPr>
          </a:p>
        </p:txBody>
      </p:sp>
      <p:sp>
        <p:nvSpPr>
          <p:cNvPr id="4" name="Rectangle 3"/>
          <p:cNvSpPr/>
          <p:nvPr/>
        </p:nvSpPr>
        <p:spPr>
          <a:xfrm>
            <a:off x="743901" y="6001526"/>
            <a:ext cx="6705600" cy="584775"/>
          </a:xfrm>
          <a:prstGeom prst="rect">
            <a:avLst/>
          </a:prstGeom>
        </p:spPr>
        <p:txBody>
          <a:bodyPr wrap="square">
            <a:spAutoFit/>
          </a:bodyPr>
          <a:lstStyle/>
          <a:p>
            <a:r>
              <a:rPr lang="en-US" sz="1600" dirty="0" smtClean="0">
                <a:solidFill>
                  <a:schemeClr val="bg2">
                    <a:lumMod val="90000"/>
                  </a:schemeClr>
                </a:solidFill>
                <a:latin typeface="Times New Roman" pitchFamily="18" charset="0"/>
                <a:cs typeface="Times New Roman" pitchFamily="18" charset="0"/>
              </a:rPr>
              <a:t>53 </a:t>
            </a:r>
            <a:r>
              <a:rPr lang="en-US" sz="1600" dirty="0">
                <a:solidFill>
                  <a:schemeClr val="bg2">
                    <a:lumMod val="90000"/>
                  </a:schemeClr>
                </a:solidFill>
                <a:latin typeface="Times New Roman" pitchFamily="18" charset="0"/>
                <a:cs typeface="Times New Roman" pitchFamily="18" charset="0"/>
              </a:rPr>
              <a:t>Jim Ernest Hunter, "Blessed Art Thou among Women : Mary in the History of Christian Thought," </a:t>
            </a:r>
            <a:r>
              <a:rPr lang="en-US" sz="1600" i="1" dirty="0">
                <a:solidFill>
                  <a:schemeClr val="bg2">
                    <a:lumMod val="90000"/>
                  </a:schemeClr>
                </a:solidFill>
                <a:latin typeface="Times New Roman" pitchFamily="18" charset="0"/>
                <a:cs typeface="Times New Roman" pitchFamily="18" charset="0"/>
              </a:rPr>
              <a:t>Review &amp; Expositor</a:t>
            </a:r>
            <a:r>
              <a:rPr lang="en-US" sz="1600" dirty="0">
                <a:solidFill>
                  <a:schemeClr val="bg2">
                    <a:lumMod val="90000"/>
                  </a:schemeClr>
                </a:solidFill>
                <a:latin typeface="Times New Roman" pitchFamily="18" charset="0"/>
                <a:cs typeface="Times New Roman" pitchFamily="18" charset="0"/>
              </a:rPr>
              <a:t> 83, no. 1 (1986).</a:t>
            </a:r>
          </a:p>
        </p:txBody>
      </p:sp>
      <p:sp>
        <p:nvSpPr>
          <p:cNvPr id="5" name="Rectangle 4"/>
          <p:cNvSpPr/>
          <p:nvPr/>
        </p:nvSpPr>
        <p:spPr>
          <a:xfrm>
            <a:off x="743901" y="5367445"/>
            <a:ext cx="2646878" cy="584775"/>
          </a:xfrm>
          <a:prstGeom prst="rect">
            <a:avLst/>
          </a:prstGeom>
        </p:spPr>
        <p:txBody>
          <a:bodyPr wrap="none">
            <a:spAutoFit/>
          </a:bodyPr>
          <a:lstStyle/>
          <a:p>
            <a:r>
              <a:rPr lang="en-US" sz="3200" dirty="0" smtClean="0">
                <a:solidFill>
                  <a:schemeClr val="bg2">
                    <a:lumMod val="90000"/>
                  </a:schemeClr>
                </a:solidFill>
                <a:latin typeface="Times New Roman" pitchFamily="18" charset="0"/>
                <a:cs typeface="Times New Roman" pitchFamily="18" charset="0"/>
              </a:rPr>
              <a:t>____________</a:t>
            </a:r>
          </a:p>
        </p:txBody>
      </p:sp>
      <p:sp>
        <p:nvSpPr>
          <p:cNvPr id="6" name="Rectangle 5"/>
          <p:cNvSpPr/>
          <p:nvPr/>
        </p:nvSpPr>
        <p:spPr>
          <a:xfrm>
            <a:off x="2133600" y="1905000"/>
            <a:ext cx="4572000" cy="3108543"/>
          </a:xfrm>
          <a:prstGeom prst="rect">
            <a:avLst/>
          </a:prstGeom>
        </p:spPr>
        <p:txBody>
          <a:bodyPr>
            <a:spAutoFit/>
          </a:bodyPr>
          <a:lstStyle/>
          <a:p>
            <a:pPr marL="285750" indent="-285750">
              <a:buFont typeface="Wingdings" pitchFamily="2" charset="2"/>
              <a:buChar char="v"/>
            </a:pPr>
            <a:r>
              <a:rPr lang="en-US" sz="2800" b="1" dirty="0" smtClean="0">
                <a:solidFill>
                  <a:schemeClr val="bg2">
                    <a:lumMod val="90000"/>
                  </a:schemeClr>
                </a:solidFill>
                <a:latin typeface="Times New Roman" pitchFamily="18" charset="0"/>
                <a:cs typeface="Times New Roman" pitchFamily="18" charset="0"/>
              </a:rPr>
              <a:t>Gnostics</a:t>
            </a:r>
            <a:endParaRPr lang="en-US" sz="2800" b="1" dirty="0">
              <a:solidFill>
                <a:schemeClr val="bg2">
                  <a:lumMod val="90000"/>
                </a:schemeClr>
              </a:solidFill>
              <a:latin typeface="Times New Roman" pitchFamily="18" charset="0"/>
              <a:cs typeface="Times New Roman" pitchFamily="18" charset="0"/>
            </a:endParaRPr>
          </a:p>
          <a:p>
            <a:pPr marL="285750" indent="-285750">
              <a:buFont typeface="Wingdings" pitchFamily="2" charset="2"/>
              <a:buChar char="v"/>
            </a:pPr>
            <a:r>
              <a:rPr lang="en-US" sz="2800" b="1" dirty="0" smtClean="0">
                <a:solidFill>
                  <a:schemeClr val="bg2">
                    <a:lumMod val="90000"/>
                  </a:schemeClr>
                </a:solidFill>
                <a:latin typeface="Times New Roman" pitchFamily="18" charset="0"/>
                <a:cs typeface="Times New Roman" pitchFamily="18" charset="0"/>
              </a:rPr>
              <a:t>Early </a:t>
            </a:r>
            <a:r>
              <a:rPr lang="en-US" sz="2800" b="1" dirty="0">
                <a:solidFill>
                  <a:schemeClr val="bg2">
                    <a:lumMod val="90000"/>
                  </a:schemeClr>
                </a:solidFill>
                <a:latin typeface="Times New Roman" pitchFamily="18" charset="0"/>
                <a:cs typeface="Times New Roman" pitchFamily="18" charset="0"/>
              </a:rPr>
              <a:t>Church </a:t>
            </a:r>
            <a:r>
              <a:rPr lang="en-US" sz="2800" b="1" dirty="0" smtClean="0">
                <a:solidFill>
                  <a:schemeClr val="bg2">
                    <a:lumMod val="90000"/>
                  </a:schemeClr>
                </a:solidFill>
                <a:latin typeface="Times New Roman" pitchFamily="18" charset="0"/>
                <a:cs typeface="Times New Roman" pitchFamily="18" charset="0"/>
              </a:rPr>
              <a:t>Fathers</a:t>
            </a:r>
          </a:p>
          <a:p>
            <a:pPr marL="285750" indent="-285750">
              <a:buFont typeface="Wingdings" pitchFamily="2" charset="2"/>
              <a:buChar char="v"/>
            </a:pPr>
            <a:r>
              <a:rPr lang="en-US" sz="2800" b="1" dirty="0" smtClean="0">
                <a:solidFill>
                  <a:schemeClr val="bg2">
                    <a:lumMod val="90000"/>
                  </a:schemeClr>
                </a:solidFill>
                <a:latin typeface="Times New Roman" pitchFamily="18" charset="0"/>
                <a:cs typeface="Times New Roman" pitchFamily="18" charset="0"/>
              </a:rPr>
              <a:t>Council </a:t>
            </a:r>
            <a:r>
              <a:rPr lang="en-US" sz="2800" b="1" dirty="0">
                <a:solidFill>
                  <a:schemeClr val="bg2">
                    <a:lumMod val="90000"/>
                  </a:schemeClr>
                </a:solidFill>
                <a:latin typeface="Times New Roman" pitchFamily="18" charset="0"/>
                <a:cs typeface="Times New Roman" pitchFamily="18" charset="0"/>
              </a:rPr>
              <a:t>of Ephesus</a:t>
            </a:r>
          </a:p>
          <a:p>
            <a:pPr marL="285750" indent="-285750">
              <a:buFont typeface="Wingdings" pitchFamily="2" charset="2"/>
              <a:buChar char="v"/>
            </a:pPr>
            <a:r>
              <a:rPr lang="en-US" sz="2800" b="1" dirty="0" smtClean="0">
                <a:solidFill>
                  <a:schemeClr val="bg2">
                    <a:lumMod val="90000"/>
                  </a:schemeClr>
                </a:solidFill>
                <a:latin typeface="Times New Roman" pitchFamily="18" charset="0"/>
                <a:cs typeface="Times New Roman" pitchFamily="18" charset="0"/>
              </a:rPr>
              <a:t> </a:t>
            </a:r>
            <a:r>
              <a:rPr lang="en-US" sz="2800" b="1" dirty="0">
                <a:solidFill>
                  <a:schemeClr val="bg2">
                    <a:lumMod val="90000"/>
                  </a:schemeClr>
                </a:solidFill>
                <a:latin typeface="Times New Roman" pitchFamily="18" charset="0"/>
                <a:cs typeface="Times New Roman" pitchFamily="18" charset="0"/>
              </a:rPr>
              <a:t>Medieval Period</a:t>
            </a:r>
          </a:p>
          <a:p>
            <a:pPr marL="285750" indent="-285750">
              <a:buFont typeface="Wingdings" pitchFamily="2" charset="2"/>
              <a:buChar char="v"/>
            </a:pPr>
            <a:r>
              <a:rPr lang="en-US" sz="2800" b="1" dirty="0" smtClean="0">
                <a:solidFill>
                  <a:schemeClr val="bg2">
                    <a:lumMod val="90000"/>
                  </a:schemeClr>
                </a:solidFill>
                <a:latin typeface="Times New Roman" pitchFamily="18" charset="0"/>
                <a:cs typeface="Times New Roman" pitchFamily="18" charset="0"/>
              </a:rPr>
              <a:t> </a:t>
            </a:r>
            <a:r>
              <a:rPr lang="en-US" sz="2800" b="1" dirty="0">
                <a:solidFill>
                  <a:schemeClr val="bg2">
                    <a:lumMod val="90000"/>
                  </a:schemeClr>
                </a:solidFill>
                <a:latin typeface="Times New Roman" pitchFamily="18" charset="0"/>
                <a:cs typeface="Times New Roman" pitchFamily="18" charset="0"/>
              </a:rPr>
              <a:t>Byzantine</a:t>
            </a:r>
          </a:p>
          <a:p>
            <a:pPr marL="285750" indent="-285750">
              <a:buFont typeface="Wingdings" pitchFamily="2" charset="2"/>
              <a:buChar char="v"/>
            </a:pPr>
            <a:r>
              <a:rPr lang="en-US" sz="2800" b="1" dirty="0" smtClean="0">
                <a:solidFill>
                  <a:schemeClr val="bg2">
                    <a:lumMod val="90000"/>
                  </a:schemeClr>
                </a:solidFill>
                <a:latin typeface="Times New Roman" pitchFamily="18" charset="0"/>
                <a:cs typeface="Times New Roman" pitchFamily="18" charset="0"/>
              </a:rPr>
              <a:t> </a:t>
            </a:r>
            <a:r>
              <a:rPr lang="en-US" sz="2800" b="1" dirty="0">
                <a:solidFill>
                  <a:schemeClr val="bg2">
                    <a:lumMod val="90000"/>
                  </a:schemeClr>
                </a:solidFill>
                <a:latin typeface="Times New Roman" pitchFamily="18" charset="0"/>
                <a:cs typeface="Times New Roman" pitchFamily="18" charset="0"/>
              </a:rPr>
              <a:t>Reformation</a:t>
            </a:r>
          </a:p>
          <a:p>
            <a:pPr marL="285750" indent="-285750">
              <a:buFont typeface="Wingdings" pitchFamily="2" charset="2"/>
              <a:buChar char="v"/>
            </a:pPr>
            <a:r>
              <a:rPr lang="en-US" sz="2800" b="1" dirty="0" smtClean="0">
                <a:solidFill>
                  <a:schemeClr val="bg2">
                    <a:lumMod val="90000"/>
                  </a:schemeClr>
                </a:solidFill>
                <a:latin typeface="Times New Roman" pitchFamily="18" charset="0"/>
                <a:cs typeface="Times New Roman" pitchFamily="18" charset="0"/>
              </a:rPr>
              <a:t>Modern </a:t>
            </a:r>
            <a:r>
              <a:rPr lang="en-US" sz="2800" b="1" dirty="0">
                <a:solidFill>
                  <a:schemeClr val="bg2">
                    <a:lumMod val="90000"/>
                  </a:schemeClr>
                </a:solidFill>
                <a:latin typeface="Times New Roman" pitchFamily="18" charset="0"/>
                <a:cs typeface="Times New Roman" pitchFamily="18" charset="0"/>
              </a:rPr>
              <a:t>Period</a:t>
            </a:r>
          </a:p>
        </p:txBody>
      </p:sp>
    </p:spTree>
    <p:extLst>
      <p:ext uri="{BB962C8B-B14F-4D97-AF65-F5344CB8AC3E}">
        <p14:creationId xmlns:p14="http://schemas.microsoft.com/office/powerpoint/2010/main" val="262148048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3167609" y="304800"/>
            <a:ext cx="2808782" cy="707886"/>
          </a:xfrm>
          <a:prstGeom prst="rect">
            <a:avLst/>
          </a:prstGeom>
        </p:spPr>
        <p:txBody>
          <a:bodyPr wrap="none">
            <a:spAutoFit/>
          </a:bodyPr>
          <a:lstStyle/>
          <a:p>
            <a:r>
              <a:rPr lang="en-US" sz="4000" b="1" dirty="0" smtClean="0">
                <a:solidFill>
                  <a:schemeClr val="bg2"/>
                </a:solidFill>
                <a:latin typeface="Times New Roman" pitchFamily="18" charset="0"/>
                <a:cs typeface="Times New Roman" pitchFamily="18" charset="0"/>
              </a:rPr>
              <a:t>Conclusion:</a:t>
            </a:r>
            <a:endParaRPr lang="en-US" sz="4000" b="1" dirty="0">
              <a:solidFill>
                <a:schemeClr val="bg2"/>
              </a:solidFill>
              <a:latin typeface="Times New Roman" pitchFamily="18" charset="0"/>
              <a:cs typeface="Times New Roman" pitchFamily="18" charset="0"/>
            </a:endParaRPr>
          </a:p>
        </p:txBody>
      </p:sp>
      <p:sp>
        <p:nvSpPr>
          <p:cNvPr id="4" name="Rectangle 3"/>
          <p:cNvSpPr/>
          <p:nvPr/>
        </p:nvSpPr>
        <p:spPr>
          <a:xfrm>
            <a:off x="672353" y="1447800"/>
            <a:ext cx="8077200" cy="4524315"/>
          </a:xfrm>
          <a:prstGeom prst="rect">
            <a:avLst/>
          </a:prstGeom>
        </p:spPr>
        <p:txBody>
          <a:bodyPr wrap="square">
            <a:spAutoFit/>
          </a:bodyPr>
          <a:lstStyle/>
          <a:p>
            <a:pPr algn="just"/>
            <a:r>
              <a:rPr lang="en-US" sz="2400" b="1" dirty="0">
                <a:solidFill>
                  <a:schemeClr val="bg2">
                    <a:lumMod val="90000"/>
                  </a:schemeClr>
                </a:solidFill>
                <a:latin typeface="Times New Roman" pitchFamily="18" charset="0"/>
                <a:cs typeface="Times New Roman" pitchFamily="18" charset="0"/>
              </a:rPr>
              <a:t>Mary ponders. She receives information from Gabriel that she had never heard before. She takes it all in, with her Cousin Elisabeth's support in a very supernatural time in her life.  But, Mary is not supernatural, she is neither a pretend hyper-spiritual nor a perverse hyper-sexual; she is not superhuman. She is a young virgin girl that found favor with God, and was chosen by Him to conceive His Son through the process of miraculous conception. To suggest that Mary is more than what she is corrupts faith and the Word of God, giving false power to people rather than expressing the full omnipotence of the LORD God that expresses his will perfectly. </a:t>
            </a:r>
          </a:p>
        </p:txBody>
      </p:sp>
    </p:spTree>
    <p:extLst>
      <p:ext uri="{BB962C8B-B14F-4D97-AF65-F5344CB8AC3E}">
        <p14:creationId xmlns:p14="http://schemas.microsoft.com/office/powerpoint/2010/main" val="280643024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3040171" y="228600"/>
            <a:ext cx="3063659" cy="707886"/>
          </a:xfrm>
          <a:prstGeom prst="rect">
            <a:avLst/>
          </a:prstGeom>
        </p:spPr>
        <p:txBody>
          <a:bodyPr wrap="none">
            <a:spAutoFit/>
          </a:bodyPr>
          <a:lstStyle/>
          <a:p>
            <a:r>
              <a:rPr lang="en-US" sz="4000" b="1" dirty="0">
                <a:solidFill>
                  <a:schemeClr val="bg2">
                    <a:lumMod val="90000"/>
                  </a:schemeClr>
                </a:solidFill>
                <a:latin typeface="Times New Roman" pitchFamily="18" charset="0"/>
                <a:cs typeface="Times New Roman" pitchFamily="18" charset="0"/>
              </a:rPr>
              <a:t>Bibliography</a:t>
            </a:r>
          </a:p>
        </p:txBody>
      </p:sp>
      <p:sp>
        <p:nvSpPr>
          <p:cNvPr id="2" name="Rectangle 1"/>
          <p:cNvSpPr/>
          <p:nvPr/>
        </p:nvSpPr>
        <p:spPr>
          <a:xfrm>
            <a:off x="495300" y="2057400"/>
            <a:ext cx="8153400" cy="3600986"/>
          </a:xfrm>
          <a:prstGeom prst="rect">
            <a:avLst/>
          </a:prstGeom>
        </p:spPr>
        <p:txBody>
          <a:bodyPr wrap="square">
            <a:spAutoFit/>
          </a:bodyPr>
          <a:lstStyle/>
          <a:p>
            <a:r>
              <a:rPr lang="en-US" sz="1400" dirty="0">
                <a:solidFill>
                  <a:schemeClr val="bg2">
                    <a:lumMod val="90000"/>
                  </a:schemeClr>
                </a:solidFill>
                <a:latin typeface="Times New Roman" pitchFamily="18" charset="0"/>
                <a:cs typeface="Times New Roman" pitchFamily="18" charset="0"/>
              </a:rPr>
              <a:t>Boss, Sarah Jane. "Blessed One: Protestant Perspectives on Mary." </a:t>
            </a:r>
            <a:r>
              <a:rPr lang="en-US" sz="1400" i="1" dirty="0">
                <a:solidFill>
                  <a:schemeClr val="bg2">
                    <a:lumMod val="90000"/>
                  </a:schemeClr>
                </a:solidFill>
                <a:latin typeface="Times New Roman" pitchFamily="18" charset="0"/>
                <a:cs typeface="Times New Roman" pitchFamily="18" charset="0"/>
              </a:rPr>
              <a:t>Theology Today</a:t>
            </a:r>
            <a:r>
              <a:rPr lang="en-US" sz="1400" dirty="0">
                <a:solidFill>
                  <a:schemeClr val="bg2">
                    <a:lumMod val="90000"/>
                  </a:schemeClr>
                </a:solidFill>
                <a:latin typeface="Times New Roman" pitchFamily="18" charset="0"/>
                <a:cs typeface="Times New Roman" pitchFamily="18" charset="0"/>
              </a:rPr>
              <a:t> 62, no. 1 (2005): 104-110.</a:t>
            </a:r>
          </a:p>
          <a:p>
            <a:r>
              <a:rPr lang="en-US" sz="1400" dirty="0">
                <a:solidFill>
                  <a:schemeClr val="bg2">
                    <a:lumMod val="90000"/>
                  </a:schemeClr>
                </a:solidFill>
                <a:latin typeface="Times New Roman" pitchFamily="18" charset="0"/>
                <a:cs typeface="Times New Roman" pitchFamily="18" charset="0"/>
              </a:rPr>
              <a:t> </a:t>
            </a:r>
          </a:p>
          <a:p>
            <a:r>
              <a:rPr lang="en-US" sz="1400" dirty="0">
                <a:solidFill>
                  <a:schemeClr val="bg2">
                    <a:lumMod val="90000"/>
                  </a:schemeClr>
                </a:solidFill>
                <a:latin typeface="Times New Roman" pitchFamily="18" charset="0"/>
                <a:cs typeface="Times New Roman" pitchFamily="18" charset="0"/>
              </a:rPr>
              <a:t>Holness, Lyn. "Mary's Womb as the 'Space within Our Space for the Gestating Son of God'." </a:t>
            </a:r>
            <a:r>
              <a:rPr lang="en-US" sz="1400" i="1" dirty="0">
                <a:solidFill>
                  <a:schemeClr val="bg2">
                    <a:lumMod val="90000"/>
                  </a:schemeClr>
                </a:solidFill>
                <a:latin typeface="Times New Roman" pitchFamily="18" charset="0"/>
                <a:cs typeface="Times New Roman" pitchFamily="18" charset="0"/>
              </a:rPr>
              <a:t>Religion &amp; Theology</a:t>
            </a:r>
            <a:r>
              <a:rPr lang="en-US" sz="1400" dirty="0">
                <a:solidFill>
                  <a:schemeClr val="bg2">
                    <a:lumMod val="90000"/>
                  </a:schemeClr>
                </a:solidFill>
                <a:latin typeface="Times New Roman" pitchFamily="18" charset="0"/>
                <a:cs typeface="Times New Roman" pitchFamily="18" charset="0"/>
              </a:rPr>
              <a:t> 16, no. 1-2 (2009): 19-34.</a:t>
            </a:r>
          </a:p>
          <a:p>
            <a:r>
              <a:rPr lang="en-US" sz="1400" dirty="0">
                <a:solidFill>
                  <a:schemeClr val="bg2">
                    <a:lumMod val="90000"/>
                  </a:schemeClr>
                </a:solidFill>
                <a:latin typeface="Times New Roman" pitchFamily="18" charset="0"/>
                <a:cs typeface="Times New Roman" pitchFamily="18" charset="0"/>
              </a:rPr>
              <a:t> </a:t>
            </a:r>
          </a:p>
          <a:p>
            <a:r>
              <a:rPr lang="en-US" sz="1400" dirty="0">
                <a:solidFill>
                  <a:schemeClr val="bg2">
                    <a:lumMod val="90000"/>
                  </a:schemeClr>
                </a:solidFill>
                <a:latin typeface="Times New Roman" pitchFamily="18" charset="0"/>
                <a:cs typeface="Times New Roman" pitchFamily="18" charset="0"/>
              </a:rPr>
              <a:t>Hunter, Jim Ernest. "Blessed Art Thou among Women : Mary in the History of Christian Thought." </a:t>
            </a:r>
            <a:r>
              <a:rPr lang="en-US" sz="1400" i="1" dirty="0">
                <a:solidFill>
                  <a:schemeClr val="bg2">
                    <a:lumMod val="90000"/>
                  </a:schemeClr>
                </a:solidFill>
                <a:latin typeface="Times New Roman" pitchFamily="18" charset="0"/>
                <a:cs typeface="Times New Roman" pitchFamily="18" charset="0"/>
              </a:rPr>
              <a:t>Review &amp; Expositor</a:t>
            </a:r>
            <a:r>
              <a:rPr lang="en-US" sz="1400" dirty="0">
                <a:solidFill>
                  <a:schemeClr val="bg2">
                    <a:lumMod val="90000"/>
                  </a:schemeClr>
                </a:solidFill>
                <a:latin typeface="Times New Roman" pitchFamily="18" charset="0"/>
                <a:cs typeface="Times New Roman" pitchFamily="18" charset="0"/>
              </a:rPr>
              <a:t> 83, no. 1 (1986): 35-49.</a:t>
            </a:r>
          </a:p>
          <a:p>
            <a:r>
              <a:rPr lang="en-US" sz="1400" dirty="0">
                <a:solidFill>
                  <a:schemeClr val="bg2">
                    <a:lumMod val="90000"/>
                  </a:schemeClr>
                </a:solidFill>
                <a:latin typeface="Times New Roman" pitchFamily="18" charset="0"/>
                <a:cs typeface="Times New Roman" pitchFamily="18" charset="0"/>
              </a:rPr>
              <a:t> </a:t>
            </a:r>
          </a:p>
          <a:p>
            <a:r>
              <a:rPr lang="en-US" sz="1400" dirty="0">
                <a:solidFill>
                  <a:schemeClr val="bg2">
                    <a:lumMod val="90000"/>
                  </a:schemeClr>
                </a:solidFill>
                <a:latin typeface="Times New Roman" pitchFamily="18" charset="0"/>
                <a:cs typeface="Times New Roman" pitchFamily="18" charset="0"/>
              </a:rPr>
              <a:t>Lange, J.P., Dods, Marcus. </a:t>
            </a:r>
            <a:r>
              <a:rPr lang="en-US" sz="1400" i="1" dirty="0">
                <a:solidFill>
                  <a:schemeClr val="bg2">
                    <a:lumMod val="90000"/>
                  </a:schemeClr>
                </a:solidFill>
                <a:latin typeface="Times New Roman" pitchFamily="18" charset="0"/>
                <a:cs typeface="Times New Roman" pitchFamily="18" charset="0"/>
              </a:rPr>
              <a:t>The Life of the Lord Jesus Christ: A Complete Critical Examination of the Origin, Contents, and Connection of the Gospels</a:t>
            </a:r>
            <a:r>
              <a:rPr lang="en-US" sz="1400" dirty="0">
                <a:solidFill>
                  <a:schemeClr val="bg2">
                    <a:lumMod val="90000"/>
                  </a:schemeClr>
                </a:solidFill>
                <a:latin typeface="Times New Roman" pitchFamily="18" charset="0"/>
                <a:cs typeface="Times New Roman" pitchFamily="18" charset="0"/>
              </a:rPr>
              <a:t>. Vol. 1. 4 vols. Edinburgh, London; Dublin: T&amp;T Clark, 1872.</a:t>
            </a:r>
          </a:p>
          <a:p>
            <a:r>
              <a:rPr lang="en-US" sz="1400" dirty="0">
                <a:solidFill>
                  <a:schemeClr val="bg2">
                    <a:lumMod val="90000"/>
                  </a:schemeClr>
                </a:solidFill>
                <a:latin typeface="Times New Roman" pitchFamily="18" charset="0"/>
                <a:cs typeface="Times New Roman" pitchFamily="18" charset="0"/>
              </a:rPr>
              <a:t> </a:t>
            </a:r>
          </a:p>
          <a:p>
            <a:r>
              <a:rPr lang="en-US" sz="1400" dirty="0">
                <a:solidFill>
                  <a:schemeClr val="bg2">
                    <a:lumMod val="90000"/>
                  </a:schemeClr>
                </a:solidFill>
                <a:latin typeface="Times New Roman" pitchFamily="18" charset="0"/>
                <a:cs typeface="Times New Roman" pitchFamily="18" charset="0"/>
              </a:rPr>
              <a:t>Nolland, John. </a:t>
            </a:r>
            <a:r>
              <a:rPr lang="en-US" sz="1400" i="1" dirty="0">
                <a:solidFill>
                  <a:schemeClr val="bg2">
                    <a:lumMod val="90000"/>
                  </a:schemeClr>
                </a:solidFill>
                <a:latin typeface="Times New Roman" pitchFamily="18" charset="0"/>
                <a:cs typeface="Times New Roman" pitchFamily="18" charset="0"/>
              </a:rPr>
              <a:t>Word Biblical Commentary : Luke 1:1-9:20</a:t>
            </a:r>
            <a:r>
              <a:rPr lang="en-US" sz="1400" dirty="0">
                <a:solidFill>
                  <a:schemeClr val="bg2">
                    <a:lumMod val="90000"/>
                  </a:schemeClr>
                </a:solidFill>
                <a:latin typeface="Times New Roman" pitchFamily="18" charset="0"/>
                <a:cs typeface="Times New Roman" pitchFamily="18" charset="0"/>
              </a:rPr>
              <a:t> Word Biblical Commentary. Dallas: Word, Incorporated, 2002.</a:t>
            </a:r>
          </a:p>
          <a:p>
            <a:r>
              <a:rPr lang="en-US" sz="1400" dirty="0">
                <a:solidFill>
                  <a:schemeClr val="bg2">
                    <a:lumMod val="90000"/>
                  </a:schemeClr>
                </a:solidFill>
                <a:latin typeface="Times New Roman" pitchFamily="18" charset="0"/>
                <a:cs typeface="Times New Roman" pitchFamily="18" charset="0"/>
              </a:rPr>
              <a:t> </a:t>
            </a:r>
          </a:p>
          <a:p>
            <a:r>
              <a:rPr lang="en-US" sz="1400" dirty="0">
                <a:solidFill>
                  <a:schemeClr val="bg2">
                    <a:lumMod val="90000"/>
                  </a:schemeClr>
                </a:solidFill>
                <a:latin typeface="Times New Roman" pitchFamily="18" charset="0"/>
                <a:cs typeface="Times New Roman" pitchFamily="18" charset="0"/>
              </a:rPr>
              <a:t>Shoemaker, Stephen J. "The Virgin Mary in the Ministry of Jesus and the Early Church According to the Earliest Life of the Virgin." </a:t>
            </a:r>
            <a:r>
              <a:rPr lang="en-US" sz="1400" i="1" dirty="0">
                <a:solidFill>
                  <a:schemeClr val="bg2">
                    <a:lumMod val="90000"/>
                  </a:schemeClr>
                </a:solidFill>
                <a:latin typeface="Times New Roman" pitchFamily="18" charset="0"/>
                <a:cs typeface="Times New Roman" pitchFamily="18" charset="0"/>
              </a:rPr>
              <a:t>Harvard Theological Review</a:t>
            </a:r>
            <a:r>
              <a:rPr lang="en-US" sz="1400" dirty="0">
                <a:solidFill>
                  <a:schemeClr val="bg2">
                    <a:lumMod val="90000"/>
                  </a:schemeClr>
                </a:solidFill>
                <a:latin typeface="Times New Roman" pitchFamily="18" charset="0"/>
                <a:cs typeface="Times New Roman" pitchFamily="18" charset="0"/>
              </a:rPr>
              <a:t> 98, no. 4 </a:t>
            </a:r>
            <a:r>
              <a:rPr lang="en-US" dirty="0"/>
              <a:t>(</a:t>
            </a:r>
            <a:r>
              <a:rPr lang="en-US" sz="1400" dirty="0">
                <a:solidFill>
                  <a:schemeClr val="bg2">
                    <a:lumMod val="90000"/>
                  </a:schemeClr>
                </a:solidFill>
                <a:latin typeface="Times New Roman" pitchFamily="18" charset="0"/>
                <a:cs typeface="Times New Roman" pitchFamily="18" charset="0"/>
              </a:rPr>
              <a:t>2005): 441-467.</a:t>
            </a:r>
          </a:p>
        </p:txBody>
      </p:sp>
    </p:spTree>
    <p:extLst>
      <p:ext uri="{BB962C8B-B14F-4D97-AF65-F5344CB8AC3E}">
        <p14:creationId xmlns:p14="http://schemas.microsoft.com/office/powerpoint/2010/main" val="153144015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409700" y="228600"/>
            <a:ext cx="6324600" cy="954107"/>
          </a:xfrm>
          <a:prstGeom prst="rect">
            <a:avLst/>
          </a:prstGeom>
        </p:spPr>
        <p:txBody>
          <a:bodyPr wrap="square">
            <a:spAutoFit/>
          </a:bodyPr>
          <a:lstStyle/>
          <a:p>
            <a:pPr algn="ctr"/>
            <a:r>
              <a:rPr lang="en-US" sz="2800" b="1" dirty="0">
                <a:solidFill>
                  <a:schemeClr val="bg2">
                    <a:lumMod val="90000"/>
                  </a:schemeClr>
                </a:solidFill>
                <a:latin typeface="Times New Roman" pitchFamily="18" charset="0"/>
                <a:cs typeface="Times New Roman" pitchFamily="18" charset="0"/>
              </a:rPr>
              <a:t>A Contemplative, Biblical Analysis of Mary, Mother of Christ</a:t>
            </a:r>
          </a:p>
        </p:txBody>
      </p:sp>
      <p:sp>
        <p:nvSpPr>
          <p:cNvPr id="5" name="Rectangle 4"/>
          <p:cNvSpPr/>
          <p:nvPr/>
        </p:nvSpPr>
        <p:spPr>
          <a:xfrm>
            <a:off x="5029200" y="5257800"/>
            <a:ext cx="3886200" cy="1477328"/>
          </a:xfrm>
          <a:prstGeom prst="rect">
            <a:avLst/>
          </a:prstGeom>
        </p:spPr>
        <p:txBody>
          <a:bodyPr wrap="square">
            <a:spAutoFit/>
          </a:bodyPr>
          <a:lstStyle/>
          <a:p>
            <a:pPr lvl="0"/>
            <a:r>
              <a:rPr lang="en-US" dirty="0">
                <a:solidFill>
                  <a:srgbClr val="EEECE1">
                    <a:lumMod val="90000"/>
                  </a:srgbClr>
                </a:solidFill>
                <a:latin typeface="Times New Roman" pitchFamily="18" charset="0"/>
                <a:cs typeface="Times New Roman" pitchFamily="18" charset="0"/>
              </a:rPr>
              <a:t>Name of Student: Kathy L. McFarland</a:t>
            </a:r>
          </a:p>
          <a:p>
            <a:pPr lvl="0"/>
            <a:r>
              <a:rPr lang="en-US" dirty="0">
                <a:solidFill>
                  <a:srgbClr val="EEECE1">
                    <a:lumMod val="90000"/>
                  </a:srgbClr>
                </a:solidFill>
                <a:latin typeface="Times New Roman" pitchFamily="18" charset="0"/>
                <a:cs typeface="Times New Roman" pitchFamily="18" charset="0"/>
              </a:rPr>
              <a:t>Student ID: 21568848</a:t>
            </a:r>
          </a:p>
          <a:p>
            <a:pPr lvl="0"/>
            <a:r>
              <a:rPr lang="en-US" dirty="0">
                <a:solidFill>
                  <a:srgbClr val="EEECE1">
                    <a:lumMod val="90000"/>
                  </a:srgbClr>
                </a:solidFill>
                <a:latin typeface="Times New Roman" pitchFamily="18" charset="0"/>
                <a:cs typeface="Times New Roman" pitchFamily="18" charset="0"/>
              </a:rPr>
              <a:t>Class: NBST 521</a:t>
            </a:r>
          </a:p>
          <a:p>
            <a:pPr lvl="0"/>
            <a:r>
              <a:rPr lang="en-US" dirty="0">
                <a:solidFill>
                  <a:srgbClr val="EEECE1">
                    <a:lumMod val="90000"/>
                  </a:srgbClr>
                </a:solidFill>
                <a:latin typeface="Times New Roman" pitchFamily="18" charset="0"/>
                <a:cs typeface="Times New Roman" pitchFamily="18" charset="0"/>
              </a:rPr>
              <a:t>Instructor’s Name: Dr. David Mappes</a:t>
            </a:r>
          </a:p>
          <a:p>
            <a:pPr lvl="0"/>
            <a:r>
              <a:rPr lang="en-US" dirty="0">
                <a:solidFill>
                  <a:srgbClr val="EEECE1">
                    <a:lumMod val="90000"/>
                  </a:srgbClr>
                </a:solidFill>
                <a:latin typeface="Times New Roman" pitchFamily="18" charset="0"/>
                <a:cs typeface="Times New Roman" pitchFamily="18" charset="0"/>
              </a:rPr>
              <a:t>Date Submitted: 02/16/2012 </a:t>
            </a:r>
          </a:p>
        </p:txBody>
      </p:sp>
      <p:sp>
        <p:nvSpPr>
          <p:cNvPr id="6" name="Rectangle 5"/>
          <p:cNvSpPr/>
          <p:nvPr/>
        </p:nvSpPr>
        <p:spPr>
          <a:xfrm>
            <a:off x="1409700" y="2205081"/>
            <a:ext cx="6172200" cy="954107"/>
          </a:xfrm>
          <a:prstGeom prst="rect">
            <a:avLst/>
          </a:prstGeom>
        </p:spPr>
        <p:txBody>
          <a:bodyPr wrap="square">
            <a:spAutoFit/>
          </a:bodyPr>
          <a:lstStyle/>
          <a:p>
            <a:pPr algn="ctr"/>
            <a:r>
              <a:rPr lang="en-US" sz="2800" b="1" dirty="0">
                <a:solidFill>
                  <a:schemeClr val="bg2">
                    <a:lumMod val="90000"/>
                  </a:schemeClr>
                </a:solidFill>
                <a:latin typeface="Times New Roman" pitchFamily="18" charset="0"/>
                <a:cs typeface="Times New Roman" pitchFamily="18" charset="0"/>
              </a:rPr>
              <a:t>Lesson 3: What did Mary know through Holy Ghost exaltations?</a:t>
            </a:r>
          </a:p>
        </p:txBody>
      </p:sp>
    </p:spTree>
    <p:extLst>
      <p:ext uri="{BB962C8B-B14F-4D97-AF65-F5344CB8AC3E}">
        <p14:creationId xmlns:p14="http://schemas.microsoft.com/office/powerpoint/2010/main" val="79705267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638300" y="228600"/>
            <a:ext cx="5867400" cy="954107"/>
          </a:xfrm>
          <a:prstGeom prst="rect">
            <a:avLst/>
          </a:prstGeom>
        </p:spPr>
        <p:txBody>
          <a:bodyPr wrap="square">
            <a:spAutoFit/>
          </a:bodyPr>
          <a:lstStyle/>
          <a:p>
            <a:pPr algn="ctr"/>
            <a:r>
              <a:rPr lang="en-US" sz="2800" b="1" dirty="0" smtClean="0">
                <a:solidFill>
                  <a:schemeClr val="bg2">
                    <a:lumMod val="90000"/>
                  </a:schemeClr>
                </a:solidFill>
                <a:latin typeface="Times New Roman" pitchFamily="18" charset="0"/>
                <a:cs typeface="Times New Roman" pitchFamily="18" charset="0"/>
              </a:rPr>
              <a:t>A Contemplative, Biblical Analysis of Mary, Mother of Christ</a:t>
            </a:r>
            <a:endParaRPr lang="en-US" sz="2800" b="1" dirty="0">
              <a:solidFill>
                <a:schemeClr val="bg2">
                  <a:lumMod val="90000"/>
                </a:schemeClr>
              </a:solidFill>
              <a:latin typeface="Times New Roman" pitchFamily="18" charset="0"/>
              <a:cs typeface="Times New Roman" pitchFamily="18" charset="0"/>
            </a:endParaRPr>
          </a:p>
        </p:txBody>
      </p:sp>
      <p:sp>
        <p:nvSpPr>
          <p:cNvPr id="3" name="Rectangle 2"/>
          <p:cNvSpPr/>
          <p:nvPr/>
        </p:nvSpPr>
        <p:spPr>
          <a:xfrm>
            <a:off x="1190065" y="1676400"/>
            <a:ext cx="6781800" cy="1015663"/>
          </a:xfrm>
          <a:prstGeom prst="rect">
            <a:avLst/>
          </a:prstGeom>
        </p:spPr>
        <p:txBody>
          <a:bodyPr wrap="square">
            <a:spAutoFit/>
          </a:bodyPr>
          <a:lstStyle/>
          <a:p>
            <a:pPr lvl="0" algn="ctr"/>
            <a:r>
              <a:rPr lang="en-US" sz="3200" dirty="0">
                <a:solidFill>
                  <a:srgbClr val="EEECE1">
                    <a:lumMod val="90000"/>
                  </a:srgbClr>
                </a:solidFill>
                <a:latin typeface="Times New Roman" pitchFamily="18" charset="0"/>
                <a:cs typeface="Times New Roman" pitchFamily="18" charset="0"/>
              </a:rPr>
              <a:t>Introduction: </a:t>
            </a:r>
            <a:r>
              <a:rPr lang="en-US" sz="2800" b="1" dirty="0" smtClean="0">
                <a:solidFill>
                  <a:schemeClr val="bg2">
                    <a:lumMod val="90000"/>
                  </a:schemeClr>
                </a:solidFill>
                <a:effectLst/>
                <a:latin typeface="Times New Roman"/>
                <a:ea typeface="Calibri"/>
              </a:rPr>
              <a:t> Holy Ghost Exaltations Before Christ’s Birth</a:t>
            </a:r>
            <a:endParaRPr lang="en-US" sz="2800" b="1" dirty="0">
              <a:solidFill>
                <a:schemeClr val="bg2">
                  <a:lumMod val="90000"/>
                </a:schemeClr>
              </a:solidFill>
              <a:latin typeface="Times New Roman" pitchFamily="18" charset="0"/>
              <a:cs typeface="Times New Roman" pitchFamily="18" charset="0"/>
            </a:endParaRPr>
          </a:p>
        </p:txBody>
      </p:sp>
      <p:sp>
        <p:nvSpPr>
          <p:cNvPr id="4" name="Rectangle 3"/>
          <p:cNvSpPr/>
          <p:nvPr/>
        </p:nvSpPr>
        <p:spPr>
          <a:xfrm>
            <a:off x="1638300" y="3276600"/>
            <a:ext cx="5867399" cy="1815882"/>
          </a:xfrm>
          <a:prstGeom prst="rect">
            <a:avLst/>
          </a:prstGeom>
        </p:spPr>
        <p:txBody>
          <a:bodyPr wrap="square">
            <a:spAutoFit/>
          </a:bodyPr>
          <a:lstStyle/>
          <a:p>
            <a:pPr lvl="0" algn="ctr"/>
            <a:r>
              <a:rPr lang="en-US" sz="2800" b="1" dirty="0">
                <a:solidFill>
                  <a:srgbClr val="EEECE1">
                    <a:lumMod val="90000"/>
                  </a:srgbClr>
                </a:solidFill>
                <a:latin typeface="Times New Roman"/>
                <a:ea typeface="Calibri"/>
              </a:rPr>
              <a:t>This lesson we will examine the deep Scripture revelations captured in the Holy Ghost exaltations through Elisabeth, Mary, and Zacharias.</a:t>
            </a:r>
            <a:endParaRPr lang="en-US" sz="2800" b="1" dirty="0">
              <a:solidFill>
                <a:srgbClr val="EEECE1">
                  <a:lumMod val="90000"/>
                </a:srgbClr>
              </a:solidFill>
              <a:latin typeface="Times New Roman" pitchFamily="18" charset="0"/>
              <a:cs typeface="Times New Roman" pitchFamily="18" charset="0"/>
            </a:endParaRPr>
          </a:p>
        </p:txBody>
      </p:sp>
    </p:spTree>
    <p:extLst>
      <p:ext uri="{BB962C8B-B14F-4D97-AF65-F5344CB8AC3E}">
        <p14:creationId xmlns:p14="http://schemas.microsoft.com/office/powerpoint/2010/main" val="913115749"/>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790700" y="228600"/>
            <a:ext cx="5562600" cy="954107"/>
          </a:xfrm>
          <a:prstGeom prst="rect">
            <a:avLst/>
          </a:prstGeom>
        </p:spPr>
        <p:txBody>
          <a:bodyPr wrap="square">
            <a:spAutoFit/>
          </a:bodyPr>
          <a:lstStyle/>
          <a:p>
            <a:pPr algn="ctr"/>
            <a:r>
              <a:rPr lang="en-US" sz="2800" b="1" dirty="0">
                <a:solidFill>
                  <a:schemeClr val="bg2">
                    <a:lumMod val="90000"/>
                  </a:schemeClr>
                </a:solidFill>
                <a:latin typeface="Times New Roman" pitchFamily="18" charset="0"/>
                <a:cs typeface="Times New Roman" pitchFamily="18" charset="0"/>
              </a:rPr>
              <a:t>What did Mary know through Holy Ghost exaltations?</a:t>
            </a:r>
          </a:p>
        </p:txBody>
      </p:sp>
      <p:sp>
        <p:nvSpPr>
          <p:cNvPr id="3" name="Rectangle 2"/>
          <p:cNvSpPr/>
          <p:nvPr/>
        </p:nvSpPr>
        <p:spPr>
          <a:xfrm>
            <a:off x="533400" y="1447800"/>
            <a:ext cx="6349815" cy="523220"/>
          </a:xfrm>
          <a:prstGeom prst="rect">
            <a:avLst/>
          </a:prstGeom>
        </p:spPr>
        <p:txBody>
          <a:bodyPr wrap="none">
            <a:spAutoFit/>
          </a:bodyPr>
          <a:lstStyle/>
          <a:p>
            <a:pPr lvl="0"/>
            <a:r>
              <a:rPr lang="en-US" sz="2800" b="1" dirty="0">
                <a:solidFill>
                  <a:schemeClr val="bg2">
                    <a:lumMod val="90000"/>
                  </a:schemeClr>
                </a:solidFill>
                <a:latin typeface="Times New Roman" pitchFamily="18" charset="0"/>
                <a:cs typeface="Times New Roman" pitchFamily="18" charset="0"/>
              </a:rPr>
              <a:t>Elisabeth is filled with the Holy </a:t>
            </a:r>
            <a:r>
              <a:rPr lang="en-US" sz="2800" b="1" dirty="0" smtClean="0">
                <a:solidFill>
                  <a:schemeClr val="bg2">
                    <a:lumMod val="90000"/>
                  </a:schemeClr>
                </a:solidFill>
                <a:latin typeface="Times New Roman" pitchFamily="18" charset="0"/>
                <a:cs typeface="Times New Roman" pitchFamily="18" charset="0"/>
              </a:rPr>
              <a:t>Ghost</a:t>
            </a:r>
            <a:r>
              <a:rPr lang="en-US" sz="2800" b="1" baseline="30000" dirty="0" smtClean="0">
                <a:solidFill>
                  <a:schemeClr val="bg2">
                    <a:lumMod val="90000"/>
                  </a:schemeClr>
                </a:solidFill>
                <a:latin typeface="Times New Roman" pitchFamily="18" charset="0"/>
                <a:cs typeface="Times New Roman" pitchFamily="18" charset="0"/>
              </a:rPr>
              <a:t>54</a:t>
            </a:r>
            <a:endParaRPr lang="en-US" sz="2800" b="1" baseline="30000" dirty="0">
              <a:solidFill>
                <a:schemeClr val="bg2">
                  <a:lumMod val="90000"/>
                </a:schemeClr>
              </a:solidFill>
              <a:latin typeface="Times New Roman" pitchFamily="18" charset="0"/>
              <a:cs typeface="Times New Roman" pitchFamily="18" charset="0"/>
            </a:endParaRPr>
          </a:p>
        </p:txBody>
      </p:sp>
      <p:sp>
        <p:nvSpPr>
          <p:cNvPr id="4" name="Rectangle 3"/>
          <p:cNvSpPr/>
          <p:nvPr/>
        </p:nvSpPr>
        <p:spPr>
          <a:xfrm>
            <a:off x="1219200" y="2362200"/>
            <a:ext cx="7239000" cy="2677656"/>
          </a:xfrm>
          <a:prstGeom prst="rect">
            <a:avLst/>
          </a:prstGeom>
        </p:spPr>
        <p:txBody>
          <a:bodyPr wrap="square">
            <a:spAutoFit/>
          </a:bodyPr>
          <a:lstStyle/>
          <a:p>
            <a:pPr marL="457200" lvl="0" indent="-457200">
              <a:buFont typeface="Wingdings" pitchFamily="2" charset="2"/>
              <a:buChar char="v"/>
            </a:pPr>
            <a:r>
              <a:rPr lang="en-US" sz="2400" b="1" dirty="0">
                <a:solidFill>
                  <a:schemeClr val="bg2">
                    <a:lumMod val="90000"/>
                  </a:schemeClr>
                </a:solidFill>
                <a:latin typeface="Times New Roman" pitchFamily="18" charset="0"/>
                <a:cs typeface="Times New Roman" pitchFamily="18" charset="0"/>
              </a:rPr>
              <a:t>Luke 1:42a - Blessed art thou among </a:t>
            </a:r>
            <a:r>
              <a:rPr lang="en-US" sz="2400" b="1" dirty="0" smtClean="0">
                <a:solidFill>
                  <a:schemeClr val="bg2">
                    <a:lumMod val="90000"/>
                  </a:schemeClr>
                </a:solidFill>
                <a:latin typeface="Times New Roman" pitchFamily="18" charset="0"/>
                <a:cs typeface="Times New Roman" pitchFamily="18" charset="0"/>
              </a:rPr>
              <a:t>women</a:t>
            </a:r>
          </a:p>
          <a:p>
            <a:pPr marL="457200" lvl="0" indent="-457200">
              <a:buFont typeface="Wingdings" pitchFamily="2" charset="2"/>
              <a:buChar char="v"/>
            </a:pPr>
            <a:endParaRPr lang="en-US" sz="2400" b="1" dirty="0">
              <a:solidFill>
                <a:schemeClr val="bg2">
                  <a:lumMod val="90000"/>
                </a:schemeClr>
              </a:solidFill>
              <a:latin typeface="Times New Roman" pitchFamily="18" charset="0"/>
              <a:cs typeface="Times New Roman" pitchFamily="18" charset="0"/>
            </a:endParaRPr>
          </a:p>
          <a:p>
            <a:pPr marL="457200" lvl="0" indent="-457200">
              <a:buFont typeface="Wingdings" pitchFamily="2" charset="2"/>
              <a:buChar char="v"/>
            </a:pPr>
            <a:r>
              <a:rPr lang="en-US" sz="2400" b="1" dirty="0">
                <a:solidFill>
                  <a:schemeClr val="bg2">
                    <a:lumMod val="90000"/>
                  </a:schemeClr>
                </a:solidFill>
                <a:latin typeface="Times New Roman" pitchFamily="18" charset="0"/>
                <a:cs typeface="Times New Roman" pitchFamily="18" charset="0"/>
              </a:rPr>
              <a:t>Luke 1:42b - Blessed is the fruit of thy </a:t>
            </a:r>
            <a:r>
              <a:rPr lang="en-US" sz="2400" b="1" dirty="0" smtClean="0">
                <a:solidFill>
                  <a:schemeClr val="bg2">
                    <a:lumMod val="90000"/>
                  </a:schemeClr>
                </a:solidFill>
                <a:latin typeface="Times New Roman" pitchFamily="18" charset="0"/>
                <a:cs typeface="Times New Roman" pitchFamily="18" charset="0"/>
              </a:rPr>
              <a:t>womb</a:t>
            </a:r>
          </a:p>
          <a:p>
            <a:pPr marL="457200" lvl="0" indent="-457200">
              <a:buFont typeface="Wingdings" pitchFamily="2" charset="2"/>
              <a:buChar char="v"/>
            </a:pPr>
            <a:endParaRPr lang="en-US" sz="2400" b="1" dirty="0">
              <a:solidFill>
                <a:schemeClr val="bg2">
                  <a:lumMod val="90000"/>
                </a:schemeClr>
              </a:solidFill>
              <a:latin typeface="Times New Roman" pitchFamily="18" charset="0"/>
              <a:cs typeface="Times New Roman" pitchFamily="18" charset="0"/>
            </a:endParaRPr>
          </a:p>
          <a:p>
            <a:pPr marL="457200" lvl="0" indent="-457200">
              <a:buFont typeface="Wingdings" pitchFamily="2" charset="2"/>
              <a:buChar char="v"/>
            </a:pPr>
            <a:r>
              <a:rPr lang="en-US" sz="2400" b="1" dirty="0">
                <a:solidFill>
                  <a:schemeClr val="bg2">
                    <a:lumMod val="90000"/>
                  </a:schemeClr>
                </a:solidFill>
                <a:latin typeface="Times New Roman" pitchFamily="18" charset="0"/>
                <a:cs typeface="Times New Roman" pitchFamily="18" charset="0"/>
              </a:rPr>
              <a:t>Luke 1:45 - Blessed is she that believed: for there shall be a performance of those things which were told her from the Lord</a:t>
            </a:r>
          </a:p>
        </p:txBody>
      </p:sp>
      <p:sp>
        <p:nvSpPr>
          <p:cNvPr id="5" name="Rectangle 4"/>
          <p:cNvSpPr/>
          <p:nvPr/>
        </p:nvSpPr>
        <p:spPr>
          <a:xfrm>
            <a:off x="533400" y="5943600"/>
            <a:ext cx="1449436" cy="369332"/>
          </a:xfrm>
          <a:prstGeom prst="rect">
            <a:avLst/>
          </a:prstGeom>
        </p:spPr>
        <p:txBody>
          <a:bodyPr wrap="none">
            <a:spAutoFit/>
          </a:bodyPr>
          <a:lstStyle/>
          <a:p>
            <a:r>
              <a:rPr lang="en-US" sz="1600" dirty="0" smtClean="0">
                <a:solidFill>
                  <a:schemeClr val="bg2">
                    <a:lumMod val="90000"/>
                  </a:schemeClr>
                </a:solidFill>
                <a:latin typeface="Times New Roman" pitchFamily="18" charset="0"/>
                <a:cs typeface="Times New Roman" pitchFamily="18" charset="0"/>
              </a:rPr>
              <a:t>54 Nolland</a:t>
            </a:r>
            <a:r>
              <a:rPr lang="en-US" sz="1600" dirty="0">
                <a:solidFill>
                  <a:schemeClr val="bg2">
                    <a:lumMod val="90000"/>
                  </a:schemeClr>
                </a:solidFill>
                <a:latin typeface="Times New Roman" pitchFamily="18" charset="0"/>
                <a:cs typeface="Times New Roman" pitchFamily="18" charset="0"/>
              </a:rPr>
              <a:t>, 75</a:t>
            </a:r>
            <a:r>
              <a:rPr lang="en-US" baseline="30000" dirty="0"/>
              <a:t>.</a:t>
            </a:r>
            <a:endParaRPr lang="en-US" dirty="0"/>
          </a:p>
        </p:txBody>
      </p:sp>
      <p:sp>
        <p:nvSpPr>
          <p:cNvPr id="6" name="Rectangle 5"/>
          <p:cNvSpPr/>
          <p:nvPr/>
        </p:nvSpPr>
        <p:spPr>
          <a:xfrm>
            <a:off x="533400" y="5413793"/>
            <a:ext cx="1569660" cy="369332"/>
          </a:xfrm>
          <a:prstGeom prst="rect">
            <a:avLst/>
          </a:prstGeom>
        </p:spPr>
        <p:txBody>
          <a:bodyPr wrap="none">
            <a:spAutoFit/>
          </a:bodyPr>
          <a:lstStyle/>
          <a:p>
            <a:r>
              <a:rPr lang="en-US" dirty="0" smtClean="0">
                <a:solidFill>
                  <a:schemeClr val="bg2">
                    <a:lumMod val="90000"/>
                  </a:schemeClr>
                </a:solidFill>
                <a:latin typeface="Times New Roman" pitchFamily="18" charset="0"/>
                <a:cs typeface="Times New Roman" pitchFamily="18" charset="0"/>
              </a:rPr>
              <a:t>____________</a:t>
            </a:r>
          </a:p>
        </p:txBody>
      </p:sp>
    </p:spTree>
    <p:extLst>
      <p:ext uri="{BB962C8B-B14F-4D97-AF65-F5344CB8AC3E}">
        <p14:creationId xmlns:p14="http://schemas.microsoft.com/office/powerpoint/2010/main" val="1110876939"/>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009650" y="228600"/>
            <a:ext cx="7124700" cy="954107"/>
          </a:xfrm>
          <a:prstGeom prst="rect">
            <a:avLst/>
          </a:prstGeom>
        </p:spPr>
        <p:txBody>
          <a:bodyPr wrap="square">
            <a:spAutoFit/>
          </a:bodyPr>
          <a:lstStyle/>
          <a:p>
            <a:pPr algn="ctr"/>
            <a:r>
              <a:rPr lang="en-US" sz="2800" b="1" dirty="0">
                <a:solidFill>
                  <a:schemeClr val="bg2">
                    <a:lumMod val="90000"/>
                  </a:schemeClr>
                </a:solidFill>
                <a:latin typeface="Times New Roman" pitchFamily="18" charset="0"/>
                <a:cs typeface="Times New Roman" pitchFamily="18" charset="0"/>
              </a:rPr>
              <a:t>What did Mary know through Holy Ghost exaltations?</a:t>
            </a:r>
          </a:p>
        </p:txBody>
      </p:sp>
      <p:sp>
        <p:nvSpPr>
          <p:cNvPr id="3" name="Rectangle 2"/>
          <p:cNvSpPr/>
          <p:nvPr/>
        </p:nvSpPr>
        <p:spPr>
          <a:xfrm>
            <a:off x="533400" y="1405825"/>
            <a:ext cx="8004051" cy="523220"/>
          </a:xfrm>
          <a:prstGeom prst="rect">
            <a:avLst/>
          </a:prstGeom>
        </p:spPr>
        <p:txBody>
          <a:bodyPr wrap="none">
            <a:spAutoFit/>
          </a:bodyPr>
          <a:lstStyle/>
          <a:p>
            <a:pPr lvl="0"/>
            <a:r>
              <a:rPr lang="en-US" sz="2800" b="1" dirty="0">
                <a:solidFill>
                  <a:schemeClr val="bg2">
                    <a:lumMod val="90000"/>
                  </a:schemeClr>
                </a:solidFill>
                <a:latin typeface="Times New Roman" pitchFamily="18" charset="0"/>
                <a:cs typeface="Times New Roman" pitchFamily="18" charset="0"/>
              </a:rPr>
              <a:t>Mary praises God in her the </a:t>
            </a:r>
            <a:r>
              <a:rPr lang="en-US" sz="2800" b="1" dirty="0" smtClean="0">
                <a:solidFill>
                  <a:schemeClr val="bg2">
                    <a:lumMod val="90000"/>
                  </a:schemeClr>
                </a:solidFill>
                <a:latin typeface="Times New Roman" pitchFamily="18" charset="0"/>
                <a:cs typeface="Times New Roman" pitchFamily="18" charset="0"/>
              </a:rPr>
              <a:t>Magnificat</a:t>
            </a:r>
            <a:r>
              <a:rPr lang="en-US" sz="2800" b="1" baseline="30000" dirty="0" smtClean="0">
                <a:solidFill>
                  <a:schemeClr val="bg2">
                    <a:lumMod val="90000"/>
                  </a:schemeClr>
                </a:solidFill>
                <a:latin typeface="Times New Roman" pitchFamily="18" charset="0"/>
                <a:cs typeface="Times New Roman" pitchFamily="18" charset="0"/>
              </a:rPr>
              <a:t>55</a:t>
            </a:r>
            <a:r>
              <a:rPr lang="en-US" sz="2800" b="1" dirty="0" smtClean="0">
                <a:solidFill>
                  <a:schemeClr val="bg2">
                    <a:lumMod val="90000"/>
                  </a:schemeClr>
                </a:solidFill>
                <a:latin typeface="Times New Roman" pitchFamily="18" charset="0"/>
                <a:cs typeface="Times New Roman" pitchFamily="18" charset="0"/>
              </a:rPr>
              <a:t> prayer</a:t>
            </a:r>
            <a:r>
              <a:rPr lang="en-US" sz="2800" b="1" baseline="30000" dirty="0" smtClean="0">
                <a:solidFill>
                  <a:schemeClr val="bg2">
                    <a:lumMod val="90000"/>
                  </a:schemeClr>
                </a:solidFill>
                <a:latin typeface="Times New Roman" pitchFamily="18" charset="0"/>
                <a:cs typeface="Times New Roman" pitchFamily="18" charset="0"/>
              </a:rPr>
              <a:t>56</a:t>
            </a:r>
            <a:endParaRPr lang="en-US" sz="2800" b="1" baseline="30000" dirty="0">
              <a:solidFill>
                <a:schemeClr val="bg2">
                  <a:lumMod val="90000"/>
                </a:schemeClr>
              </a:solidFill>
              <a:latin typeface="Times New Roman" pitchFamily="18" charset="0"/>
              <a:cs typeface="Times New Roman" pitchFamily="18" charset="0"/>
            </a:endParaRPr>
          </a:p>
        </p:txBody>
      </p:sp>
      <p:sp>
        <p:nvSpPr>
          <p:cNvPr id="4" name="Rectangle 3"/>
          <p:cNvSpPr/>
          <p:nvPr/>
        </p:nvSpPr>
        <p:spPr>
          <a:xfrm>
            <a:off x="1013012" y="2024367"/>
            <a:ext cx="8001000" cy="3785652"/>
          </a:xfrm>
          <a:prstGeom prst="rect">
            <a:avLst/>
          </a:prstGeom>
        </p:spPr>
        <p:txBody>
          <a:bodyPr wrap="square">
            <a:spAutoFit/>
          </a:bodyPr>
          <a:lstStyle/>
          <a:p>
            <a:pPr marL="342900" lvl="0" indent="-342900">
              <a:buFont typeface="Wingdings" pitchFamily="2" charset="2"/>
              <a:buChar char="v"/>
            </a:pPr>
            <a:r>
              <a:rPr lang="en-US" sz="2400" b="1" dirty="0">
                <a:solidFill>
                  <a:schemeClr val="bg2">
                    <a:lumMod val="90000"/>
                  </a:schemeClr>
                </a:solidFill>
                <a:latin typeface="Times New Roman" pitchFamily="18" charset="0"/>
                <a:cs typeface="Times New Roman" pitchFamily="18" charset="0"/>
              </a:rPr>
              <a:t>Luke 1:46 – “My soul doth magnify the Lord”</a:t>
            </a:r>
          </a:p>
          <a:p>
            <a:pPr marL="342900" lvl="0" indent="-342900">
              <a:buFont typeface="Wingdings" pitchFamily="2" charset="2"/>
              <a:buChar char="v"/>
            </a:pPr>
            <a:r>
              <a:rPr lang="en-US" sz="2400" b="1" dirty="0">
                <a:solidFill>
                  <a:schemeClr val="bg2">
                    <a:lumMod val="90000"/>
                  </a:schemeClr>
                </a:solidFill>
                <a:latin typeface="Times New Roman" pitchFamily="18" charset="0"/>
                <a:cs typeface="Times New Roman" pitchFamily="18" charset="0"/>
              </a:rPr>
              <a:t>Luke 1:47-48a - “And my spirit hath rejoiced in God my Savior. For he hath regarded the low estate of his handmaiden:</a:t>
            </a:r>
          </a:p>
          <a:p>
            <a:pPr marL="342900" lvl="0" indent="-342900">
              <a:buFont typeface="Wingdings" pitchFamily="2" charset="2"/>
              <a:buChar char="v"/>
            </a:pPr>
            <a:r>
              <a:rPr lang="en-US" sz="2400" b="1" dirty="0">
                <a:solidFill>
                  <a:schemeClr val="bg2">
                    <a:lumMod val="90000"/>
                  </a:schemeClr>
                </a:solidFill>
                <a:latin typeface="Times New Roman" pitchFamily="18" charset="0"/>
                <a:cs typeface="Times New Roman" pitchFamily="18" charset="0"/>
              </a:rPr>
              <a:t>Luke 1:48b – “For, behold, from henceforth all generations shall call me blessed.”</a:t>
            </a:r>
          </a:p>
          <a:p>
            <a:pPr marL="342900" lvl="0" indent="-342900">
              <a:buFont typeface="Wingdings" pitchFamily="2" charset="2"/>
              <a:buChar char="v"/>
            </a:pPr>
            <a:r>
              <a:rPr lang="en-US" sz="2400" b="1" dirty="0">
                <a:solidFill>
                  <a:schemeClr val="bg2">
                    <a:lumMod val="90000"/>
                  </a:schemeClr>
                </a:solidFill>
                <a:latin typeface="Times New Roman" pitchFamily="18" charset="0"/>
                <a:cs typeface="Times New Roman" pitchFamily="18" charset="0"/>
              </a:rPr>
              <a:t>Luke 1:49 – “For he that is mighty hath done to me great things; and holy is his name.”</a:t>
            </a:r>
          </a:p>
          <a:p>
            <a:pPr marL="342900" lvl="0" indent="-342900">
              <a:buFont typeface="Wingdings" pitchFamily="2" charset="2"/>
              <a:buChar char="v"/>
            </a:pPr>
            <a:r>
              <a:rPr lang="en-US" sz="2400" b="1" dirty="0">
                <a:solidFill>
                  <a:schemeClr val="bg2">
                    <a:lumMod val="90000"/>
                  </a:schemeClr>
                </a:solidFill>
                <a:latin typeface="Times New Roman" pitchFamily="18" charset="0"/>
                <a:cs typeface="Times New Roman" pitchFamily="18" charset="0"/>
              </a:rPr>
              <a:t>Luke 1:50 – “And his mercy is on them that fear him from generation to generation.”</a:t>
            </a:r>
          </a:p>
        </p:txBody>
      </p:sp>
      <p:sp>
        <p:nvSpPr>
          <p:cNvPr id="5" name="Rectangle 4"/>
          <p:cNvSpPr/>
          <p:nvPr/>
        </p:nvSpPr>
        <p:spPr>
          <a:xfrm>
            <a:off x="533400" y="5722186"/>
            <a:ext cx="1569660" cy="369332"/>
          </a:xfrm>
          <a:prstGeom prst="rect">
            <a:avLst/>
          </a:prstGeom>
        </p:spPr>
        <p:txBody>
          <a:bodyPr wrap="none">
            <a:spAutoFit/>
          </a:bodyPr>
          <a:lstStyle/>
          <a:p>
            <a:r>
              <a:rPr lang="en-US" dirty="0" smtClean="0">
                <a:solidFill>
                  <a:schemeClr val="bg2">
                    <a:lumMod val="90000"/>
                  </a:schemeClr>
                </a:solidFill>
                <a:latin typeface="Times New Roman" pitchFamily="18" charset="0"/>
                <a:cs typeface="Times New Roman" pitchFamily="18" charset="0"/>
              </a:rPr>
              <a:t>____________</a:t>
            </a:r>
          </a:p>
        </p:txBody>
      </p:sp>
      <p:sp>
        <p:nvSpPr>
          <p:cNvPr id="6" name="Rectangle 5"/>
          <p:cNvSpPr/>
          <p:nvPr/>
        </p:nvSpPr>
        <p:spPr>
          <a:xfrm>
            <a:off x="515470" y="6096000"/>
            <a:ext cx="8458201" cy="584775"/>
          </a:xfrm>
          <a:prstGeom prst="rect">
            <a:avLst/>
          </a:prstGeom>
        </p:spPr>
        <p:txBody>
          <a:bodyPr wrap="square">
            <a:spAutoFit/>
          </a:bodyPr>
          <a:lstStyle/>
          <a:p>
            <a:r>
              <a:rPr lang="en-US" sz="1600" dirty="0" smtClean="0">
                <a:solidFill>
                  <a:schemeClr val="bg2">
                    <a:lumMod val="90000"/>
                  </a:schemeClr>
                </a:solidFill>
                <a:latin typeface="Times New Roman" pitchFamily="18" charset="0"/>
                <a:cs typeface="Times New Roman" pitchFamily="18" charset="0"/>
              </a:rPr>
              <a:t>55 Sylvester </a:t>
            </a:r>
            <a:r>
              <a:rPr lang="en-US" sz="1600" dirty="0">
                <a:solidFill>
                  <a:schemeClr val="bg2">
                    <a:lumMod val="90000"/>
                  </a:schemeClr>
                </a:solidFill>
                <a:latin typeface="Times New Roman" pitchFamily="18" charset="0"/>
                <a:cs typeface="Times New Roman" pitchFamily="18" charset="0"/>
              </a:rPr>
              <a:t>Joseph Hunter, </a:t>
            </a:r>
            <a:r>
              <a:rPr lang="en-US" sz="1600" i="1" dirty="0">
                <a:solidFill>
                  <a:schemeClr val="bg2">
                    <a:lumMod val="90000"/>
                  </a:schemeClr>
                </a:solidFill>
                <a:latin typeface="Times New Roman" pitchFamily="18" charset="0"/>
                <a:cs typeface="Times New Roman" pitchFamily="18" charset="0"/>
              </a:rPr>
              <a:t>Outlines of Dogmatic Theology</a:t>
            </a:r>
            <a:r>
              <a:rPr lang="en-US" sz="1600" dirty="0">
                <a:solidFill>
                  <a:schemeClr val="bg2">
                    <a:lumMod val="90000"/>
                  </a:schemeClr>
                </a:solidFill>
                <a:latin typeface="Times New Roman" pitchFamily="18" charset="0"/>
                <a:cs typeface="Times New Roman" pitchFamily="18" charset="0"/>
              </a:rPr>
              <a:t> (New York: Benzinger Brothers, 1896).</a:t>
            </a:r>
          </a:p>
          <a:p>
            <a:r>
              <a:rPr lang="en-US" sz="1600" dirty="0" smtClean="0">
                <a:solidFill>
                  <a:schemeClr val="bg2">
                    <a:lumMod val="90000"/>
                  </a:schemeClr>
                </a:solidFill>
                <a:latin typeface="Times New Roman" pitchFamily="18" charset="0"/>
                <a:cs typeface="Times New Roman" pitchFamily="18" charset="0"/>
              </a:rPr>
              <a:t>56 Lange</a:t>
            </a:r>
            <a:r>
              <a:rPr lang="en-US" sz="1600" dirty="0">
                <a:solidFill>
                  <a:schemeClr val="bg2">
                    <a:lumMod val="90000"/>
                  </a:schemeClr>
                </a:solidFill>
                <a:latin typeface="Times New Roman" pitchFamily="18" charset="0"/>
                <a:cs typeface="Times New Roman" pitchFamily="18" charset="0"/>
              </a:rPr>
              <a:t>, 292-294.</a:t>
            </a:r>
          </a:p>
        </p:txBody>
      </p:sp>
    </p:spTree>
    <p:extLst>
      <p:ext uri="{BB962C8B-B14F-4D97-AF65-F5344CB8AC3E}">
        <p14:creationId xmlns:p14="http://schemas.microsoft.com/office/powerpoint/2010/main" val="3383802507"/>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19100" y="228600"/>
            <a:ext cx="8305800" cy="954107"/>
          </a:xfrm>
          <a:prstGeom prst="rect">
            <a:avLst/>
          </a:prstGeom>
        </p:spPr>
        <p:txBody>
          <a:bodyPr wrap="square">
            <a:spAutoFit/>
          </a:bodyPr>
          <a:lstStyle/>
          <a:p>
            <a:pPr algn="ctr"/>
            <a:r>
              <a:rPr lang="en-US" sz="2800" b="1" dirty="0">
                <a:solidFill>
                  <a:schemeClr val="bg2">
                    <a:lumMod val="90000"/>
                  </a:schemeClr>
                </a:solidFill>
                <a:latin typeface="Times New Roman" pitchFamily="18" charset="0"/>
                <a:cs typeface="Times New Roman" pitchFamily="18" charset="0"/>
              </a:rPr>
              <a:t>What did Mary know through Holy Ghost exaltations?</a:t>
            </a:r>
          </a:p>
        </p:txBody>
      </p:sp>
      <p:sp>
        <p:nvSpPr>
          <p:cNvPr id="3" name="Rectangle 2"/>
          <p:cNvSpPr/>
          <p:nvPr/>
        </p:nvSpPr>
        <p:spPr>
          <a:xfrm>
            <a:off x="685800" y="1600200"/>
            <a:ext cx="7404528" cy="523220"/>
          </a:xfrm>
          <a:prstGeom prst="rect">
            <a:avLst/>
          </a:prstGeom>
        </p:spPr>
        <p:txBody>
          <a:bodyPr wrap="none">
            <a:spAutoFit/>
          </a:bodyPr>
          <a:lstStyle/>
          <a:p>
            <a:pPr lvl="0"/>
            <a:r>
              <a:rPr lang="en-US" sz="2800" b="1" dirty="0">
                <a:solidFill>
                  <a:schemeClr val="bg2">
                    <a:lumMod val="90000"/>
                  </a:schemeClr>
                </a:solidFill>
                <a:latin typeface="Times New Roman" pitchFamily="18" charset="0"/>
                <a:cs typeface="Times New Roman" pitchFamily="18" charset="0"/>
              </a:rPr>
              <a:t>Mary praises God in her the Magnificat prayer</a:t>
            </a:r>
          </a:p>
        </p:txBody>
      </p:sp>
      <p:sp>
        <p:nvSpPr>
          <p:cNvPr id="4" name="Rectangle 3"/>
          <p:cNvSpPr/>
          <p:nvPr/>
        </p:nvSpPr>
        <p:spPr>
          <a:xfrm>
            <a:off x="1143000" y="2286000"/>
            <a:ext cx="7620000" cy="3785652"/>
          </a:xfrm>
          <a:prstGeom prst="rect">
            <a:avLst/>
          </a:prstGeom>
        </p:spPr>
        <p:txBody>
          <a:bodyPr wrap="square">
            <a:spAutoFit/>
          </a:bodyPr>
          <a:lstStyle/>
          <a:p>
            <a:pPr marL="342900" lvl="0" indent="-342900">
              <a:buFont typeface="Wingdings" pitchFamily="2" charset="2"/>
              <a:buChar char="v"/>
            </a:pPr>
            <a:r>
              <a:rPr lang="en-US" sz="2400" b="1" dirty="0">
                <a:solidFill>
                  <a:schemeClr val="bg2">
                    <a:lumMod val="90000"/>
                  </a:schemeClr>
                </a:solidFill>
                <a:latin typeface="Times New Roman" pitchFamily="18" charset="0"/>
                <a:cs typeface="Times New Roman" pitchFamily="18" charset="0"/>
              </a:rPr>
              <a:t>Luke 1:51a - “He hath shewed strength with his arm”</a:t>
            </a:r>
          </a:p>
          <a:p>
            <a:pPr marL="342900" lvl="0" indent="-342900">
              <a:buFont typeface="Wingdings" pitchFamily="2" charset="2"/>
              <a:buChar char="v"/>
            </a:pPr>
            <a:r>
              <a:rPr lang="en-US" sz="2400" b="1" dirty="0">
                <a:solidFill>
                  <a:schemeClr val="bg2">
                    <a:lumMod val="90000"/>
                  </a:schemeClr>
                </a:solidFill>
                <a:latin typeface="Times New Roman" pitchFamily="18" charset="0"/>
                <a:cs typeface="Times New Roman" pitchFamily="18" charset="0"/>
              </a:rPr>
              <a:t>Luke 1:51b – “He hath scattered the proud in the imagination of their hearts.”</a:t>
            </a:r>
          </a:p>
          <a:p>
            <a:pPr marL="342900" lvl="0" indent="-342900">
              <a:buFont typeface="Wingdings" pitchFamily="2" charset="2"/>
              <a:buChar char="v"/>
            </a:pPr>
            <a:r>
              <a:rPr lang="en-US" sz="2400" b="1" dirty="0">
                <a:solidFill>
                  <a:schemeClr val="bg2">
                    <a:lumMod val="90000"/>
                  </a:schemeClr>
                </a:solidFill>
                <a:latin typeface="Times New Roman" pitchFamily="18" charset="0"/>
                <a:cs typeface="Times New Roman" pitchFamily="18" charset="0"/>
              </a:rPr>
              <a:t>Luke 1:52 – “He hath put down the mighty from their seats, and exalted them of low degree”</a:t>
            </a:r>
          </a:p>
          <a:p>
            <a:pPr marL="342900" lvl="0" indent="-342900">
              <a:buFont typeface="Wingdings" pitchFamily="2" charset="2"/>
              <a:buChar char="v"/>
            </a:pPr>
            <a:r>
              <a:rPr lang="en-US" sz="2400" b="1" dirty="0">
                <a:solidFill>
                  <a:schemeClr val="bg2">
                    <a:lumMod val="90000"/>
                  </a:schemeClr>
                </a:solidFill>
                <a:latin typeface="Times New Roman" pitchFamily="18" charset="0"/>
                <a:cs typeface="Times New Roman" pitchFamily="18" charset="0"/>
              </a:rPr>
              <a:t>Luke 1:53- “He hath filled the hungry with good things; and the rich he hath sent empty away”</a:t>
            </a:r>
          </a:p>
          <a:p>
            <a:pPr marL="342900" lvl="0" indent="-342900">
              <a:buFont typeface="Wingdings" pitchFamily="2" charset="2"/>
              <a:buChar char="v"/>
            </a:pPr>
            <a:r>
              <a:rPr lang="en-US" sz="2400" b="1" dirty="0">
                <a:solidFill>
                  <a:schemeClr val="bg2">
                    <a:lumMod val="90000"/>
                  </a:schemeClr>
                </a:solidFill>
                <a:latin typeface="Times New Roman" pitchFamily="18" charset="0"/>
                <a:cs typeface="Times New Roman" pitchFamily="18" charset="0"/>
              </a:rPr>
              <a:t> Luke 1:54-55 – “He hath holpen his servant Israel, in remembrance of his mercy; as he spake to our fathers, to Abraham, and his seed for ever.”</a:t>
            </a:r>
          </a:p>
        </p:txBody>
      </p:sp>
    </p:spTree>
    <p:extLst>
      <p:ext uri="{BB962C8B-B14F-4D97-AF65-F5344CB8AC3E}">
        <p14:creationId xmlns:p14="http://schemas.microsoft.com/office/powerpoint/2010/main" val="3625030797"/>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838200" y="228600"/>
            <a:ext cx="8077200" cy="954107"/>
          </a:xfrm>
          <a:prstGeom prst="rect">
            <a:avLst/>
          </a:prstGeom>
        </p:spPr>
        <p:txBody>
          <a:bodyPr wrap="square">
            <a:spAutoFit/>
          </a:bodyPr>
          <a:lstStyle/>
          <a:p>
            <a:pPr lvl="0" algn="ctr"/>
            <a:r>
              <a:rPr lang="en-US" sz="2800" b="1" dirty="0">
                <a:solidFill>
                  <a:srgbClr val="EEECE1">
                    <a:lumMod val="90000"/>
                  </a:srgbClr>
                </a:solidFill>
                <a:latin typeface="Times New Roman" pitchFamily="18" charset="0"/>
                <a:cs typeface="Times New Roman" pitchFamily="18" charset="0"/>
              </a:rPr>
              <a:t>What did Mary know through Holy Ghost exaltations?</a:t>
            </a:r>
          </a:p>
        </p:txBody>
      </p:sp>
      <p:sp>
        <p:nvSpPr>
          <p:cNvPr id="4" name="Rectangle 3"/>
          <p:cNvSpPr/>
          <p:nvPr/>
        </p:nvSpPr>
        <p:spPr>
          <a:xfrm>
            <a:off x="838200" y="1213142"/>
            <a:ext cx="2492414" cy="523220"/>
          </a:xfrm>
          <a:prstGeom prst="rect">
            <a:avLst/>
          </a:prstGeom>
        </p:spPr>
        <p:txBody>
          <a:bodyPr wrap="none">
            <a:spAutoFit/>
          </a:bodyPr>
          <a:lstStyle/>
          <a:p>
            <a:r>
              <a:rPr lang="en-US" dirty="0"/>
              <a:t> </a:t>
            </a:r>
            <a:r>
              <a:rPr lang="en-US" sz="2800" b="1" dirty="0">
                <a:solidFill>
                  <a:schemeClr val="bg2">
                    <a:lumMod val="90000"/>
                  </a:schemeClr>
                </a:solidFill>
                <a:latin typeface="Times New Roman" pitchFamily="18" charset="0"/>
                <a:cs typeface="Times New Roman" pitchFamily="18" charset="0"/>
              </a:rPr>
              <a:t>A family affair</a:t>
            </a:r>
          </a:p>
        </p:txBody>
      </p:sp>
      <p:sp>
        <p:nvSpPr>
          <p:cNvPr id="5" name="Rectangle 4"/>
          <p:cNvSpPr/>
          <p:nvPr/>
        </p:nvSpPr>
        <p:spPr>
          <a:xfrm>
            <a:off x="838200" y="5758934"/>
            <a:ext cx="1569660" cy="369332"/>
          </a:xfrm>
          <a:prstGeom prst="rect">
            <a:avLst/>
          </a:prstGeom>
        </p:spPr>
        <p:txBody>
          <a:bodyPr wrap="none">
            <a:spAutoFit/>
          </a:bodyPr>
          <a:lstStyle/>
          <a:p>
            <a:r>
              <a:rPr lang="en-US" dirty="0">
                <a:solidFill>
                  <a:schemeClr val="bg2">
                    <a:lumMod val="90000"/>
                  </a:schemeClr>
                </a:solidFill>
                <a:latin typeface="Times New Roman" pitchFamily="18" charset="0"/>
                <a:cs typeface="Times New Roman" pitchFamily="18" charset="0"/>
              </a:rPr>
              <a:t>____________</a:t>
            </a:r>
          </a:p>
        </p:txBody>
      </p:sp>
      <p:sp>
        <p:nvSpPr>
          <p:cNvPr id="7" name="Rectangle 6"/>
          <p:cNvSpPr/>
          <p:nvPr/>
        </p:nvSpPr>
        <p:spPr>
          <a:xfrm>
            <a:off x="533400" y="6159387"/>
            <a:ext cx="2406605" cy="584775"/>
          </a:xfrm>
          <a:prstGeom prst="rect">
            <a:avLst/>
          </a:prstGeom>
        </p:spPr>
        <p:txBody>
          <a:bodyPr wrap="square">
            <a:spAutoFit/>
          </a:bodyPr>
          <a:lstStyle/>
          <a:p>
            <a:pPr marL="914400" lvl="0" indent="-342900">
              <a:buAutoNum type="arabicPlain" startAt="57"/>
            </a:pPr>
            <a:r>
              <a:rPr lang="en-US" sz="1600" dirty="0" smtClean="0">
                <a:solidFill>
                  <a:srgbClr val="EEECE1">
                    <a:lumMod val="90000"/>
                  </a:srgbClr>
                </a:solidFill>
                <a:latin typeface="Times New Roman"/>
                <a:ea typeface="Calibri"/>
                <a:cs typeface="Arial"/>
              </a:rPr>
              <a:t>J</a:t>
            </a:r>
            <a:r>
              <a:rPr lang="en-US" sz="1600" dirty="0">
                <a:solidFill>
                  <a:srgbClr val="EEECE1">
                    <a:lumMod val="90000"/>
                  </a:srgbClr>
                </a:solidFill>
                <a:latin typeface="Times New Roman"/>
                <a:ea typeface="Calibri"/>
                <a:cs typeface="Arial"/>
              </a:rPr>
              <a:t>. </a:t>
            </a:r>
            <a:r>
              <a:rPr lang="en-US" sz="1600" dirty="0" smtClean="0">
                <a:solidFill>
                  <a:srgbClr val="EEECE1">
                    <a:lumMod val="90000"/>
                  </a:srgbClr>
                </a:solidFill>
                <a:latin typeface="Times New Roman"/>
                <a:ea typeface="Calibri"/>
                <a:cs typeface="Arial"/>
              </a:rPr>
              <a:t>Shoemaker.</a:t>
            </a:r>
          </a:p>
          <a:p>
            <a:pPr marL="914400" lvl="0" indent="-342900">
              <a:buAutoNum type="arabicPlain" startAt="57"/>
            </a:pPr>
            <a:r>
              <a:rPr lang="en-US" sz="1600" dirty="0" smtClean="0">
                <a:solidFill>
                  <a:schemeClr val="bg2">
                    <a:lumMod val="90000"/>
                  </a:schemeClr>
                </a:solidFill>
                <a:latin typeface="Times New Roman" pitchFamily="18" charset="0"/>
                <a:cs typeface="Times New Roman" pitchFamily="18" charset="0"/>
              </a:rPr>
              <a:t>Lange</a:t>
            </a:r>
            <a:r>
              <a:rPr lang="en-US" sz="1600" dirty="0">
                <a:solidFill>
                  <a:schemeClr val="bg2">
                    <a:lumMod val="90000"/>
                  </a:schemeClr>
                </a:solidFill>
                <a:latin typeface="Times New Roman" pitchFamily="18" charset="0"/>
                <a:cs typeface="Times New Roman" pitchFamily="18" charset="0"/>
              </a:rPr>
              <a:t>, 294.</a:t>
            </a:r>
            <a:r>
              <a:rPr lang="en-US" sz="1600" dirty="0" smtClean="0">
                <a:solidFill>
                  <a:schemeClr val="bg2">
                    <a:lumMod val="90000"/>
                  </a:schemeClr>
                </a:solidFill>
                <a:latin typeface="Times New Roman" pitchFamily="18" charset="0"/>
                <a:ea typeface="Calibri"/>
                <a:cs typeface="Times New Roman" pitchFamily="18" charset="0"/>
              </a:rPr>
              <a:t> </a:t>
            </a:r>
            <a:endParaRPr lang="en-US" sz="1600" dirty="0">
              <a:solidFill>
                <a:schemeClr val="bg2">
                  <a:lumMod val="90000"/>
                </a:schemeClr>
              </a:solidFill>
              <a:latin typeface="Times New Roman" pitchFamily="18" charset="0"/>
              <a:ea typeface="Calibri"/>
              <a:cs typeface="Times New Roman" pitchFamily="18" charset="0"/>
            </a:endParaRPr>
          </a:p>
        </p:txBody>
      </p:sp>
      <p:sp>
        <p:nvSpPr>
          <p:cNvPr id="8" name="Rectangle 7"/>
          <p:cNvSpPr/>
          <p:nvPr/>
        </p:nvSpPr>
        <p:spPr>
          <a:xfrm>
            <a:off x="201706" y="2514600"/>
            <a:ext cx="8229600" cy="941796"/>
          </a:xfrm>
          <a:prstGeom prst="rect">
            <a:avLst/>
          </a:prstGeom>
        </p:spPr>
        <p:txBody>
          <a:bodyPr wrap="square">
            <a:spAutoFit/>
          </a:bodyPr>
          <a:lstStyle/>
          <a:p>
            <a:pPr marL="1257300" lvl="0" indent="-342900">
              <a:lnSpc>
                <a:spcPct val="115000"/>
              </a:lnSpc>
              <a:buFont typeface="Wingdings" pitchFamily="2" charset="2"/>
              <a:buChar char="v"/>
            </a:pPr>
            <a:r>
              <a:rPr lang="en-US" sz="2400" b="1" dirty="0">
                <a:solidFill>
                  <a:srgbClr val="EEECE1">
                    <a:lumMod val="90000"/>
                  </a:srgbClr>
                </a:solidFill>
                <a:latin typeface="Times New Roman" pitchFamily="18" charset="0"/>
                <a:ea typeface="Calibri"/>
                <a:cs typeface="Times New Roman" pitchFamily="18" charset="0"/>
              </a:rPr>
              <a:t>Luke 1:68-80 - Prophesy adds to the declaration of blessing made earlier by </a:t>
            </a:r>
            <a:r>
              <a:rPr lang="en-US" sz="2400" b="1" dirty="0" smtClean="0">
                <a:solidFill>
                  <a:srgbClr val="EEECE1">
                    <a:lumMod val="90000"/>
                  </a:srgbClr>
                </a:solidFill>
                <a:latin typeface="Times New Roman" pitchFamily="18" charset="0"/>
                <a:ea typeface="Calibri"/>
                <a:cs typeface="Times New Roman" pitchFamily="18" charset="0"/>
              </a:rPr>
              <a:t>Mary</a:t>
            </a:r>
            <a:r>
              <a:rPr lang="en-US" sz="2400" b="1" baseline="30000" dirty="0" smtClean="0">
                <a:solidFill>
                  <a:srgbClr val="EEECE1">
                    <a:lumMod val="90000"/>
                  </a:srgbClr>
                </a:solidFill>
                <a:latin typeface="Times New Roman" pitchFamily="18" charset="0"/>
                <a:ea typeface="Calibri"/>
                <a:cs typeface="Times New Roman" pitchFamily="18" charset="0"/>
              </a:rPr>
              <a:t>58</a:t>
            </a:r>
            <a:endParaRPr lang="en-US" sz="2400" b="1" baseline="30000" dirty="0">
              <a:solidFill>
                <a:srgbClr val="EEECE1">
                  <a:lumMod val="90000"/>
                </a:srgbClr>
              </a:solidFill>
              <a:latin typeface="Times New Roman" pitchFamily="18" charset="0"/>
              <a:ea typeface="Calibri"/>
              <a:cs typeface="Times New Roman" pitchFamily="18" charset="0"/>
            </a:endParaRPr>
          </a:p>
        </p:txBody>
      </p:sp>
      <p:sp>
        <p:nvSpPr>
          <p:cNvPr id="9" name="Rectangle 8"/>
          <p:cNvSpPr/>
          <p:nvPr/>
        </p:nvSpPr>
        <p:spPr>
          <a:xfrm>
            <a:off x="719418" y="3272390"/>
            <a:ext cx="8001000" cy="2640723"/>
          </a:xfrm>
          <a:prstGeom prst="rect">
            <a:avLst/>
          </a:prstGeom>
        </p:spPr>
        <p:txBody>
          <a:bodyPr wrap="square">
            <a:spAutoFit/>
          </a:bodyPr>
          <a:lstStyle/>
          <a:p>
            <a:pPr marL="800100" marR="0" indent="-342900">
              <a:lnSpc>
                <a:spcPct val="115000"/>
              </a:lnSpc>
              <a:spcBef>
                <a:spcPts val="0"/>
              </a:spcBef>
              <a:spcAft>
                <a:spcPts val="0"/>
              </a:spcAft>
              <a:buFont typeface="Wingdings" pitchFamily="2" charset="2"/>
              <a:buChar char="v"/>
            </a:pPr>
            <a:r>
              <a:rPr lang="en-US" sz="2400" b="1" dirty="0">
                <a:solidFill>
                  <a:schemeClr val="bg2">
                    <a:lumMod val="90000"/>
                  </a:schemeClr>
                </a:solidFill>
                <a:latin typeface="Times New Roman" pitchFamily="18" charset="0"/>
                <a:ea typeface="Calibri"/>
                <a:cs typeface="Times New Roman" pitchFamily="18" charset="0"/>
              </a:rPr>
              <a:t>	Luke 1:68-75 - The salvation of the Lord is revealed while he is yet unborn</a:t>
            </a:r>
          </a:p>
          <a:p>
            <a:pPr marL="800100" marR="0" indent="-342900">
              <a:lnSpc>
                <a:spcPct val="115000"/>
              </a:lnSpc>
              <a:spcBef>
                <a:spcPts val="0"/>
              </a:spcBef>
              <a:spcAft>
                <a:spcPts val="0"/>
              </a:spcAft>
              <a:buFont typeface="Wingdings" pitchFamily="2" charset="2"/>
              <a:buChar char="v"/>
            </a:pPr>
            <a:r>
              <a:rPr lang="en-US" sz="2400" b="1" dirty="0">
                <a:solidFill>
                  <a:schemeClr val="bg2">
                    <a:lumMod val="90000"/>
                  </a:schemeClr>
                </a:solidFill>
                <a:latin typeface="Times New Roman" pitchFamily="18" charset="0"/>
                <a:ea typeface="Calibri"/>
                <a:cs typeface="Times New Roman" pitchFamily="18" charset="0"/>
              </a:rPr>
              <a:t>	Luke 1:76-77 – Baby John’s role in his Savior’s life declared</a:t>
            </a:r>
          </a:p>
          <a:p>
            <a:pPr marL="800100" marR="0" indent="-342900">
              <a:lnSpc>
                <a:spcPct val="115000"/>
              </a:lnSpc>
              <a:spcBef>
                <a:spcPts val="0"/>
              </a:spcBef>
              <a:spcAft>
                <a:spcPts val="0"/>
              </a:spcAft>
              <a:buFont typeface="Wingdings" pitchFamily="2" charset="2"/>
              <a:buChar char="v"/>
            </a:pPr>
            <a:r>
              <a:rPr lang="en-US" sz="2400" b="1" dirty="0">
                <a:solidFill>
                  <a:schemeClr val="bg2">
                    <a:lumMod val="90000"/>
                  </a:schemeClr>
                </a:solidFill>
                <a:latin typeface="Times New Roman" pitchFamily="18" charset="0"/>
                <a:ea typeface="Calibri"/>
                <a:cs typeface="Times New Roman" pitchFamily="18" charset="0"/>
              </a:rPr>
              <a:t>Luke 1:80 – John grows strong without attention until the time God chooses </a:t>
            </a:r>
          </a:p>
        </p:txBody>
      </p:sp>
      <p:sp>
        <p:nvSpPr>
          <p:cNvPr id="10" name="Rectangle 9"/>
          <p:cNvSpPr/>
          <p:nvPr/>
        </p:nvSpPr>
        <p:spPr>
          <a:xfrm>
            <a:off x="1219200" y="1745344"/>
            <a:ext cx="7501218" cy="830997"/>
          </a:xfrm>
          <a:prstGeom prst="rect">
            <a:avLst/>
          </a:prstGeom>
        </p:spPr>
        <p:txBody>
          <a:bodyPr wrap="square">
            <a:spAutoFit/>
          </a:bodyPr>
          <a:lstStyle/>
          <a:p>
            <a:pPr marL="285750" indent="-285750">
              <a:buFont typeface="Wingdings" pitchFamily="2" charset="2"/>
              <a:buChar char="v"/>
            </a:pPr>
            <a:r>
              <a:rPr lang="en-US" sz="2400" b="1" dirty="0" smtClean="0">
                <a:solidFill>
                  <a:schemeClr val="bg2">
                    <a:lumMod val="90000"/>
                  </a:schemeClr>
                </a:solidFill>
                <a:latin typeface="Times New Roman" pitchFamily="18" charset="0"/>
                <a:ea typeface="Calibri"/>
                <a:cs typeface="Times New Roman" pitchFamily="18" charset="0"/>
              </a:rPr>
              <a:t>Luke </a:t>
            </a:r>
            <a:r>
              <a:rPr lang="en-US" sz="2400" b="1" dirty="0">
                <a:solidFill>
                  <a:schemeClr val="bg2">
                    <a:lumMod val="90000"/>
                  </a:schemeClr>
                </a:solidFill>
                <a:latin typeface="Times New Roman" pitchFamily="18" charset="0"/>
                <a:ea typeface="Calibri"/>
                <a:cs typeface="Times New Roman" pitchFamily="18" charset="0"/>
              </a:rPr>
              <a:t>1: 67 - Filled with the Holy Ghost, Zacharias begins to prophesy after John’s birth</a:t>
            </a:r>
            <a:r>
              <a:rPr lang="en-US" sz="2400" b="1" dirty="0">
                <a:solidFill>
                  <a:schemeClr val="bg2">
                    <a:lumMod val="90000"/>
                  </a:schemeClr>
                </a:solidFill>
                <a:latin typeface="Times New Roman" pitchFamily="18" charset="0"/>
                <a:cs typeface="Times New Roman" pitchFamily="18" charset="0"/>
              </a:rPr>
              <a:t> </a:t>
            </a:r>
            <a:r>
              <a:rPr lang="en-US" sz="2400" b="1" baseline="30000" dirty="0" smtClean="0">
                <a:solidFill>
                  <a:schemeClr val="bg2">
                    <a:lumMod val="90000"/>
                  </a:schemeClr>
                </a:solidFill>
                <a:latin typeface="Times New Roman" pitchFamily="18" charset="0"/>
                <a:cs typeface="Times New Roman" pitchFamily="18" charset="0"/>
              </a:rPr>
              <a:t>57</a:t>
            </a:r>
            <a:endParaRPr lang="en-US" sz="2400" baseline="30000" dirty="0"/>
          </a:p>
        </p:txBody>
      </p:sp>
    </p:spTree>
    <p:extLst>
      <p:ext uri="{BB962C8B-B14F-4D97-AF65-F5344CB8AC3E}">
        <p14:creationId xmlns:p14="http://schemas.microsoft.com/office/powerpoint/2010/main" val="20924246"/>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179084" y="228600"/>
            <a:ext cx="6785832" cy="523220"/>
          </a:xfrm>
          <a:prstGeom prst="rect">
            <a:avLst/>
          </a:prstGeom>
        </p:spPr>
        <p:txBody>
          <a:bodyPr wrap="none">
            <a:spAutoFit/>
          </a:bodyPr>
          <a:lstStyle/>
          <a:p>
            <a:r>
              <a:rPr lang="en-US" sz="2800" b="1" dirty="0">
                <a:solidFill>
                  <a:schemeClr val="bg2">
                    <a:lumMod val="90000"/>
                  </a:schemeClr>
                </a:solidFill>
                <a:latin typeface="Times New Roman" pitchFamily="18" charset="0"/>
                <a:cs typeface="Times New Roman" pitchFamily="18" charset="0"/>
              </a:rPr>
              <a:t>Evangelical and Catholic beliefs contrasted</a:t>
            </a:r>
          </a:p>
        </p:txBody>
      </p:sp>
      <p:sp>
        <p:nvSpPr>
          <p:cNvPr id="5" name="Rectangle 4"/>
          <p:cNvSpPr/>
          <p:nvPr/>
        </p:nvSpPr>
        <p:spPr>
          <a:xfrm>
            <a:off x="1143000" y="5715000"/>
            <a:ext cx="1569660" cy="369332"/>
          </a:xfrm>
          <a:prstGeom prst="rect">
            <a:avLst/>
          </a:prstGeom>
        </p:spPr>
        <p:txBody>
          <a:bodyPr wrap="none">
            <a:spAutoFit/>
          </a:bodyPr>
          <a:lstStyle/>
          <a:p>
            <a:r>
              <a:rPr lang="en-US" dirty="0">
                <a:solidFill>
                  <a:schemeClr val="bg2">
                    <a:lumMod val="90000"/>
                  </a:schemeClr>
                </a:solidFill>
                <a:latin typeface="Times New Roman" pitchFamily="18" charset="0"/>
                <a:cs typeface="Times New Roman" pitchFamily="18" charset="0"/>
              </a:rPr>
              <a:t>____________</a:t>
            </a:r>
          </a:p>
        </p:txBody>
      </p:sp>
      <p:sp>
        <p:nvSpPr>
          <p:cNvPr id="6" name="Rectangle 5"/>
          <p:cNvSpPr/>
          <p:nvPr/>
        </p:nvSpPr>
        <p:spPr>
          <a:xfrm>
            <a:off x="876300" y="1828800"/>
            <a:ext cx="7391400" cy="2308324"/>
          </a:xfrm>
          <a:prstGeom prst="rect">
            <a:avLst/>
          </a:prstGeom>
        </p:spPr>
        <p:txBody>
          <a:bodyPr wrap="square">
            <a:spAutoFit/>
          </a:bodyPr>
          <a:lstStyle/>
          <a:p>
            <a:pPr marL="571500" marR="0" algn="ctr">
              <a:spcBef>
                <a:spcPts val="0"/>
              </a:spcBef>
              <a:spcAft>
                <a:spcPts val="0"/>
              </a:spcAft>
            </a:pPr>
            <a:r>
              <a:rPr lang="en-US" sz="2400" b="1" dirty="0">
                <a:solidFill>
                  <a:schemeClr val="bg2">
                    <a:lumMod val="90000"/>
                  </a:schemeClr>
                </a:solidFill>
                <a:latin typeface="Times New Roman" pitchFamily="18" charset="0"/>
                <a:ea typeface="Calibri"/>
                <a:cs typeface="Times New Roman" pitchFamily="18" charset="0"/>
              </a:rPr>
              <a:t>We will examine the things concerning Mary that both Evangelicals and Catholics agree upon, with a brief discussion on the disagreements.  This lesson will equip you with understanding an answers should you be called upon to explain your Evangelical </a:t>
            </a:r>
            <a:r>
              <a:rPr lang="en-US" sz="2400" b="1" dirty="0" smtClean="0">
                <a:solidFill>
                  <a:schemeClr val="bg2">
                    <a:lumMod val="90000"/>
                  </a:schemeClr>
                </a:solidFill>
                <a:latin typeface="Times New Roman" pitchFamily="18" charset="0"/>
                <a:ea typeface="Calibri"/>
                <a:cs typeface="Times New Roman" pitchFamily="18" charset="0"/>
              </a:rPr>
              <a:t>belief.</a:t>
            </a:r>
            <a:r>
              <a:rPr lang="en-US" sz="2400" b="1" baseline="30000" dirty="0" smtClean="0">
                <a:solidFill>
                  <a:schemeClr val="bg2">
                    <a:lumMod val="90000"/>
                  </a:schemeClr>
                </a:solidFill>
                <a:latin typeface="Times New Roman" pitchFamily="18" charset="0"/>
                <a:ea typeface="Calibri"/>
                <a:cs typeface="Times New Roman" pitchFamily="18" charset="0"/>
              </a:rPr>
              <a:t>59</a:t>
            </a:r>
            <a:endParaRPr lang="en-US" sz="2400" b="1" baseline="30000" dirty="0">
              <a:solidFill>
                <a:schemeClr val="bg2">
                  <a:lumMod val="90000"/>
                </a:schemeClr>
              </a:solidFill>
              <a:effectLst/>
              <a:latin typeface="Times New Roman" pitchFamily="18" charset="0"/>
              <a:ea typeface="Calibri"/>
              <a:cs typeface="Times New Roman" pitchFamily="18" charset="0"/>
            </a:endParaRPr>
          </a:p>
        </p:txBody>
      </p:sp>
      <p:sp>
        <p:nvSpPr>
          <p:cNvPr id="7" name="Rectangle 6"/>
          <p:cNvSpPr/>
          <p:nvPr/>
        </p:nvSpPr>
        <p:spPr>
          <a:xfrm>
            <a:off x="419100" y="6084332"/>
            <a:ext cx="8305799" cy="584775"/>
          </a:xfrm>
          <a:prstGeom prst="rect">
            <a:avLst/>
          </a:prstGeom>
        </p:spPr>
        <p:txBody>
          <a:bodyPr wrap="square">
            <a:spAutoFit/>
          </a:bodyPr>
          <a:lstStyle/>
          <a:p>
            <a:pPr marL="571500" lvl="0"/>
            <a:r>
              <a:rPr lang="en-US" sz="1600" dirty="0" smtClean="0">
                <a:solidFill>
                  <a:srgbClr val="EEECE1">
                    <a:lumMod val="90000"/>
                  </a:srgbClr>
                </a:solidFill>
                <a:latin typeface="Times New Roman"/>
                <a:ea typeface="Calibri"/>
                <a:cs typeface="Arial"/>
              </a:rPr>
              <a:t>59 Do Whatever </a:t>
            </a:r>
            <a:r>
              <a:rPr lang="en-US" sz="1600" dirty="0">
                <a:solidFill>
                  <a:srgbClr val="EEECE1">
                    <a:lumMod val="90000"/>
                  </a:srgbClr>
                </a:solidFill>
                <a:latin typeface="Times New Roman"/>
                <a:ea typeface="Calibri"/>
                <a:cs typeface="Arial"/>
              </a:rPr>
              <a:t>He Tells You: The Blessed Virgin Mary in Christian Faith and Life: A Statement of Evengelicals and Catholics Together," </a:t>
            </a:r>
            <a:r>
              <a:rPr lang="en-US" sz="1600" i="1" dirty="0">
                <a:solidFill>
                  <a:srgbClr val="EEECE1">
                    <a:lumMod val="90000"/>
                  </a:srgbClr>
                </a:solidFill>
                <a:latin typeface="Times New Roman"/>
                <a:ea typeface="Calibri"/>
                <a:cs typeface="Arial"/>
              </a:rPr>
              <a:t>First Things</a:t>
            </a:r>
            <a:r>
              <a:rPr lang="en-US" sz="1600" dirty="0">
                <a:solidFill>
                  <a:srgbClr val="EEECE1">
                    <a:lumMod val="90000"/>
                  </a:srgbClr>
                </a:solidFill>
                <a:latin typeface="Times New Roman"/>
                <a:ea typeface="Calibri"/>
                <a:cs typeface="Arial"/>
              </a:rPr>
              <a:t>, no. 197 (2009).</a:t>
            </a:r>
            <a:endParaRPr lang="en-US" sz="1600" dirty="0">
              <a:solidFill>
                <a:srgbClr val="EEECE1">
                  <a:lumMod val="90000"/>
                </a:srgbClr>
              </a:solidFill>
              <a:latin typeface="Palatino Linotype"/>
              <a:ea typeface="Calibri"/>
              <a:cs typeface="Arial"/>
            </a:endParaRPr>
          </a:p>
        </p:txBody>
      </p:sp>
    </p:spTree>
    <p:extLst>
      <p:ext uri="{BB962C8B-B14F-4D97-AF65-F5344CB8AC3E}">
        <p14:creationId xmlns:p14="http://schemas.microsoft.com/office/powerpoint/2010/main" val="168041646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386128" y="313765"/>
            <a:ext cx="6371744" cy="523220"/>
          </a:xfrm>
          <a:prstGeom prst="rect">
            <a:avLst/>
          </a:prstGeom>
        </p:spPr>
        <p:txBody>
          <a:bodyPr wrap="none">
            <a:spAutoFit/>
          </a:bodyPr>
          <a:lstStyle/>
          <a:p>
            <a:r>
              <a:rPr lang="en-US" sz="2800" b="1" dirty="0" smtClean="0">
                <a:solidFill>
                  <a:schemeClr val="bg2">
                    <a:lumMod val="90000"/>
                  </a:schemeClr>
                </a:solidFill>
                <a:latin typeface="Times New Roman" pitchFamily="18" charset="0"/>
                <a:cs typeface="Times New Roman" pitchFamily="18" charset="0"/>
              </a:rPr>
              <a:t>Daily </a:t>
            </a:r>
            <a:r>
              <a:rPr lang="en-US" sz="2800" b="1" dirty="0">
                <a:solidFill>
                  <a:schemeClr val="bg2">
                    <a:lumMod val="90000"/>
                  </a:schemeClr>
                </a:solidFill>
                <a:latin typeface="Times New Roman" pitchFamily="18" charset="0"/>
                <a:cs typeface="Times New Roman" pitchFamily="18" charset="0"/>
              </a:rPr>
              <a:t>life in Israel during Mary’s time – </a:t>
            </a:r>
          </a:p>
        </p:txBody>
      </p:sp>
      <p:sp>
        <p:nvSpPr>
          <p:cNvPr id="5" name="Rectangle 4"/>
          <p:cNvSpPr/>
          <p:nvPr/>
        </p:nvSpPr>
        <p:spPr>
          <a:xfrm>
            <a:off x="1600200" y="1808619"/>
            <a:ext cx="4572000" cy="461665"/>
          </a:xfrm>
          <a:prstGeom prst="rect">
            <a:avLst/>
          </a:prstGeom>
        </p:spPr>
        <p:txBody>
          <a:bodyPr>
            <a:spAutoFit/>
          </a:bodyPr>
          <a:lstStyle/>
          <a:p>
            <a:pPr marL="342900" indent="-342900">
              <a:buFont typeface="Wingdings" pitchFamily="2" charset="2"/>
              <a:buChar char="v"/>
            </a:pPr>
            <a:r>
              <a:rPr lang="en-US" sz="2400" b="1" dirty="0" smtClean="0">
                <a:solidFill>
                  <a:schemeClr val="bg2">
                    <a:lumMod val="90000"/>
                  </a:schemeClr>
                </a:solidFill>
                <a:latin typeface="Times New Roman" pitchFamily="18" charset="0"/>
                <a:cs typeface="Times New Roman" pitchFamily="18" charset="0"/>
              </a:rPr>
              <a:t>Architecture </a:t>
            </a:r>
            <a:r>
              <a:rPr lang="en-US" sz="2400" b="1" baseline="30000" dirty="0" smtClean="0">
                <a:solidFill>
                  <a:schemeClr val="bg2">
                    <a:lumMod val="90000"/>
                  </a:schemeClr>
                </a:solidFill>
                <a:latin typeface="Times New Roman" pitchFamily="18" charset="0"/>
                <a:cs typeface="Times New Roman" pitchFamily="18" charset="0"/>
              </a:rPr>
              <a:t>1</a:t>
            </a:r>
            <a:endParaRPr lang="en-US" sz="1200" b="1" baseline="30000" dirty="0">
              <a:solidFill>
                <a:schemeClr val="bg2">
                  <a:lumMod val="90000"/>
                </a:schemeClr>
              </a:solidFill>
              <a:latin typeface="Times New Roman" pitchFamily="18" charset="0"/>
              <a:cs typeface="Times New Roman" pitchFamily="18" charset="0"/>
            </a:endParaRPr>
          </a:p>
        </p:txBody>
      </p:sp>
      <p:sp>
        <p:nvSpPr>
          <p:cNvPr id="7" name="Rectangle 6"/>
          <p:cNvSpPr/>
          <p:nvPr/>
        </p:nvSpPr>
        <p:spPr>
          <a:xfrm>
            <a:off x="381000" y="4992521"/>
            <a:ext cx="8776447" cy="584775"/>
          </a:xfrm>
          <a:prstGeom prst="rect">
            <a:avLst/>
          </a:prstGeom>
        </p:spPr>
        <p:txBody>
          <a:bodyPr wrap="square">
            <a:spAutoFit/>
          </a:bodyPr>
          <a:lstStyle/>
          <a:p>
            <a:r>
              <a:rPr lang="en-US" sz="1600" dirty="0" smtClean="0">
                <a:solidFill>
                  <a:schemeClr val="bg2">
                    <a:lumMod val="90000"/>
                  </a:schemeClr>
                </a:solidFill>
                <a:latin typeface="Times New Roman" pitchFamily="18" charset="0"/>
                <a:cs typeface="Times New Roman" pitchFamily="18" charset="0"/>
              </a:rPr>
              <a:t>1 Katharina </a:t>
            </a:r>
            <a:r>
              <a:rPr lang="en-US" sz="1600" dirty="0">
                <a:solidFill>
                  <a:schemeClr val="bg2">
                    <a:lumMod val="90000"/>
                  </a:schemeClr>
                </a:solidFill>
                <a:latin typeface="Times New Roman" pitchFamily="18" charset="0"/>
                <a:cs typeface="Times New Roman" pitchFamily="18" charset="0"/>
              </a:rPr>
              <a:t>Galor, </a:t>
            </a:r>
            <a:r>
              <a:rPr lang="en-US" sz="1600" i="1" dirty="0">
                <a:solidFill>
                  <a:schemeClr val="bg2">
                    <a:lumMod val="90000"/>
                  </a:schemeClr>
                </a:solidFill>
                <a:latin typeface="Times New Roman" pitchFamily="18" charset="0"/>
                <a:cs typeface="Times New Roman" pitchFamily="18" charset="0"/>
              </a:rPr>
              <a:t>Domestic Dwellings in Roman Palestine</a:t>
            </a:r>
            <a:r>
              <a:rPr lang="en-US" sz="1600" dirty="0">
                <a:solidFill>
                  <a:schemeClr val="bg2">
                    <a:lumMod val="90000"/>
                  </a:schemeClr>
                </a:solidFill>
                <a:latin typeface="Times New Roman" pitchFamily="18" charset="0"/>
                <a:cs typeface="Times New Roman" pitchFamily="18" charset="0"/>
              </a:rPr>
              <a:t>, The Eerdmans Dictionary of Early Judaism (Grand Rapids, MI; Cambridge, U.K.: William B. Eerdmans Publishing Company, 2010), 549.</a:t>
            </a:r>
          </a:p>
        </p:txBody>
      </p:sp>
      <p:sp>
        <p:nvSpPr>
          <p:cNvPr id="8" name="Rectangle 7"/>
          <p:cNvSpPr/>
          <p:nvPr/>
        </p:nvSpPr>
        <p:spPr>
          <a:xfrm>
            <a:off x="381000" y="5577296"/>
            <a:ext cx="8547847" cy="830997"/>
          </a:xfrm>
          <a:prstGeom prst="rect">
            <a:avLst/>
          </a:prstGeom>
        </p:spPr>
        <p:txBody>
          <a:bodyPr wrap="square">
            <a:spAutoFit/>
          </a:bodyPr>
          <a:lstStyle/>
          <a:p>
            <a:pPr marL="342900" indent="-342900">
              <a:buAutoNum type="arabicPlain" startAt="2"/>
            </a:pPr>
            <a:r>
              <a:rPr lang="en-US" sz="1600" dirty="0" smtClean="0">
                <a:solidFill>
                  <a:schemeClr val="bg2">
                    <a:lumMod val="90000"/>
                  </a:schemeClr>
                </a:solidFill>
                <a:latin typeface="Times New Roman" pitchFamily="18" charset="0"/>
                <a:cs typeface="Times New Roman" pitchFamily="18" charset="0"/>
              </a:rPr>
              <a:t>Jacob </a:t>
            </a:r>
            <a:r>
              <a:rPr lang="en-US" sz="1600" dirty="0">
                <a:solidFill>
                  <a:schemeClr val="bg2">
                    <a:lumMod val="90000"/>
                  </a:schemeClr>
                </a:solidFill>
                <a:latin typeface="Times New Roman" pitchFamily="18" charset="0"/>
                <a:cs typeface="Times New Roman" pitchFamily="18" charset="0"/>
              </a:rPr>
              <a:t>Neusner, </a:t>
            </a:r>
            <a:r>
              <a:rPr lang="en-US" sz="1600" i="1" dirty="0">
                <a:solidFill>
                  <a:schemeClr val="bg2">
                    <a:lumMod val="90000"/>
                  </a:schemeClr>
                </a:solidFill>
                <a:latin typeface="Times New Roman" pitchFamily="18" charset="0"/>
                <a:cs typeface="Times New Roman" pitchFamily="18" charset="0"/>
              </a:rPr>
              <a:t>The Babylonian Talmud: A Translation and Commentary</a:t>
            </a:r>
            <a:r>
              <a:rPr lang="en-US" sz="1600" dirty="0">
                <a:solidFill>
                  <a:schemeClr val="bg2">
                    <a:lumMod val="90000"/>
                  </a:schemeClr>
                </a:solidFill>
                <a:latin typeface="Times New Roman" pitchFamily="18" charset="0"/>
                <a:cs typeface="Times New Roman" pitchFamily="18" charset="0"/>
              </a:rPr>
              <a:t>, vol. 3 (Peabody, MA: Hendrickson Publishers, 2011), 350-351</a:t>
            </a:r>
            <a:r>
              <a:rPr lang="en-US" sz="1600" dirty="0" smtClean="0">
                <a:solidFill>
                  <a:schemeClr val="bg2">
                    <a:lumMod val="90000"/>
                  </a:schemeClr>
                </a:solidFill>
                <a:latin typeface="Times New Roman" pitchFamily="18" charset="0"/>
                <a:cs typeface="Times New Roman" pitchFamily="18" charset="0"/>
              </a:rPr>
              <a:t>.</a:t>
            </a:r>
            <a:endParaRPr lang="en-US" sz="1600" dirty="0">
              <a:solidFill>
                <a:schemeClr val="bg2">
                  <a:lumMod val="90000"/>
                </a:schemeClr>
              </a:solidFill>
              <a:latin typeface="Times New Roman" pitchFamily="18" charset="0"/>
              <a:cs typeface="Times New Roman" pitchFamily="18" charset="0"/>
            </a:endParaRPr>
          </a:p>
          <a:p>
            <a:r>
              <a:rPr lang="en-US" sz="1600" dirty="0" smtClean="0">
                <a:solidFill>
                  <a:schemeClr val="bg2">
                    <a:lumMod val="90000"/>
                  </a:schemeClr>
                </a:solidFill>
                <a:latin typeface="Times New Roman" pitchFamily="18" charset="0"/>
                <a:cs typeface="Times New Roman" pitchFamily="18" charset="0"/>
              </a:rPr>
              <a:t>3 Ibid</a:t>
            </a:r>
            <a:r>
              <a:rPr lang="en-US" sz="1600" dirty="0">
                <a:solidFill>
                  <a:schemeClr val="bg2">
                    <a:lumMod val="90000"/>
                  </a:schemeClr>
                </a:solidFill>
                <a:latin typeface="Times New Roman" pitchFamily="18" charset="0"/>
                <a:cs typeface="Times New Roman" pitchFamily="18" charset="0"/>
              </a:rPr>
              <a:t>., 347-348.</a:t>
            </a:r>
          </a:p>
        </p:txBody>
      </p:sp>
      <p:sp>
        <p:nvSpPr>
          <p:cNvPr id="9" name="Rectangle 8"/>
          <p:cNvSpPr/>
          <p:nvPr/>
        </p:nvSpPr>
        <p:spPr>
          <a:xfrm>
            <a:off x="1631576" y="2716233"/>
            <a:ext cx="2514600" cy="461665"/>
          </a:xfrm>
          <a:prstGeom prst="rect">
            <a:avLst/>
          </a:prstGeom>
        </p:spPr>
        <p:txBody>
          <a:bodyPr wrap="square">
            <a:spAutoFit/>
          </a:bodyPr>
          <a:lstStyle/>
          <a:p>
            <a:pPr marL="342900" indent="-342900">
              <a:buFont typeface="Wingdings" pitchFamily="2" charset="2"/>
              <a:buChar char="v"/>
            </a:pPr>
            <a:r>
              <a:rPr lang="en-US" sz="2400" b="1" dirty="0" smtClean="0">
                <a:solidFill>
                  <a:schemeClr val="bg2">
                    <a:lumMod val="90000"/>
                  </a:schemeClr>
                </a:solidFill>
                <a:latin typeface="Times New Roman" pitchFamily="18" charset="0"/>
                <a:cs typeface="Times New Roman" pitchFamily="18" charset="0"/>
              </a:rPr>
              <a:t>Courtyard </a:t>
            </a:r>
            <a:r>
              <a:rPr lang="en-US" sz="2400" b="1" baseline="30000" dirty="0" smtClean="0">
                <a:solidFill>
                  <a:schemeClr val="bg2">
                    <a:lumMod val="90000"/>
                  </a:schemeClr>
                </a:solidFill>
                <a:latin typeface="Times New Roman" pitchFamily="18" charset="0"/>
                <a:cs typeface="Times New Roman" pitchFamily="18" charset="0"/>
              </a:rPr>
              <a:t>2</a:t>
            </a:r>
            <a:endParaRPr lang="en-US" sz="1050" b="1" baseline="30000" dirty="0">
              <a:solidFill>
                <a:schemeClr val="bg2">
                  <a:lumMod val="90000"/>
                </a:schemeClr>
              </a:solidFill>
              <a:latin typeface="Times New Roman" pitchFamily="18" charset="0"/>
              <a:cs typeface="Times New Roman" pitchFamily="18" charset="0"/>
            </a:endParaRPr>
          </a:p>
        </p:txBody>
      </p:sp>
      <p:sp>
        <p:nvSpPr>
          <p:cNvPr id="10" name="Rectangle 9"/>
          <p:cNvSpPr/>
          <p:nvPr/>
        </p:nvSpPr>
        <p:spPr>
          <a:xfrm>
            <a:off x="1619389" y="3352800"/>
            <a:ext cx="1826975" cy="461665"/>
          </a:xfrm>
          <a:prstGeom prst="rect">
            <a:avLst/>
          </a:prstGeom>
        </p:spPr>
        <p:txBody>
          <a:bodyPr wrap="none">
            <a:spAutoFit/>
          </a:bodyPr>
          <a:lstStyle/>
          <a:p>
            <a:pPr marL="285750" indent="-285750">
              <a:buFont typeface="Wingdings" pitchFamily="2" charset="2"/>
              <a:buChar char="v"/>
            </a:pPr>
            <a:r>
              <a:rPr lang="en-US" sz="2400" b="1" dirty="0" smtClean="0">
                <a:solidFill>
                  <a:schemeClr val="bg2">
                    <a:lumMod val="90000"/>
                  </a:schemeClr>
                </a:solidFill>
                <a:latin typeface="Times New Roman" pitchFamily="18" charset="0"/>
                <a:cs typeface="Times New Roman" pitchFamily="18" charset="0"/>
              </a:rPr>
              <a:t>Interior</a:t>
            </a:r>
            <a:r>
              <a:rPr lang="en-US" sz="2400" b="1" baseline="30000" dirty="0" smtClean="0">
                <a:solidFill>
                  <a:schemeClr val="bg2">
                    <a:lumMod val="90000"/>
                  </a:schemeClr>
                </a:solidFill>
                <a:latin typeface="Times New Roman" pitchFamily="18" charset="0"/>
                <a:cs typeface="Times New Roman" pitchFamily="18" charset="0"/>
              </a:rPr>
              <a:t> 3 </a:t>
            </a:r>
            <a:r>
              <a:rPr lang="en-US" sz="1050" b="1" baseline="30000" dirty="0" smtClean="0">
                <a:solidFill>
                  <a:schemeClr val="bg2">
                    <a:lumMod val="90000"/>
                  </a:schemeClr>
                </a:solidFill>
                <a:latin typeface="Times New Roman" pitchFamily="18" charset="0"/>
                <a:cs typeface="Times New Roman" pitchFamily="18" charset="0"/>
              </a:rPr>
              <a:t>     </a:t>
            </a:r>
            <a:endParaRPr lang="en-US" sz="1050" b="1" baseline="30000" dirty="0">
              <a:solidFill>
                <a:schemeClr val="bg2">
                  <a:lumMod val="90000"/>
                </a:schemeClr>
              </a:solidFill>
              <a:latin typeface="Times New Roman" pitchFamily="18" charset="0"/>
              <a:cs typeface="Times New Roman" pitchFamily="18" charset="0"/>
            </a:endParaRPr>
          </a:p>
        </p:txBody>
      </p:sp>
      <p:sp>
        <p:nvSpPr>
          <p:cNvPr id="11" name="Rectangle 10"/>
          <p:cNvSpPr/>
          <p:nvPr/>
        </p:nvSpPr>
        <p:spPr>
          <a:xfrm>
            <a:off x="381000" y="1160312"/>
            <a:ext cx="1640193" cy="523220"/>
          </a:xfrm>
          <a:prstGeom prst="rect">
            <a:avLst/>
          </a:prstGeom>
        </p:spPr>
        <p:txBody>
          <a:bodyPr wrap="none">
            <a:spAutoFit/>
          </a:bodyPr>
          <a:lstStyle/>
          <a:p>
            <a:r>
              <a:rPr lang="en-US" sz="2800" b="1" dirty="0" smtClean="0">
                <a:solidFill>
                  <a:schemeClr val="bg2">
                    <a:lumMod val="90000"/>
                  </a:schemeClr>
                </a:solidFill>
                <a:latin typeface="Times New Roman" pitchFamily="18" charset="0"/>
                <a:cs typeface="Times New Roman" pitchFamily="18" charset="0"/>
              </a:rPr>
              <a:t>Houses – </a:t>
            </a:r>
          </a:p>
        </p:txBody>
      </p:sp>
      <p:sp>
        <p:nvSpPr>
          <p:cNvPr id="17" name="Rectangle 16"/>
          <p:cNvSpPr/>
          <p:nvPr/>
        </p:nvSpPr>
        <p:spPr>
          <a:xfrm>
            <a:off x="536981" y="4210522"/>
            <a:ext cx="2203543" cy="769441"/>
          </a:xfrm>
          <a:prstGeom prst="rect">
            <a:avLst/>
          </a:prstGeom>
        </p:spPr>
        <p:txBody>
          <a:bodyPr wrap="square">
            <a:spAutoFit/>
          </a:bodyPr>
          <a:lstStyle/>
          <a:p>
            <a:r>
              <a:rPr lang="en-US" sz="4400" b="1" dirty="0" smtClean="0">
                <a:solidFill>
                  <a:schemeClr val="bg2">
                    <a:lumMod val="90000"/>
                  </a:schemeClr>
                </a:solidFill>
                <a:latin typeface="Times New Roman" pitchFamily="18" charset="0"/>
                <a:cs typeface="Times New Roman" pitchFamily="18" charset="0"/>
              </a:rPr>
              <a:t>_______</a:t>
            </a:r>
            <a:endParaRPr lang="en-US" sz="4400" b="1" dirty="0">
              <a:solidFill>
                <a:schemeClr val="bg2">
                  <a:lumMod val="90000"/>
                </a:schemeClr>
              </a:solidFill>
              <a:latin typeface="Times New Roman" pitchFamily="18" charset="0"/>
              <a:cs typeface="Times New Roman" pitchFamily="18" charset="0"/>
            </a:endParaRPr>
          </a:p>
        </p:txBody>
      </p:sp>
      <p:sp>
        <p:nvSpPr>
          <p:cNvPr id="18" name="Rectangle 17"/>
          <p:cNvSpPr/>
          <p:nvPr/>
        </p:nvSpPr>
        <p:spPr>
          <a:xfrm>
            <a:off x="1619389" y="3970090"/>
            <a:ext cx="2289473" cy="461665"/>
          </a:xfrm>
          <a:prstGeom prst="rect">
            <a:avLst/>
          </a:prstGeom>
        </p:spPr>
        <p:txBody>
          <a:bodyPr wrap="none">
            <a:spAutoFit/>
          </a:bodyPr>
          <a:lstStyle/>
          <a:p>
            <a:pPr marL="342900" indent="-342900">
              <a:buFont typeface="Wingdings" pitchFamily="2" charset="2"/>
              <a:buChar char="v"/>
            </a:pPr>
            <a:r>
              <a:rPr lang="en-US" sz="2400" b="1" dirty="0">
                <a:solidFill>
                  <a:schemeClr val="bg2">
                    <a:lumMod val="90000"/>
                  </a:schemeClr>
                </a:solidFill>
                <a:latin typeface="Times New Roman" pitchFamily="18" charset="0"/>
                <a:cs typeface="Times New Roman" pitchFamily="18" charset="0"/>
              </a:rPr>
              <a:t>Upper </a:t>
            </a:r>
            <a:r>
              <a:rPr lang="en-US" sz="2400" b="1" dirty="0" smtClean="0">
                <a:solidFill>
                  <a:schemeClr val="bg2">
                    <a:lumMod val="90000"/>
                  </a:schemeClr>
                </a:solidFill>
                <a:latin typeface="Times New Roman" pitchFamily="18" charset="0"/>
                <a:cs typeface="Times New Roman" pitchFamily="18" charset="0"/>
              </a:rPr>
              <a:t>room</a:t>
            </a:r>
            <a:r>
              <a:rPr lang="en-US" sz="2400" b="1" baseline="30000" dirty="0" smtClean="0">
                <a:solidFill>
                  <a:schemeClr val="bg2">
                    <a:lumMod val="90000"/>
                  </a:schemeClr>
                </a:solidFill>
                <a:latin typeface="Times New Roman" pitchFamily="18" charset="0"/>
                <a:cs typeface="Times New Roman" pitchFamily="18" charset="0"/>
              </a:rPr>
              <a:t>4</a:t>
            </a:r>
            <a:endParaRPr lang="en-US" sz="2400" b="1" baseline="30000" dirty="0">
              <a:solidFill>
                <a:schemeClr val="bg2">
                  <a:lumMod val="90000"/>
                </a:schemeClr>
              </a:solidFill>
              <a:latin typeface="Times New Roman" pitchFamily="18" charset="0"/>
              <a:cs typeface="Times New Roman" pitchFamily="18" charset="0"/>
            </a:endParaRPr>
          </a:p>
        </p:txBody>
      </p:sp>
      <p:sp>
        <p:nvSpPr>
          <p:cNvPr id="2" name="Rectangle 1"/>
          <p:cNvSpPr/>
          <p:nvPr/>
        </p:nvSpPr>
        <p:spPr>
          <a:xfrm>
            <a:off x="381000" y="6391870"/>
            <a:ext cx="8458200" cy="338554"/>
          </a:xfrm>
          <a:prstGeom prst="rect">
            <a:avLst/>
          </a:prstGeom>
        </p:spPr>
        <p:txBody>
          <a:bodyPr wrap="square">
            <a:spAutoFit/>
          </a:bodyPr>
          <a:lstStyle/>
          <a:p>
            <a:r>
              <a:rPr lang="en-US" sz="1600" dirty="0" smtClean="0">
                <a:solidFill>
                  <a:schemeClr val="bg2">
                    <a:lumMod val="90000"/>
                  </a:schemeClr>
                </a:solidFill>
                <a:latin typeface="Times New Roman" pitchFamily="18" charset="0"/>
                <a:cs typeface="Times New Roman" pitchFamily="18" charset="0"/>
              </a:rPr>
              <a:t>4 Thomas </a:t>
            </a:r>
            <a:r>
              <a:rPr lang="en-US" sz="1600" dirty="0">
                <a:solidFill>
                  <a:schemeClr val="bg2">
                    <a:lumMod val="90000"/>
                  </a:schemeClr>
                </a:solidFill>
                <a:latin typeface="Times New Roman" pitchFamily="18" charset="0"/>
                <a:cs typeface="Times New Roman" pitchFamily="18" charset="0"/>
              </a:rPr>
              <a:t>John Dobrena, "</a:t>
            </a:r>
            <a:r>
              <a:rPr lang="en-US" sz="1600" i="1" dirty="0">
                <a:solidFill>
                  <a:schemeClr val="bg2">
                    <a:lumMod val="90000"/>
                  </a:schemeClr>
                </a:solidFill>
                <a:latin typeface="Times New Roman" pitchFamily="18" charset="0"/>
                <a:cs typeface="Times New Roman" pitchFamily="18" charset="0"/>
              </a:rPr>
              <a:t>Questions of the Upper Room</a:t>
            </a:r>
            <a:r>
              <a:rPr lang="en-US" sz="1600" dirty="0">
                <a:solidFill>
                  <a:schemeClr val="bg2">
                    <a:lumMod val="90000"/>
                  </a:schemeClr>
                </a:solidFill>
                <a:latin typeface="Times New Roman" pitchFamily="18" charset="0"/>
                <a:cs typeface="Times New Roman" pitchFamily="18" charset="0"/>
              </a:rPr>
              <a:t>," </a:t>
            </a:r>
            <a:r>
              <a:rPr lang="en-US" sz="1600" i="1" dirty="0">
                <a:solidFill>
                  <a:schemeClr val="bg2">
                    <a:lumMod val="90000"/>
                  </a:schemeClr>
                </a:solidFill>
                <a:latin typeface="Times New Roman" pitchFamily="18" charset="0"/>
                <a:cs typeface="Times New Roman" pitchFamily="18" charset="0"/>
              </a:rPr>
              <a:t>Springfielder</a:t>
            </a:r>
            <a:r>
              <a:rPr lang="en-US" sz="1600" dirty="0">
                <a:solidFill>
                  <a:schemeClr val="bg2">
                    <a:lumMod val="90000"/>
                  </a:schemeClr>
                </a:solidFill>
                <a:latin typeface="Times New Roman" pitchFamily="18" charset="0"/>
                <a:cs typeface="Times New Roman" pitchFamily="18" charset="0"/>
              </a:rPr>
              <a:t> 37, no. 2 (1973).</a:t>
            </a:r>
          </a:p>
        </p:txBody>
      </p:sp>
    </p:spTree>
    <p:extLst>
      <p:ext uri="{BB962C8B-B14F-4D97-AF65-F5344CB8AC3E}">
        <p14:creationId xmlns:p14="http://schemas.microsoft.com/office/powerpoint/2010/main" val="4024173224"/>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09600" y="5193268"/>
            <a:ext cx="1569660" cy="369332"/>
          </a:xfrm>
          <a:prstGeom prst="rect">
            <a:avLst/>
          </a:prstGeom>
        </p:spPr>
        <p:txBody>
          <a:bodyPr wrap="none">
            <a:spAutoFit/>
          </a:bodyPr>
          <a:lstStyle/>
          <a:p>
            <a:r>
              <a:rPr lang="en-US" dirty="0" smtClean="0">
                <a:solidFill>
                  <a:schemeClr val="bg2">
                    <a:lumMod val="90000"/>
                  </a:schemeClr>
                </a:solidFill>
                <a:latin typeface="Times New Roman" pitchFamily="18" charset="0"/>
                <a:cs typeface="Times New Roman" pitchFamily="18" charset="0"/>
              </a:rPr>
              <a:t>____________</a:t>
            </a:r>
          </a:p>
        </p:txBody>
      </p:sp>
      <p:sp>
        <p:nvSpPr>
          <p:cNvPr id="3" name="Rectangle 2"/>
          <p:cNvSpPr/>
          <p:nvPr/>
        </p:nvSpPr>
        <p:spPr>
          <a:xfrm>
            <a:off x="1179084" y="304800"/>
            <a:ext cx="6785832" cy="523220"/>
          </a:xfrm>
          <a:prstGeom prst="rect">
            <a:avLst/>
          </a:prstGeom>
        </p:spPr>
        <p:txBody>
          <a:bodyPr wrap="none">
            <a:spAutoFit/>
          </a:bodyPr>
          <a:lstStyle/>
          <a:p>
            <a:r>
              <a:rPr lang="en-US" sz="2800" b="1" dirty="0">
                <a:solidFill>
                  <a:schemeClr val="bg2">
                    <a:lumMod val="90000"/>
                  </a:schemeClr>
                </a:solidFill>
                <a:latin typeface="Times New Roman" pitchFamily="18" charset="0"/>
                <a:cs typeface="Times New Roman" pitchFamily="18" charset="0"/>
              </a:rPr>
              <a:t>Evangelical and Catholic beliefs contrasted</a:t>
            </a:r>
          </a:p>
        </p:txBody>
      </p:sp>
      <p:sp>
        <p:nvSpPr>
          <p:cNvPr id="5" name="Rectangle 4"/>
          <p:cNvSpPr/>
          <p:nvPr/>
        </p:nvSpPr>
        <p:spPr>
          <a:xfrm>
            <a:off x="609600" y="1219200"/>
            <a:ext cx="1872564" cy="523220"/>
          </a:xfrm>
          <a:prstGeom prst="rect">
            <a:avLst/>
          </a:prstGeom>
        </p:spPr>
        <p:txBody>
          <a:bodyPr wrap="none">
            <a:spAutoFit/>
          </a:bodyPr>
          <a:lstStyle/>
          <a:p>
            <a:r>
              <a:rPr lang="en-US" sz="2800" b="1" dirty="0">
                <a:solidFill>
                  <a:schemeClr val="bg2">
                    <a:lumMod val="90000"/>
                  </a:schemeClr>
                </a:solidFill>
                <a:latin typeface="Times New Roman" pitchFamily="18" charset="0"/>
                <a:cs typeface="Times New Roman" pitchFamily="18" charset="0"/>
              </a:rPr>
              <a:t>Agreement</a:t>
            </a:r>
          </a:p>
        </p:txBody>
      </p:sp>
      <p:sp>
        <p:nvSpPr>
          <p:cNvPr id="6" name="Rectangle 5"/>
          <p:cNvSpPr/>
          <p:nvPr/>
        </p:nvSpPr>
        <p:spPr>
          <a:xfrm>
            <a:off x="1097951" y="2116387"/>
            <a:ext cx="6858000" cy="2640723"/>
          </a:xfrm>
          <a:prstGeom prst="rect">
            <a:avLst/>
          </a:prstGeom>
        </p:spPr>
        <p:txBody>
          <a:bodyPr wrap="square">
            <a:spAutoFit/>
          </a:bodyPr>
          <a:lstStyle/>
          <a:p>
            <a:pPr marL="342900" indent="-342900">
              <a:lnSpc>
                <a:spcPct val="115000"/>
              </a:lnSpc>
              <a:buFont typeface="Wingdings" pitchFamily="2" charset="2"/>
              <a:buChar char="v"/>
            </a:pPr>
            <a:r>
              <a:rPr lang="en-US" sz="2400" b="1" dirty="0">
                <a:solidFill>
                  <a:schemeClr val="bg2">
                    <a:lumMod val="90000"/>
                  </a:schemeClr>
                </a:solidFill>
                <a:latin typeface="Times New Roman" pitchFamily="18" charset="0"/>
                <a:ea typeface="Calibri"/>
                <a:cs typeface="Times New Roman" pitchFamily="18" charset="0"/>
              </a:rPr>
              <a:t>Historicity of virginal conception of Jesus</a:t>
            </a:r>
          </a:p>
          <a:p>
            <a:pPr marL="457200" indent="-457200">
              <a:lnSpc>
                <a:spcPct val="115000"/>
              </a:lnSpc>
              <a:buFont typeface="Wingdings" pitchFamily="2" charset="2"/>
              <a:buChar char="v"/>
            </a:pPr>
            <a:r>
              <a:rPr lang="en-US" sz="2400" b="1" dirty="0" smtClean="0">
                <a:solidFill>
                  <a:schemeClr val="bg2">
                    <a:lumMod val="90000"/>
                  </a:schemeClr>
                </a:solidFill>
                <a:latin typeface="Times New Roman" pitchFamily="18" charset="0"/>
                <a:ea typeface="Calibri"/>
                <a:cs typeface="Times New Roman" pitchFamily="18" charset="0"/>
              </a:rPr>
              <a:t>Mary </a:t>
            </a:r>
            <a:r>
              <a:rPr lang="en-US" sz="2400" b="1" dirty="0">
                <a:solidFill>
                  <a:schemeClr val="bg2">
                    <a:lumMod val="90000"/>
                  </a:schemeClr>
                </a:solidFill>
                <a:latin typeface="Times New Roman" pitchFamily="18" charset="0"/>
                <a:ea typeface="Calibri"/>
                <a:cs typeface="Times New Roman" pitchFamily="18" charset="0"/>
              </a:rPr>
              <a:t>is blessed by all Christians</a:t>
            </a:r>
          </a:p>
          <a:p>
            <a:pPr marL="342900" indent="-342900">
              <a:lnSpc>
                <a:spcPct val="115000"/>
              </a:lnSpc>
              <a:buFont typeface="Wingdings" pitchFamily="2" charset="2"/>
              <a:buChar char="v"/>
            </a:pPr>
            <a:r>
              <a:rPr lang="en-US" sz="2400" b="1" dirty="0" smtClean="0">
                <a:solidFill>
                  <a:schemeClr val="bg2">
                    <a:lumMod val="90000"/>
                  </a:schemeClr>
                </a:solidFill>
                <a:latin typeface="Times New Roman" pitchFamily="18" charset="0"/>
                <a:ea typeface="Calibri"/>
                <a:cs typeface="Times New Roman" pitchFamily="18" charset="0"/>
              </a:rPr>
              <a:t>There </a:t>
            </a:r>
            <a:r>
              <a:rPr lang="en-US" sz="2400" b="1" dirty="0">
                <a:solidFill>
                  <a:schemeClr val="bg2">
                    <a:lumMod val="90000"/>
                  </a:schemeClr>
                </a:solidFill>
                <a:latin typeface="Times New Roman" pitchFamily="18" charset="0"/>
                <a:ea typeface="Calibri"/>
                <a:cs typeface="Times New Roman" pitchFamily="18" charset="0"/>
              </a:rPr>
              <a:t>is a place for a biblical honor of Mary</a:t>
            </a:r>
          </a:p>
          <a:p>
            <a:pPr marL="342900" indent="-342900">
              <a:lnSpc>
                <a:spcPct val="115000"/>
              </a:lnSpc>
              <a:buFont typeface="Wingdings" pitchFamily="2" charset="2"/>
              <a:buChar char="v"/>
            </a:pPr>
            <a:r>
              <a:rPr lang="en-US" sz="2400" b="1" dirty="0" smtClean="0">
                <a:solidFill>
                  <a:schemeClr val="bg2">
                    <a:lumMod val="90000"/>
                  </a:schemeClr>
                </a:solidFill>
                <a:latin typeface="Times New Roman" pitchFamily="18" charset="0"/>
                <a:ea typeface="Calibri"/>
                <a:cs typeface="Times New Roman" pitchFamily="18" charset="0"/>
              </a:rPr>
              <a:t>Mary’s </a:t>
            </a:r>
            <a:r>
              <a:rPr lang="en-US" sz="2400" b="1" dirty="0">
                <a:solidFill>
                  <a:schemeClr val="bg2">
                    <a:lumMod val="90000"/>
                  </a:schemeClr>
                </a:solidFill>
                <a:latin typeface="Times New Roman" pitchFamily="18" charset="0"/>
                <a:ea typeface="Calibri"/>
                <a:cs typeface="Times New Roman" pitchFamily="18" charset="0"/>
              </a:rPr>
              <a:t>Magnificat proclaims the message of salvation for everyone</a:t>
            </a:r>
          </a:p>
          <a:p>
            <a:pPr marL="342900" indent="-342900">
              <a:lnSpc>
                <a:spcPct val="115000"/>
              </a:lnSpc>
              <a:buFont typeface="Wingdings" pitchFamily="2" charset="2"/>
              <a:buChar char="v"/>
            </a:pPr>
            <a:r>
              <a:rPr lang="en-US" sz="2400" b="1" dirty="0" smtClean="0">
                <a:solidFill>
                  <a:schemeClr val="bg2">
                    <a:lumMod val="90000"/>
                  </a:schemeClr>
                </a:solidFill>
                <a:latin typeface="Times New Roman" pitchFamily="18" charset="0"/>
                <a:ea typeface="Calibri"/>
                <a:cs typeface="Times New Roman" pitchFamily="18" charset="0"/>
              </a:rPr>
              <a:t>Marian Devotion</a:t>
            </a:r>
            <a:r>
              <a:rPr lang="en-US" sz="2400" b="1" baseline="30000" dirty="0" smtClean="0">
                <a:solidFill>
                  <a:schemeClr val="bg2">
                    <a:lumMod val="90000"/>
                  </a:schemeClr>
                </a:solidFill>
                <a:latin typeface="Times New Roman" pitchFamily="18" charset="0"/>
                <a:ea typeface="Calibri"/>
                <a:cs typeface="Times New Roman" pitchFamily="18" charset="0"/>
              </a:rPr>
              <a:t>60 </a:t>
            </a:r>
            <a:r>
              <a:rPr lang="en-US" sz="2400" b="1" dirty="0" smtClean="0">
                <a:solidFill>
                  <a:schemeClr val="bg2">
                    <a:lumMod val="90000"/>
                  </a:schemeClr>
                </a:solidFill>
                <a:latin typeface="Times New Roman" pitchFamily="18" charset="0"/>
                <a:ea typeface="Calibri"/>
                <a:cs typeface="Times New Roman" pitchFamily="18" charset="0"/>
              </a:rPr>
              <a:t>and Honor</a:t>
            </a:r>
            <a:r>
              <a:rPr lang="en-US" sz="2400" b="1" baseline="30000" dirty="0" smtClean="0">
                <a:solidFill>
                  <a:schemeClr val="bg2">
                    <a:lumMod val="90000"/>
                  </a:schemeClr>
                </a:solidFill>
                <a:latin typeface="Times New Roman" pitchFamily="18" charset="0"/>
                <a:ea typeface="Calibri"/>
                <a:cs typeface="Times New Roman" pitchFamily="18" charset="0"/>
              </a:rPr>
              <a:t>61</a:t>
            </a:r>
            <a:endParaRPr lang="en-US" sz="2400" b="1" baseline="30000" dirty="0">
              <a:solidFill>
                <a:schemeClr val="bg2">
                  <a:lumMod val="90000"/>
                </a:schemeClr>
              </a:solidFill>
              <a:latin typeface="Times New Roman" pitchFamily="18" charset="0"/>
              <a:ea typeface="Calibri"/>
              <a:cs typeface="Times New Roman" pitchFamily="18" charset="0"/>
            </a:endParaRPr>
          </a:p>
        </p:txBody>
      </p:sp>
      <p:sp>
        <p:nvSpPr>
          <p:cNvPr id="7" name="Rectangle 6"/>
          <p:cNvSpPr/>
          <p:nvPr/>
        </p:nvSpPr>
        <p:spPr>
          <a:xfrm>
            <a:off x="228600" y="5558118"/>
            <a:ext cx="8001000" cy="1077218"/>
          </a:xfrm>
          <a:prstGeom prst="rect">
            <a:avLst/>
          </a:prstGeom>
        </p:spPr>
        <p:txBody>
          <a:bodyPr wrap="square">
            <a:spAutoFit/>
          </a:bodyPr>
          <a:lstStyle/>
          <a:p>
            <a:pPr marL="571500" marR="0">
              <a:spcBef>
                <a:spcPts val="0"/>
              </a:spcBef>
              <a:spcAft>
                <a:spcPts val="0"/>
              </a:spcAft>
            </a:pPr>
            <a:r>
              <a:rPr lang="en-US" sz="1600" dirty="0" smtClean="0">
                <a:solidFill>
                  <a:schemeClr val="bg2">
                    <a:lumMod val="90000"/>
                  </a:schemeClr>
                </a:solidFill>
                <a:latin typeface="Times New Roman" pitchFamily="18" charset="0"/>
                <a:ea typeface="Calibri"/>
                <a:cs typeface="Times New Roman" pitchFamily="18" charset="0"/>
              </a:rPr>
              <a:t>60 Alban </a:t>
            </a:r>
            <a:r>
              <a:rPr lang="en-US" sz="1600" dirty="0">
                <a:solidFill>
                  <a:schemeClr val="bg2">
                    <a:lumMod val="90000"/>
                  </a:schemeClr>
                </a:solidFill>
                <a:latin typeface="Times New Roman" pitchFamily="18" charset="0"/>
                <a:ea typeface="Calibri"/>
                <a:cs typeface="Times New Roman" pitchFamily="18" charset="0"/>
              </a:rPr>
              <a:t>Carroll, "International Conference of the Ecumenical Society of the Blessed Virgin Mary," </a:t>
            </a:r>
            <a:r>
              <a:rPr lang="en-US" sz="1600" i="1" dirty="0">
                <a:solidFill>
                  <a:schemeClr val="bg2">
                    <a:lumMod val="90000"/>
                  </a:schemeClr>
                </a:solidFill>
                <a:latin typeface="Times New Roman" pitchFamily="18" charset="0"/>
                <a:ea typeface="Calibri"/>
                <a:cs typeface="Times New Roman" pitchFamily="18" charset="0"/>
              </a:rPr>
              <a:t>Journal of Ecumenical Studies</a:t>
            </a:r>
            <a:r>
              <a:rPr lang="en-US" sz="1600" dirty="0">
                <a:solidFill>
                  <a:schemeClr val="bg2">
                    <a:lumMod val="90000"/>
                  </a:schemeClr>
                </a:solidFill>
                <a:latin typeface="Times New Roman" pitchFamily="18" charset="0"/>
                <a:ea typeface="Calibri"/>
                <a:cs typeface="Times New Roman" pitchFamily="18" charset="0"/>
              </a:rPr>
              <a:t> 17, no. 3 (1980).</a:t>
            </a:r>
          </a:p>
          <a:p>
            <a:pPr marL="571500" marR="0">
              <a:spcBef>
                <a:spcPts val="0"/>
              </a:spcBef>
              <a:spcAft>
                <a:spcPts val="0"/>
              </a:spcAft>
            </a:pPr>
            <a:r>
              <a:rPr lang="en-US" sz="1600" dirty="0" smtClean="0">
                <a:solidFill>
                  <a:schemeClr val="bg2">
                    <a:lumMod val="90000"/>
                  </a:schemeClr>
                </a:solidFill>
                <a:latin typeface="Times New Roman" pitchFamily="18" charset="0"/>
                <a:ea typeface="Calibri"/>
                <a:cs typeface="Times New Roman" pitchFamily="18" charset="0"/>
              </a:rPr>
              <a:t>61 Timothy </a:t>
            </a:r>
            <a:r>
              <a:rPr lang="en-US" sz="1600" dirty="0">
                <a:solidFill>
                  <a:schemeClr val="bg2">
                    <a:lumMod val="90000"/>
                  </a:schemeClr>
                </a:solidFill>
                <a:latin typeface="Times New Roman" pitchFamily="18" charset="0"/>
                <a:ea typeface="Calibri"/>
                <a:cs typeface="Times New Roman" pitchFamily="18" charset="0"/>
              </a:rPr>
              <a:t>George, "The Blessed Evangelical Mary: Why We Shouldn't Ignore Her Any Longer," </a:t>
            </a:r>
            <a:r>
              <a:rPr lang="en-US" sz="1600" i="1" dirty="0">
                <a:solidFill>
                  <a:schemeClr val="bg2">
                    <a:lumMod val="90000"/>
                  </a:schemeClr>
                </a:solidFill>
                <a:latin typeface="Times New Roman" pitchFamily="18" charset="0"/>
                <a:ea typeface="Calibri"/>
                <a:cs typeface="Times New Roman" pitchFamily="18" charset="0"/>
              </a:rPr>
              <a:t>Christianity Today</a:t>
            </a:r>
            <a:r>
              <a:rPr lang="en-US" sz="1600" dirty="0">
                <a:solidFill>
                  <a:schemeClr val="bg2">
                    <a:lumMod val="90000"/>
                  </a:schemeClr>
                </a:solidFill>
                <a:latin typeface="Times New Roman" pitchFamily="18" charset="0"/>
                <a:ea typeface="Calibri"/>
                <a:cs typeface="Times New Roman" pitchFamily="18" charset="0"/>
              </a:rPr>
              <a:t> 47, no. 12 (2003): 38.</a:t>
            </a:r>
          </a:p>
        </p:txBody>
      </p:sp>
    </p:spTree>
    <p:extLst>
      <p:ext uri="{BB962C8B-B14F-4D97-AF65-F5344CB8AC3E}">
        <p14:creationId xmlns:p14="http://schemas.microsoft.com/office/powerpoint/2010/main" val="39614189"/>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69259" y="5040868"/>
            <a:ext cx="1569660" cy="369332"/>
          </a:xfrm>
          <a:prstGeom prst="rect">
            <a:avLst/>
          </a:prstGeom>
        </p:spPr>
        <p:txBody>
          <a:bodyPr wrap="none">
            <a:spAutoFit/>
          </a:bodyPr>
          <a:lstStyle/>
          <a:p>
            <a:r>
              <a:rPr lang="en-US" dirty="0" smtClean="0">
                <a:solidFill>
                  <a:schemeClr val="bg2">
                    <a:lumMod val="90000"/>
                  </a:schemeClr>
                </a:solidFill>
                <a:latin typeface="Times New Roman" pitchFamily="18" charset="0"/>
                <a:cs typeface="Times New Roman" pitchFamily="18" charset="0"/>
              </a:rPr>
              <a:t>____________</a:t>
            </a:r>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00138" y="228600"/>
            <a:ext cx="6943725" cy="7445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Rectangle 2"/>
          <p:cNvSpPr/>
          <p:nvPr/>
        </p:nvSpPr>
        <p:spPr>
          <a:xfrm>
            <a:off x="735012" y="1411941"/>
            <a:ext cx="2290948" cy="523220"/>
          </a:xfrm>
          <a:prstGeom prst="rect">
            <a:avLst/>
          </a:prstGeom>
        </p:spPr>
        <p:txBody>
          <a:bodyPr wrap="none">
            <a:spAutoFit/>
          </a:bodyPr>
          <a:lstStyle/>
          <a:p>
            <a:r>
              <a:rPr lang="en-US" sz="2800" b="1" dirty="0">
                <a:solidFill>
                  <a:schemeClr val="bg2">
                    <a:lumMod val="90000"/>
                  </a:schemeClr>
                </a:solidFill>
                <a:latin typeface="Times New Roman" pitchFamily="18" charset="0"/>
                <a:cs typeface="Times New Roman" pitchFamily="18" charset="0"/>
              </a:rPr>
              <a:t>Disagreement</a:t>
            </a:r>
          </a:p>
        </p:txBody>
      </p:sp>
      <p:sp>
        <p:nvSpPr>
          <p:cNvPr id="4" name="Rectangle 3"/>
          <p:cNvSpPr/>
          <p:nvPr/>
        </p:nvSpPr>
        <p:spPr>
          <a:xfrm>
            <a:off x="1778228" y="2362200"/>
            <a:ext cx="6954232" cy="2308324"/>
          </a:xfrm>
          <a:prstGeom prst="rect">
            <a:avLst/>
          </a:prstGeom>
        </p:spPr>
        <p:txBody>
          <a:bodyPr wrap="square">
            <a:spAutoFit/>
          </a:bodyPr>
          <a:lstStyle/>
          <a:p>
            <a:pPr marL="342900" indent="-342900">
              <a:buFont typeface="Wingdings" pitchFamily="2" charset="2"/>
              <a:buChar char="v"/>
            </a:pPr>
            <a:r>
              <a:rPr lang="en-US" sz="2400" b="1" dirty="0">
                <a:solidFill>
                  <a:schemeClr val="bg2">
                    <a:lumMod val="90000"/>
                  </a:schemeClr>
                </a:solidFill>
                <a:latin typeface="Times New Roman" pitchFamily="18" charset="0"/>
                <a:cs typeface="Times New Roman" pitchFamily="18" charset="0"/>
              </a:rPr>
              <a:t>Perpetual Virginity</a:t>
            </a:r>
          </a:p>
          <a:p>
            <a:pPr marL="342900" indent="-342900">
              <a:buFont typeface="Wingdings" pitchFamily="2" charset="2"/>
              <a:buChar char="v"/>
            </a:pPr>
            <a:r>
              <a:rPr lang="en-US" sz="2400" b="1" dirty="0" smtClean="0">
                <a:solidFill>
                  <a:schemeClr val="bg2">
                    <a:lumMod val="90000"/>
                  </a:schemeClr>
                </a:solidFill>
                <a:latin typeface="Times New Roman" pitchFamily="18" charset="0"/>
                <a:cs typeface="Times New Roman" pitchFamily="18" charset="0"/>
              </a:rPr>
              <a:t> </a:t>
            </a:r>
            <a:r>
              <a:rPr lang="en-US" sz="2400" b="1" dirty="0">
                <a:solidFill>
                  <a:schemeClr val="bg2">
                    <a:lumMod val="90000"/>
                  </a:schemeClr>
                </a:solidFill>
                <a:latin typeface="Times New Roman" pitchFamily="18" charset="0"/>
                <a:cs typeface="Times New Roman" pitchFamily="18" charset="0"/>
              </a:rPr>
              <a:t>Immaculate </a:t>
            </a:r>
            <a:r>
              <a:rPr lang="en-US" sz="2400" b="1" dirty="0" smtClean="0">
                <a:solidFill>
                  <a:schemeClr val="bg2">
                    <a:lumMod val="90000"/>
                  </a:schemeClr>
                </a:solidFill>
                <a:latin typeface="Times New Roman" pitchFamily="18" charset="0"/>
                <a:cs typeface="Times New Roman" pitchFamily="18" charset="0"/>
              </a:rPr>
              <a:t>Conception</a:t>
            </a:r>
            <a:r>
              <a:rPr lang="en-US" sz="2400" b="1" baseline="30000" dirty="0" smtClean="0">
                <a:solidFill>
                  <a:schemeClr val="bg2">
                    <a:lumMod val="90000"/>
                  </a:schemeClr>
                </a:solidFill>
                <a:latin typeface="Times New Roman" pitchFamily="18" charset="0"/>
                <a:cs typeface="Times New Roman" pitchFamily="18" charset="0"/>
              </a:rPr>
              <a:t>62</a:t>
            </a:r>
          </a:p>
          <a:p>
            <a:pPr marL="342900" indent="-342900">
              <a:buFont typeface="Wingdings" pitchFamily="2" charset="2"/>
              <a:buChar char="v"/>
            </a:pPr>
            <a:r>
              <a:rPr lang="en-US" sz="2400" b="1" dirty="0" smtClean="0">
                <a:solidFill>
                  <a:schemeClr val="bg2">
                    <a:lumMod val="90000"/>
                  </a:schemeClr>
                </a:solidFill>
                <a:latin typeface="Times New Roman" pitchFamily="18" charset="0"/>
                <a:cs typeface="Times New Roman" pitchFamily="18" charset="0"/>
              </a:rPr>
              <a:t>Bodily </a:t>
            </a:r>
            <a:r>
              <a:rPr lang="en-US" sz="2400" b="1" dirty="0">
                <a:solidFill>
                  <a:schemeClr val="bg2">
                    <a:lumMod val="90000"/>
                  </a:schemeClr>
                </a:solidFill>
                <a:latin typeface="Times New Roman" pitchFamily="18" charset="0"/>
                <a:cs typeface="Times New Roman" pitchFamily="18" charset="0"/>
              </a:rPr>
              <a:t>Assumption</a:t>
            </a:r>
          </a:p>
          <a:p>
            <a:pPr marL="342900" indent="-342900">
              <a:buFont typeface="Wingdings" pitchFamily="2" charset="2"/>
              <a:buChar char="v"/>
            </a:pPr>
            <a:r>
              <a:rPr lang="en-US" sz="2400" b="1" dirty="0" smtClean="0">
                <a:solidFill>
                  <a:schemeClr val="bg2">
                    <a:lumMod val="90000"/>
                  </a:schemeClr>
                </a:solidFill>
                <a:latin typeface="Times New Roman" pitchFamily="18" charset="0"/>
                <a:cs typeface="Times New Roman" pitchFamily="18" charset="0"/>
              </a:rPr>
              <a:t>Invocation </a:t>
            </a:r>
            <a:r>
              <a:rPr lang="en-US" sz="2400" b="1" dirty="0">
                <a:solidFill>
                  <a:schemeClr val="bg2">
                    <a:lumMod val="90000"/>
                  </a:schemeClr>
                </a:solidFill>
                <a:latin typeface="Times New Roman" pitchFamily="18" charset="0"/>
                <a:cs typeface="Times New Roman" pitchFamily="18" charset="0"/>
              </a:rPr>
              <a:t>of Mary</a:t>
            </a:r>
          </a:p>
          <a:p>
            <a:pPr marL="342900" indent="-342900">
              <a:buFont typeface="Wingdings" pitchFamily="2" charset="2"/>
              <a:buChar char="v"/>
            </a:pPr>
            <a:r>
              <a:rPr lang="en-US" sz="2400" b="1" dirty="0" smtClean="0">
                <a:solidFill>
                  <a:schemeClr val="bg2">
                    <a:lumMod val="90000"/>
                  </a:schemeClr>
                </a:solidFill>
                <a:latin typeface="Times New Roman" pitchFamily="18" charset="0"/>
                <a:cs typeface="Times New Roman" pitchFamily="18" charset="0"/>
              </a:rPr>
              <a:t>Adoration </a:t>
            </a:r>
            <a:r>
              <a:rPr lang="en-US" sz="2400" b="1" dirty="0">
                <a:solidFill>
                  <a:schemeClr val="bg2">
                    <a:lumMod val="90000"/>
                  </a:schemeClr>
                </a:solidFill>
                <a:latin typeface="Times New Roman" pitchFamily="18" charset="0"/>
                <a:cs typeface="Times New Roman" pitchFamily="18" charset="0"/>
              </a:rPr>
              <a:t>and </a:t>
            </a:r>
            <a:r>
              <a:rPr lang="en-US" sz="2400" b="1" dirty="0" smtClean="0">
                <a:solidFill>
                  <a:schemeClr val="bg2">
                    <a:lumMod val="90000"/>
                  </a:schemeClr>
                </a:solidFill>
                <a:latin typeface="Times New Roman" pitchFamily="18" charset="0"/>
                <a:cs typeface="Times New Roman" pitchFamily="18" charset="0"/>
              </a:rPr>
              <a:t>Veneration</a:t>
            </a:r>
            <a:r>
              <a:rPr lang="en-US" sz="2400" b="1" baseline="30000" dirty="0" smtClean="0">
                <a:solidFill>
                  <a:schemeClr val="bg2">
                    <a:lumMod val="90000"/>
                  </a:schemeClr>
                </a:solidFill>
                <a:latin typeface="Times New Roman" pitchFamily="18" charset="0"/>
                <a:cs typeface="Times New Roman" pitchFamily="18" charset="0"/>
              </a:rPr>
              <a:t>63</a:t>
            </a:r>
            <a:endParaRPr lang="en-US" sz="2400" b="1" baseline="30000" dirty="0">
              <a:solidFill>
                <a:schemeClr val="bg2">
                  <a:lumMod val="90000"/>
                </a:schemeClr>
              </a:solidFill>
              <a:latin typeface="Times New Roman" pitchFamily="18" charset="0"/>
              <a:cs typeface="Times New Roman" pitchFamily="18" charset="0"/>
            </a:endParaRPr>
          </a:p>
          <a:p>
            <a:pPr marL="342900" indent="-342900">
              <a:buFont typeface="Wingdings" pitchFamily="2" charset="2"/>
              <a:buChar char="v"/>
            </a:pPr>
            <a:r>
              <a:rPr lang="en-US" sz="2400" b="1" dirty="0" smtClean="0">
                <a:solidFill>
                  <a:schemeClr val="bg2">
                    <a:lumMod val="90000"/>
                  </a:schemeClr>
                </a:solidFill>
                <a:latin typeface="Times New Roman" pitchFamily="18" charset="0"/>
                <a:cs typeface="Times New Roman" pitchFamily="18" charset="0"/>
              </a:rPr>
              <a:t>Intercessory Role</a:t>
            </a:r>
            <a:r>
              <a:rPr lang="en-US" sz="2400" b="1" baseline="30000" dirty="0" smtClean="0">
                <a:solidFill>
                  <a:schemeClr val="bg2">
                    <a:lumMod val="90000"/>
                  </a:schemeClr>
                </a:solidFill>
                <a:latin typeface="Times New Roman" pitchFamily="18" charset="0"/>
                <a:cs typeface="Times New Roman" pitchFamily="18" charset="0"/>
              </a:rPr>
              <a:t>64</a:t>
            </a:r>
            <a:endParaRPr lang="en-US" sz="2400" b="1" baseline="30000" dirty="0">
              <a:solidFill>
                <a:schemeClr val="bg2">
                  <a:lumMod val="90000"/>
                </a:schemeClr>
              </a:solidFill>
              <a:latin typeface="Times New Roman" pitchFamily="18" charset="0"/>
              <a:cs typeface="Times New Roman" pitchFamily="18" charset="0"/>
            </a:endParaRPr>
          </a:p>
        </p:txBody>
      </p:sp>
      <p:sp>
        <p:nvSpPr>
          <p:cNvPr id="5" name="Rectangle 4"/>
          <p:cNvSpPr/>
          <p:nvPr/>
        </p:nvSpPr>
        <p:spPr>
          <a:xfrm>
            <a:off x="533400" y="5410200"/>
            <a:ext cx="8199060" cy="1323439"/>
          </a:xfrm>
          <a:prstGeom prst="rect">
            <a:avLst/>
          </a:prstGeom>
        </p:spPr>
        <p:txBody>
          <a:bodyPr wrap="square">
            <a:spAutoFit/>
          </a:bodyPr>
          <a:lstStyle/>
          <a:p>
            <a:r>
              <a:rPr lang="en-US" sz="1600" dirty="0" smtClean="0">
                <a:solidFill>
                  <a:schemeClr val="bg2">
                    <a:lumMod val="90000"/>
                  </a:schemeClr>
                </a:solidFill>
                <a:latin typeface="Times New Roman" pitchFamily="18" charset="0"/>
                <a:cs typeface="Times New Roman" pitchFamily="18" charset="0"/>
              </a:rPr>
              <a:t>62 </a:t>
            </a:r>
            <a:r>
              <a:rPr lang="en-US" sz="1600" dirty="0">
                <a:solidFill>
                  <a:schemeClr val="bg2">
                    <a:lumMod val="90000"/>
                  </a:schemeClr>
                </a:solidFill>
                <a:latin typeface="Times New Roman" pitchFamily="18" charset="0"/>
                <a:cs typeface="Times New Roman" pitchFamily="18" charset="0"/>
              </a:rPr>
              <a:t>Mary B. Cunningham, ""All-Holy Infant": Byzantine and Western Views on the Conception of the Virgin Mary," </a:t>
            </a:r>
            <a:r>
              <a:rPr lang="en-US" sz="1600" i="1" dirty="0">
                <a:solidFill>
                  <a:schemeClr val="bg2">
                    <a:lumMod val="90000"/>
                  </a:schemeClr>
                </a:solidFill>
                <a:latin typeface="Times New Roman" pitchFamily="18" charset="0"/>
                <a:cs typeface="Times New Roman" pitchFamily="18" charset="0"/>
              </a:rPr>
              <a:t>St Vladimir's Theological Quarterly</a:t>
            </a:r>
            <a:r>
              <a:rPr lang="en-US" sz="1600" dirty="0">
                <a:solidFill>
                  <a:schemeClr val="bg2">
                    <a:lumMod val="90000"/>
                  </a:schemeClr>
                </a:solidFill>
                <a:latin typeface="Times New Roman" pitchFamily="18" charset="0"/>
                <a:cs typeface="Times New Roman" pitchFamily="18" charset="0"/>
              </a:rPr>
              <a:t> 50, no. 1-2 (2006).</a:t>
            </a:r>
          </a:p>
          <a:p>
            <a:r>
              <a:rPr lang="en-US" sz="1600" dirty="0" smtClean="0">
                <a:solidFill>
                  <a:schemeClr val="bg2">
                    <a:lumMod val="90000"/>
                  </a:schemeClr>
                </a:solidFill>
                <a:latin typeface="Times New Roman" pitchFamily="18" charset="0"/>
                <a:cs typeface="Times New Roman" pitchFamily="18" charset="0"/>
              </a:rPr>
              <a:t>63 </a:t>
            </a:r>
            <a:r>
              <a:rPr lang="en-US" sz="1600" dirty="0">
                <a:solidFill>
                  <a:schemeClr val="bg2">
                    <a:lumMod val="90000"/>
                  </a:schemeClr>
                </a:solidFill>
                <a:latin typeface="Times New Roman" pitchFamily="18" charset="0"/>
                <a:cs typeface="Times New Roman" pitchFamily="18" charset="0"/>
              </a:rPr>
              <a:t>Michael Joncas, "The "Visitation" Formulary in the Collection of Masses of the Blessed Virgin Mary : An Exercise in Liturgical Exegesis," </a:t>
            </a:r>
            <a:r>
              <a:rPr lang="en-US" sz="1600" i="1" dirty="0">
                <a:solidFill>
                  <a:schemeClr val="bg2">
                    <a:lumMod val="90000"/>
                  </a:schemeClr>
                </a:solidFill>
                <a:latin typeface="Times New Roman" pitchFamily="18" charset="0"/>
                <a:cs typeface="Times New Roman" pitchFamily="18" charset="0"/>
              </a:rPr>
              <a:t>Worship</a:t>
            </a:r>
            <a:r>
              <a:rPr lang="en-US" sz="1600" dirty="0">
                <a:solidFill>
                  <a:schemeClr val="bg2">
                    <a:lumMod val="90000"/>
                  </a:schemeClr>
                </a:solidFill>
                <a:latin typeface="Times New Roman" pitchFamily="18" charset="0"/>
                <a:cs typeface="Times New Roman" pitchFamily="18" charset="0"/>
              </a:rPr>
              <a:t> 64, no. 3 (1990).</a:t>
            </a:r>
          </a:p>
          <a:p>
            <a:r>
              <a:rPr lang="en-US" sz="1600" dirty="0" smtClean="0">
                <a:solidFill>
                  <a:schemeClr val="bg2">
                    <a:lumMod val="90000"/>
                  </a:schemeClr>
                </a:solidFill>
                <a:latin typeface="Times New Roman" pitchFamily="18" charset="0"/>
                <a:cs typeface="Times New Roman" pitchFamily="18" charset="0"/>
              </a:rPr>
              <a:t>64 </a:t>
            </a:r>
            <a:r>
              <a:rPr lang="en-US" sz="1600" dirty="0">
                <a:solidFill>
                  <a:schemeClr val="bg2">
                    <a:lumMod val="90000"/>
                  </a:schemeClr>
                </a:solidFill>
                <a:latin typeface="Times New Roman" pitchFamily="18" charset="0"/>
                <a:cs typeface="Times New Roman" pitchFamily="18" charset="0"/>
              </a:rPr>
              <a:t>George.</a:t>
            </a:r>
          </a:p>
        </p:txBody>
      </p:sp>
    </p:spTree>
    <p:extLst>
      <p:ext uri="{BB962C8B-B14F-4D97-AF65-F5344CB8AC3E}">
        <p14:creationId xmlns:p14="http://schemas.microsoft.com/office/powerpoint/2010/main" val="3754012114"/>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167609" y="228600"/>
            <a:ext cx="2808782" cy="707886"/>
          </a:xfrm>
          <a:prstGeom prst="rect">
            <a:avLst/>
          </a:prstGeom>
        </p:spPr>
        <p:txBody>
          <a:bodyPr wrap="none">
            <a:spAutoFit/>
          </a:bodyPr>
          <a:lstStyle/>
          <a:p>
            <a:pPr lvl="0"/>
            <a:r>
              <a:rPr lang="en-US" sz="4000" b="1" dirty="0">
                <a:solidFill>
                  <a:srgbClr val="EEECE1"/>
                </a:solidFill>
                <a:latin typeface="Times New Roman" pitchFamily="18" charset="0"/>
                <a:cs typeface="Times New Roman" pitchFamily="18" charset="0"/>
              </a:rPr>
              <a:t>Conclusion:</a:t>
            </a:r>
          </a:p>
        </p:txBody>
      </p:sp>
      <p:sp>
        <p:nvSpPr>
          <p:cNvPr id="2" name="Rectangle 1"/>
          <p:cNvSpPr/>
          <p:nvPr/>
        </p:nvSpPr>
        <p:spPr>
          <a:xfrm>
            <a:off x="609600" y="1676400"/>
            <a:ext cx="7924801" cy="4154984"/>
          </a:xfrm>
          <a:prstGeom prst="rect">
            <a:avLst/>
          </a:prstGeom>
        </p:spPr>
        <p:txBody>
          <a:bodyPr wrap="square">
            <a:spAutoFit/>
          </a:bodyPr>
          <a:lstStyle/>
          <a:p>
            <a:pPr algn="just"/>
            <a:r>
              <a:rPr lang="en-US" sz="2400" b="1" dirty="0" smtClean="0">
                <a:solidFill>
                  <a:schemeClr val="bg2">
                    <a:lumMod val="90000"/>
                  </a:schemeClr>
                </a:solidFill>
                <a:latin typeface="Times New Roman" pitchFamily="18" charset="0"/>
                <a:cs typeface="Times New Roman" pitchFamily="18" charset="0"/>
              </a:rPr>
              <a:t>The </a:t>
            </a:r>
            <a:r>
              <a:rPr lang="en-US" sz="2400" b="1" dirty="0">
                <a:solidFill>
                  <a:schemeClr val="bg2">
                    <a:lumMod val="90000"/>
                  </a:schemeClr>
                </a:solidFill>
                <a:latin typeface="Times New Roman" pitchFamily="18" charset="0"/>
                <a:cs typeface="Times New Roman" pitchFamily="18" charset="0"/>
              </a:rPr>
              <a:t>revelation of Mary through God's Word magnifies her special nature that pleases God so much, that He chooses her to be the mother of the Son of God.  There is no need to make Mary a co-god with the false teachings of perpetual virginity, immaculate conception, bodily assumption, invocation of Mary, adoration and veneration, or tasking her with an intercessory role. God did not choose a goddess to bear the Son of God.  He chose a young, pure, virgin girl who ponders when facing spiritual things she does not fully understand, and trusts that whether she understood or not, God is good and faithful, and she has nothing to fear.</a:t>
            </a:r>
          </a:p>
        </p:txBody>
      </p:sp>
    </p:spTree>
    <p:extLst>
      <p:ext uri="{BB962C8B-B14F-4D97-AF65-F5344CB8AC3E}">
        <p14:creationId xmlns:p14="http://schemas.microsoft.com/office/powerpoint/2010/main" val="3933701319"/>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040171" y="228600"/>
            <a:ext cx="3063659" cy="707886"/>
          </a:xfrm>
          <a:prstGeom prst="rect">
            <a:avLst/>
          </a:prstGeom>
        </p:spPr>
        <p:txBody>
          <a:bodyPr wrap="none">
            <a:spAutoFit/>
          </a:bodyPr>
          <a:lstStyle/>
          <a:p>
            <a:pPr lvl="0"/>
            <a:r>
              <a:rPr lang="en-US" sz="4000" b="1" dirty="0">
                <a:solidFill>
                  <a:srgbClr val="EEECE1">
                    <a:lumMod val="90000"/>
                  </a:srgbClr>
                </a:solidFill>
                <a:latin typeface="Times New Roman" pitchFamily="18" charset="0"/>
                <a:cs typeface="Times New Roman" pitchFamily="18" charset="0"/>
              </a:rPr>
              <a:t>Bibliography</a:t>
            </a:r>
          </a:p>
        </p:txBody>
      </p:sp>
      <p:sp>
        <p:nvSpPr>
          <p:cNvPr id="4" name="Rectangle 3"/>
          <p:cNvSpPr/>
          <p:nvPr/>
        </p:nvSpPr>
        <p:spPr>
          <a:xfrm>
            <a:off x="304800" y="1219200"/>
            <a:ext cx="8534400" cy="5109091"/>
          </a:xfrm>
          <a:prstGeom prst="rect">
            <a:avLst/>
          </a:prstGeom>
        </p:spPr>
        <p:txBody>
          <a:bodyPr wrap="square">
            <a:spAutoFit/>
          </a:bodyPr>
          <a:lstStyle/>
          <a:p>
            <a:r>
              <a:rPr lang="en-US" sz="1400" dirty="0">
                <a:solidFill>
                  <a:schemeClr val="bg2">
                    <a:lumMod val="90000"/>
                  </a:schemeClr>
                </a:solidFill>
                <a:latin typeface="Times New Roman" pitchFamily="18" charset="0"/>
                <a:cs typeface="Times New Roman" pitchFamily="18" charset="0"/>
              </a:rPr>
              <a:t>Carroll, Alban. "International Conference of the Ecumenical Society of the Blessed Virgin Mary." </a:t>
            </a:r>
            <a:r>
              <a:rPr lang="en-US" sz="1400" i="1" dirty="0">
                <a:solidFill>
                  <a:schemeClr val="bg2">
                    <a:lumMod val="90000"/>
                  </a:schemeClr>
                </a:solidFill>
                <a:latin typeface="Times New Roman" pitchFamily="18" charset="0"/>
                <a:cs typeface="Times New Roman" pitchFamily="18" charset="0"/>
              </a:rPr>
              <a:t>Journal of Ecumenical Studies</a:t>
            </a:r>
            <a:r>
              <a:rPr lang="en-US" sz="1400" dirty="0">
                <a:solidFill>
                  <a:schemeClr val="bg2">
                    <a:lumMod val="90000"/>
                  </a:schemeClr>
                </a:solidFill>
                <a:latin typeface="Times New Roman" pitchFamily="18" charset="0"/>
                <a:cs typeface="Times New Roman" pitchFamily="18" charset="0"/>
              </a:rPr>
              <a:t> 17, no. 3 (1980): 573-575.</a:t>
            </a:r>
          </a:p>
          <a:p>
            <a:r>
              <a:rPr lang="en-US" sz="1400" dirty="0">
                <a:solidFill>
                  <a:schemeClr val="bg2">
                    <a:lumMod val="90000"/>
                  </a:schemeClr>
                </a:solidFill>
                <a:latin typeface="Times New Roman" pitchFamily="18" charset="0"/>
                <a:cs typeface="Times New Roman" pitchFamily="18" charset="0"/>
              </a:rPr>
              <a:t> </a:t>
            </a:r>
          </a:p>
          <a:p>
            <a:r>
              <a:rPr lang="en-US" sz="1400" dirty="0">
                <a:solidFill>
                  <a:schemeClr val="bg2">
                    <a:lumMod val="90000"/>
                  </a:schemeClr>
                </a:solidFill>
                <a:latin typeface="Times New Roman" pitchFamily="18" charset="0"/>
                <a:cs typeface="Times New Roman" pitchFamily="18" charset="0"/>
              </a:rPr>
              <a:t>Cunningham, Mary B. ""All-Holy Infant": Byzantine and Western Views on the Conception of the Virgin Mary." </a:t>
            </a:r>
            <a:r>
              <a:rPr lang="en-US" sz="1400" i="1" dirty="0">
                <a:solidFill>
                  <a:schemeClr val="bg2">
                    <a:lumMod val="90000"/>
                  </a:schemeClr>
                </a:solidFill>
                <a:latin typeface="Times New Roman" pitchFamily="18" charset="0"/>
                <a:cs typeface="Times New Roman" pitchFamily="18" charset="0"/>
              </a:rPr>
              <a:t>St Vladimir's Theological Quarterly</a:t>
            </a:r>
            <a:r>
              <a:rPr lang="en-US" sz="1400" dirty="0">
                <a:solidFill>
                  <a:schemeClr val="bg2">
                    <a:lumMod val="90000"/>
                  </a:schemeClr>
                </a:solidFill>
                <a:latin typeface="Times New Roman" pitchFamily="18" charset="0"/>
                <a:cs typeface="Times New Roman" pitchFamily="18" charset="0"/>
              </a:rPr>
              <a:t> 50, no. 1-2 (2006): 127-148.</a:t>
            </a:r>
          </a:p>
          <a:p>
            <a:r>
              <a:rPr lang="en-US" sz="1400" dirty="0">
                <a:solidFill>
                  <a:schemeClr val="bg2">
                    <a:lumMod val="90000"/>
                  </a:schemeClr>
                </a:solidFill>
                <a:latin typeface="Times New Roman" pitchFamily="18" charset="0"/>
                <a:cs typeface="Times New Roman" pitchFamily="18" charset="0"/>
              </a:rPr>
              <a:t> </a:t>
            </a:r>
          </a:p>
          <a:p>
            <a:r>
              <a:rPr lang="en-US" sz="1400" dirty="0">
                <a:solidFill>
                  <a:schemeClr val="bg2">
                    <a:lumMod val="90000"/>
                  </a:schemeClr>
                </a:solidFill>
                <a:latin typeface="Times New Roman" pitchFamily="18" charset="0"/>
                <a:cs typeface="Times New Roman" pitchFamily="18" charset="0"/>
              </a:rPr>
              <a:t>"Do Whatever He Tells You: The Blessed Virgin Mary in Christian Faith and Life: A Statement of Evengelicals and Catholics Together." </a:t>
            </a:r>
            <a:r>
              <a:rPr lang="en-US" sz="1400" i="1" dirty="0">
                <a:solidFill>
                  <a:schemeClr val="bg2">
                    <a:lumMod val="90000"/>
                  </a:schemeClr>
                </a:solidFill>
                <a:latin typeface="Times New Roman" pitchFamily="18" charset="0"/>
                <a:cs typeface="Times New Roman" pitchFamily="18" charset="0"/>
              </a:rPr>
              <a:t>First Things</a:t>
            </a:r>
            <a:r>
              <a:rPr lang="en-US" sz="1400" dirty="0">
                <a:solidFill>
                  <a:schemeClr val="bg2">
                    <a:lumMod val="90000"/>
                  </a:schemeClr>
                </a:solidFill>
                <a:latin typeface="Times New Roman" pitchFamily="18" charset="0"/>
                <a:cs typeface="Times New Roman" pitchFamily="18" charset="0"/>
              </a:rPr>
              <a:t>, no. 197 (2009): 49-59.</a:t>
            </a:r>
          </a:p>
          <a:p>
            <a:r>
              <a:rPr lang="en-US" sz="1400" dirty="0">
                <a:solidFill>
                  <a:schemeClr val="bg2">
                    <a:lumMod val="90000"/>
                  </a:schemeClr>
                </a:solidFill>
                <a:latin typeface="Times New Roman" pitchFamily="18" charset="0"/>
                <a:cs typeface="Times New Roman" pitchFamily="18" charset="0"/>
              </a:rPr>
              <a:t> </a:t>
            </a:r>
          </a:p>
          <a:p>
            <a:r>
              <a:rPr lang="en-US" sz="1400" dirty="0">
                <a:solidFill>
                  <a:schemeClr val="bg2">
                    <a:lumMod val="90000"/>
                  </a:schemeClr>
                </a:solidFill>
                <a:latin typeface="Times New Roman" pitchFamily="18" charset="0"/>
                <a:cs typeface="Times New Roman" pitchFamily="18" charset="0"/>
              </a:rPr>
              <a:t>George, Timothy. "The Blessed Evangelical Mary: Why We Shouldn't Ignore Her Any Longer." </a:t>
            </a:r>
            <a:r>
              <a:rPr lang="en-US" sz="1400" i="1" dirty="0">
                <a:solidFill>
                  <a:schemeClr val="bg2">
                    <a:lumMod val="90000"/>
                  </a:schemeClr>
                </a:solidFill>
                <a:latin typeface="Times New Roman" pitchFamily="18" charset="0"/>
                <a:cs typeface="Times New Roman" pitchFamily="18" charset="0"/>
              </a:rPr>
              <a:t>Christianity Today</a:t>
            </a:r>
            <a:r>
              <a:rPr lang="en-US" sz="1400" dirty="0">
                <a:solidFill>
                  <a:schemeClr val="bg2">
                    <a:lumMod val="90000"/>
                  </a:schemeClr>
                </a:solidFill>
                <a:latin typeface="Times New Roman" pitchFamily="18" charset="0"/>
                <a:cs typeface="Times New Roman" pitchFamily="18" charset="0"/>
              </a:rPr>
              <a:t> 47, no. 12 (2003): 34-39.Elis</a:t>
            </a:r>
          </a:p>
          <a:p>
            <a:r>
              <a:rPr lang="en-US" sz="1400" dirty="0">
                <a:solidFill>
                  <a:schemeClr val="bg2">
                    <a:lumMod val="90000"/>
                  </a:schemeClr>
                </a:solidFill>
                <a:latin typeface="Times New Roman" pitchFamily="18" charset="0"/>
                <a:cs typeface="Times New Roman" pitchFamily="18" charset="0"/>
              </a:rPr>
              <a:t> </a:t>
            </a:r>
          </a:p>
          <a:p>
            <a:r>
              <a:rPr lang="en-US" sz="1400" dirty="0">
                <a:solidFill>
                  <a:schemeClr val="bg2">
                    <a:lumMod val="90000"/>
                  </a:schemeClr>
                </a:solidFill>
                <a:latin typeface="Times New Roman" pitchFamily="18" charset="0"/>
                <a:cs typeface="Times New Roman" pitchFamily="18" charset="0"/>
              </a:rPr>
              <a:t>Hunter, Sylvester Joseph. </a:t>
            </a:r>
            <a:r>
              <a:rPr lang="en-US" sz="1400" i="1" dirty="0">
                <a:solidFill>
                  <a:schemeClr val="bg2">
                    <a:lumMod val="90000"/>
                  </a:schemeClr>
                </a:solidFill>
                <a:latin typeface="Times New Roman" pitchFamily="18" charset="0"/>
                <a:cs typeface="Times New Roman" pitchFamily="18" charset="0"/>
              </a:rPr>
              <a:t>Outlines of Dogmatic Theology</a:t>
            </a:r>
            <a:r>
              <a:rPr lang="en-US" sz="1400" dirty="0">
                <a:solidFill>
                  <a:schemeClr val="bg2">
                    <a:lumMod val="90000"/>
                  </a:schemeClr>
                </a:solidFill>
                <a:latin typeface="Times New Roman" pitchFamily="18" charset="0"/>
                <a:cs typeface="Times New Roman" pitchFamily="18" charset="0"/>
              </a:rPr>
              <a:t>. New York: Benzinger Brothers, 1896.</a:t>
            </a:r>
          </a:p>
          <a:p>
            <a:r>
              <a:rPr lang="en-US" sz="1400" dirty="0">
                <a:solidFill>
                  <a:schemeClr val="bg2">
                    <a:lumMod val="90000"/>
                  </a:schemeClr>
                </a:solidFill>
                <a:latin typeface="Times New Roman" pitchFamily="18" charset="0"/>
                <a:cs typeface="Times New Roman" pitchFamily="18" charset="0"/>
              </a:rPr>
              <a:t> </a:t>
            </a:r>
          </a:p>
          <a:p>
            <a:r>
              <a:rPr lang="en-US" sz="1400" dirty="0">
                <a:solidFill>
                  <a:schemeClr val="bg2">
                    <a:lumMod val="90000"/>
                  </a:schemeClr>
                </a:solidFill>
                <a:latin typeface="Times New Roman" pitchFamily="18" charset="0"/>
                <a:cs typeface="Times New Roman" pitchFamily="18" charset="0"/>
              </a:rPr>
              <a:t>Joncas, Michael. "The "Visitation" Formulary in the Collection of Masses of the Blessed Virgin Mary : An Exercise in Liturgical Exegesis." </a:t>
            </a:r>
            <a:r>
              <a:rPr lang="en-US" sz="1400" i="1" dirty="0">
                <a:solidFill>
                  <a:schemeClr val="bg2">
                    <a:lumMod val="90000"/>
                  </a:schemeClr>
                </a:solidFill>
                <a:latin typeface="Times New Roman" pitchFamily="18" charset="0"/>
                <a:cs typeface="Times New Roman" pitchFamily="18" charset="0"/>
              </a:rPr>
              <a:t>Worship</a:t>
            </a:r>
            <a:r>
              <a:rPr lang="en-US" sz="1400" dirty="0">
                <a:solidFill>
                  <a:schemeClr val="bg2">
                    <a:lumMod val="90000"/>
                  </a:schemeClr>
                </a:solidFill>
                <a:latin typeface="Times New Roman" pitchFamily="18" charset="0"/>
                <a:cs typeface="Times New Roman" pitchFamily="18" charset="0"/>
              </a:rPr>
              <a:t> 64, no. 3 (1990): 242-259.</a:t>
            </a:r>
          </a:p>
          <a:p>
            <a:r>
              <a:rPr lang="en-US" sz="1400" dirty="0">
                <a:solidFill>
                  <a:schemeClr val="bg2">
                    <a:lumMod val="90000"/>
                  </a:schemeClr>
                </a:solidFill>
                <a:latin typeface="Times New Roman" pitchFamily="18" charset="0"/>
                <a:cs typeface="Times New Roman" pitchFamily="18" charset="0"/>
              </a:rPr>
              <a:t>Lange, J.P., Dods, Marcus. </a:t>
            </a:r>
            <a:r>
              <a:rPr lang="en-US" sz="1400" i="1" dirty="0">
                <a:solidFill>
                  <a:schemeClr val="bg2">
                    <a:lumMod val="90000"/>
                  </a:schemeClr>
                </a:solidFill>
                <a:latin typeface="Times New Roman" pitchFamily="18" charset="0"/>
                <a:cs typeface="Times New Roman" pitchFamily="18" charset="0"/>
              </a:rPr>
              <a:t>The Life of the Lord Jesus Christ: A Complete Critical Examination of the Origin, Contents, and Connection of the Gospels</a:t>
            </a:r>
            <a:r>
              <a:rPr lang="en-US" sz="1400" dirty="0">
                <a:solidFill>
                  <a:schemeClr val="bg2">
                    <a:lumMod val="90000"/>
                  </a:schemeClr>
                </a:solidFill>
                <a:latin typeface="Times New Roman" pitchFamily="18" charset="0"/>
                <a:cs typeface="Times New Roman" pitchFamily="18" charset="0"/>
              </a:rPr>
              <a:t>. Vol. 1. 4 vols. Edinburgh, London; Dublin: T&amp;T Clark, 1872.</a:t>
            </a:r>
          </a:p>
          <a:p>
            <a:r>
              <a:rPr lang="en-US" sz="1400" dirty="0">
                <a:solidFill>
                  <a:schemeClr val="bg2">
                    <a:lumMod val="90000"/>
                  </a:schemeClr>
                </a:solidFill>
                <a:latin typeface="Times New Roman" pitchFamily="18" charset="0"/>
                <a:cs typeface="Times New Roman" pitchFamily="18" charset="0"/>
              </a:rPr>
              <a:t>Nolland, John. </a:t>
            </a:r>
            <a:r>
              <a:rPr lang="en-US" sz="1400" i="1" dirty="0">
                <a:solidFill>
                  <a:schemeClr val="bg2">
                    <a:lumMod val="90000"/>
                  </a:schemeClr>
                </a:solidFill>
                <a:latin typeface="Times New Roman" pitchFamily="18" charset="0"/>
                <a:cs typeface="Times New Roman" pitchFamily="18" charset="0"/>
              </a:rPr>
              <a:t>Word Biblical Commentary : Luke 1:1-9:20</a:t>
            </a:r>
            <a:r>
              <a:rPr lang="en-US" sz="1400" dirty="0">
                <a:solidFill>
                  <a:schemeClr val="bg2">
                    <a:lumMod val="90000"/>
                  </a:schemeClr>
                </a:solidFill>
                <a:latin typeface="Times New Roman" pitchFamily="18" charset="0"/>
                <a:cs typeface="Times New Roman" pitchFamily="18" charset="0"/>
              </a:rPr>
              <a:t> Word Biblical Commentary. Dallas: Word, Incorporated, 2002.</a:t>
            </a:r>
          </a:p>
          <a:p>
            <a:r>
              <a:rPr lang="en-US" sz="1400" dirty="0">
                <a:solidFill>
                  <a:schemeClr val="bg2">
                    <a:lumMod val="90000"/>
                  </a:schemeClr>
                </a:solidFill>
                <a:latin typeface="Times New Roman" pitchFamily="18" charset="0"/>
                <a:cs typeface="Times New Roman" pitchFamily="18" charset="0"/>
              </a:rPr>
              <a:t> </a:t>
            </a:r>
          </a:p>
          <a:p>
            <a:r>
              <a:rPr lang="en-US" sz="1400" dirty="0">
                <a:solidFill>
                  <a:schemeClr val="bg2">
                    <a:lumMod val="90000"/>
                  </a:schemeClr>
                </a:solidFill>
                <a:latin typeface="Times New Roman" pitchFamily="18" charset="0"/>
                <a:cs typeface="Times New Roman" pitchFamily="18" charset="0"/>
              </a:rPr>
              <a:t>Shoemaker, Stephen J. "The Virgin Mary in the Ministry of Jesus and the Early Church According to the Earliest Life of the Virgin." </a:t>
            </a:r>
            <a:r>
              <a:rPr lang="en-US" sz="1400" i="1" dirty="0">
                <a:solidFill>
                  <a:schemeClr val="bg2">
                    <a:lumMod val="90000"/>
                  </a:schemeClr>
                </a:solidFill>
                <a:latin typeface="Times New Roman" pitchFamily="18" charset="0"/>
                <a:cs typeface="Times New Roman" pitchFamily="18" charset="0"/>
              </a:rPr>
              <a:t>Harvard Theological Review</a:t>
            </a:r>
            <a:r>
              <a:rPr lang="en-US" sz="1400" dirty="0">
                <a:solidFill>
                  <a:schemeClr val="bg2">
                    <a:lumMod val="90000"/>
                  </a:schemeClr>
                </a:solidFill>
                <a:latin typeface="Times New Roman" pitchFamily="18" charset="0"/>
                <a:cs typeface="Times New Roman" pitchFamily="18" charset="0"/>
              </a:rPr>
              <a:t> 98, no. 4 (2005): </a:t>
            </a:r>
            <a:r>
              <a:rPr lang="en-US" sz="1400" dirty="0">
                <a:solidFill>
                  <a:schemeClr val="bg2">
                    <a:lumMod val="90000"/>
                  </a:schemeClr>
                </a:solidFill>
              </a:rPr>
              <a:t>441-467.</a:t>
            </a:r>
          </a:p>
        </p:txBody>
      </p:sp>
    </p:spTree>
    <p:extLst>
      <p:ext uri="{BB962C8B-B14F-4D97-AF65-F5344CB8AC3E}">
        <p14:creationId xmlns:p14="http://schemas.microsoft.com/office/powerpoint/2010/main" val="3237452459"/>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409700" y="228600"/>
            <a:ext cx="6324600" cy="954107"/>
          </a:xfrm>
          <a:prstGeom prst="rect">
            <a:avLst/>
          </a:prstGeom>
        </p:spPr>
        <p:txBody>
          <a:bodyPr wrap="square">
            <a:spAutoFit/>
          </a:bodyPr>
          <a:lstStyle/>
          <a:p>
            <a:pPr algn="ctr"/>
            <a:r>
              <a:rPr lang="en-US" sz="2800" b="1" dirty="0">
                <a:solidFill>
                  <a:schemeClr val="bg2">
                    <a:lumMod val="90000"/>
                  </a:schemeClr>
                </a:solidFill>
                <a:latin typeface="Times New Roman" pitchFamily="18" charset="0"/>
                <a:cs typeface="Times New Roman" pitchFamily="18" charset="0"/>
              </a:rPr>
              <a:t>A Contemplative, Biblical Analysis of Mary, Mother of Christ</a:t>
            </a:r>
          </a:p>
        </p:txBody>
      </p:sp>
      <p:sp>
        <p:nvSpPr>
          <p:cNvPr id="5" name="Rectangle 4"/>
          <p:cNvSpPr/>
          <p:nvPr/>
        </p:nvSpPr>
        <p:spPr>
          <a:xfrm>
            <a:off x="4800600" y="5226424"/>
            <a:ext cx="4191000" cy="1477328"/>
          </a:xfrm>
          <a:prstGeom prst="rect">
            <a:avLst/>
          </a:prstGeom>
        </p:spPr>
        <p:txBody>
          <a:bodyPr wrap="square">
            <a:spAutoFit/>
          </a:bodyPr>
          <a:lstStyle/>
          <a:p>
            <a:pPr lvl="0"/>
            <a:r>
              <a:rPr lang="en-US" dirty="0" smtClean="0">
                <a:solidFill>
                  <a:srgbClr val="EEECE1">
                    <a:lumMod val="90000"/>
                  </a:srgbClr>
                </a:solidFill>
                <a:latin typeface="Times New Roman" pitchFamily="18" charset="0"/>
                <a:cs typeface="Times New Roman" pitchFamily="18" charset="0"/>
              </a:rPr>
              <a:t>Name of Student: Kathy L. McFarland</a:t>
            </a:r>
          </a:p>
          <a:p>
            <a:pPr lvl="0"/>
            <a:r>
              <a:rPr lang="en-US" dirty="0" smtClean="0">
                <a:solidFill>
                  <a:srgbClr val="EEECE1">
                    <a:lumMod val="90000"/>
                  </a:srgbClr>
                </a:solidFill>
                <a:latin typeface="Times New Roman" pitchFamily="18" charset="0"/>
                <a:cs typeface="Times New Roman" pitchFamily="18" charset="0"/>
              </a:rPr>
              <a:t>Student ID: 21568848</a:t>
            </a:r>
          </a:p>
          <a:p>
            <a:pPr lvl="0"/>
            <a:r>
              <a:rPr lang="en-US" dirty="0" smtClean="0">
                <a:solidFill>
                  <a:srgbClr val="EEECE1">
                    <a:lumMod val="90000"/>
                  </a:srgbClr>
                </a:solidFill>
                <a:latin typeface="Times New Roman" pitchFamily="18" charset="0"/>
                <a:cs typeface="Times New Roman" pitchFamily="18" charset="0"/>
              </a:rPr>
              <a:t>Class: NBST 521</a:t>
            </a:r>
          </a:p>
          <a:p>
            <a:pPr lvl="0"/>
            <a:r>
              <a:rPr lang="en-US" dirty="0" smtClean="0">
                <a:solidFill>
                  <a:srgbClr val="EEECE1">
                    <a:lumMod val="90000"/>
                  </a:srgbClr>
                </a:solidFill>
                <a:latin typeface="Times New Roman" pitchFamily="18" charset="0"/>
                <a:cs typeface="Times New Roman" pitchFamily="18" charset="0"/>
              </a:rPr>
              <a:t>Instructor’s Name: Dr. David Mappes</a:t>
            </a:r>
          </a:p>
          <a:p>
            <a:pPr lvl="0"/>
            <a:r>
              <a:rPr lang="en-US" dirty="0" smtClean="0">
                <a:solidFill>
                  <a:srgbClr val="EEECE1">
                    <a:lumMod val="90000"/>
                  </a:srgbClr>
                </a:solidFill>
                <a:latin typeface="Times New Roman" pitchFamily="18" charset="0"/>
                <a:cs typeface="Times New Roman" pitchFamily="18" charset="0"/>
              </a:rPr>
              <a:t>Date Submitted: 02/16/2012 </a:t>
            </a:r>
            <a:endParaRPr lang="en-US" dirty="0">
              <a:solidFill>
                <a:srgbClr val="EEECE1">
                  <a:lumMod val="90000"/>
                </a:srgbClr>
              </a:solidFill>
              <a:latin typeface="Times New Roman" pitchFamily="18" charset="0"/>
              <a:cs typeface="Times New Roman" pitchFamily="18" charset="0"/>
            </a:endParaRPr>
          </a:p>
        </p:txBody>
      </p:sp>
      <p:sp>
        <p:nvSpPr>
          <p:cNvPr id="6" name="Rectangle 5"/>
          <p:cNvSpPr/>
          <p:nvPr/>
        </p:nvSpPr>
        <p:spPr>
          <a:xfrm>
            <a:off x="1123950" y="2057400"/>
            <a:ext cx="6896100" cy="1384995"/>
          </a:xfrm>
          <a:prstGeom prst="rect">
            <a:avLst/>
          </a:prstGeom>
        </p:spPr>
        <p:txBody>
          <a:bodyPr wrap="square">
            <a:spAutoFit/>
          </a:bodyPr>
          <a:lstStyle/>
          <a:p>
            <a:pPr algn="ctr"/>
            <a:r>
              <a:rPr lang="en-US" sz="2800" b="1" dirty="0">
                <a:solidFill>
                  <a:schemeClr val="bg2">
                    <a:lumMod val="90000"/>
                  </a:schemeClr>
                </a:solidFill>
                <a:latin typeface="Times New Roman" pitchFamily="18" charset="0"/>
                <a:cs typeface="Times New Roman" pitchFamily="18" charset="0"/>
              </a:rPr>
              <a:t>Lesson </a:t>
            </a:r>
            <a:r>
              <a:rPr lang="en-US" sz="2800" b="1" dirty="0" smtClean="0">
                <a:solidFill>
                  <a:schemeClr val="bg2">
                    <a:lumMod val="90000"/>
                  </a:schemeClr>
                </a:solidFill>
                <a:latin typeface="Times New Roman" pitchFamily="18" charset="0"/>
                <a:cs typeface="Times New Roman" pitchFamily="18" charset="0"/>
              </a:rPr>
              <a:t>4: What did Mary really know from the birth of our Lord, their exile to Egypt, and the prophets at the Temple?</a:t>
            </a:r>
            <a:endParaRPr lang="en-US" sz="2800" b="1" dirty="0">
              <a:solidFill>
                <a:schemeClr val="bg2">
                  <a:lumMod val="90000"/>
                </a:schemeClr>
              </a:solidFill>
              <a:latin typeface="Times New Roman" pitchFamily="18" charset="0"/>
              <a:cs typeface="Times New Roman" pitchFamily="18" charset="0"/>
            </a:endParaRPr>
          </a:p>
        </p:txBody>
      </p:sp>
    </p:spTree>
    <p:extLst>
      <p:ext uri="{BB962C8B-B14F-4D97-AF65-F5344CB8AC3E}">
        <p14:creationId xmlns:p14="http://schemas.microsoft.com/office/powerpoint/2010/main" val="2867281047"/>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190065" y="1676400"/>
            <a:ext cx="6781800" cy="1384995"/>
          </a:xfrm>
          <a:prstGeom prst="rect">
            <a:avLst/>
          </a:prstGeom>
        </p:spPr>
        <p:txBody>
          <a:bodyPr wrap="square">
            <a:spAutoFit/>
          </a:bodyPr>
          <a:lstStyle/>
          <a:p>
            <a:pPr lvl="0" algn="ctr"/>
            <a:r>
              <a:rPr lang="en-US" sz="2800" b="1" dirty="0">
                <a:solidFill>
                  <a:srgbClr val="EEECE1">
                    <a:lumMod val="90000"/>
                  </a:srgbClr>
                </a:solidFill>
                <a:latin typeface="Times New Roman" pitchFamily="18" charset="0"/>
                <a:cs typeface="Times New Roman" pitchFamily="18" charset="0"/>
              </a:rPr>
              <a:t>Introduction</a:t>
            </a:r>
            <a:r>
              <a:rPr lang="en-US" sz="2800" dirty="0">
                <a:solidFill>
                  <a:srgbClr val="EEECE1">
                    <a:lumMod val="90000"/>
                  </a:srgbClr>
                </a:solidFill>
                <a:latin typeface="Times New Roman" pitchFamily="18" charset="0"/>
                <a:cs typeface="Times New Roman" pitchFamily="18" charset="0"/>
              </a:rPr>
              <a:t>: </a:t>
            </a:r>
            <a:r>
              <a:rPr lang="en-US" sz="2800" b="1" dirty="0" smtClean="0">
                <a:solidFill>
                  <a:schemeClr val="bg2">
                    <a:lumMod val="90000"/>
                  </a:schemeClr>
                </a:solidFill>
                <a:effectLst/>
                <a:latin typeface="Times New Roman"/>
                <a:ea typeface="Calibri"/>
              </a:rPr>
              <a:t> What did Mary really know from the birth of our Lord, their exile to Egypt, and the prophets at the Temple?</a:t>
            </a:r>
          </a:p>
        </p:txBody>
      </p:sp>
      <p:sp>
        <p:nvSpPr>
          <p:cNvPr id="3" name="Rectangle 2"/>
          <p:cNvSpPr/>
          <p:nvPr/>
        </p:nvSpPr>
        <p:spPr>
          <a:xfrm>
            <a:off x="1638300" y="228600"/>
            <a:ext cx="5867400" cy="954107"/>
          </a:xfrm>
          <a:prstGeom prst="rect">
            <a:avLst/>
          </a:prstGeom>
        </p:spPr>
        <p:txBody>
          <a:bodyPr wrap="square">
            <a:spAutoFit/>
          </a:bodyPr>
          <a:lstStyle/>
          <a:p>
            <a:pPr algn="ctr"/>
            <a:r>
              <a:rPr lang="en-US" sz="2800" b="1" dirty="0" smtClean="0">
                <a:solidFill>
                  <a:schemeClr val="bg2">
                    <a:lumMod val="90000"/>
                  </a:schemeClr>
                </a:solidFill>
                <a:latin typeface="Times New Roman" pitchFamily="18" charset="0"/>
                <a:cs typeface="Times New Roman" pitchFamily="18" charset="0"/>
              </a:rPr>
              <a:t>A Contemplative, Biblical Analysis of Mary, Mother of Christ</a:t>
            </a:r>
            <a:endParaRPr lang="en-US" sz="2800" b="1" dirty="0">
              <a:solidFill>
                <a:schemeClr val="bg2">
                  <a:lumMod val="90000"/>
                </a:schemeClr>
              </a:solidFill>
              <a:latin typeface="Times New Roman" pitchFamily="18" charset="0"/>
              <a:cs typeface="Times New Roman" pitchFamily="18" charset="0"/>
            </a:endParaRPr>
          </a:p>
        </p:txBody>
      </p:sp>
      <p:sp>
        <p:nvSpPr>
          <p:cNvPr id="4" name="Rectangle 3"/>
          <p:cNvSpPr/>
          <p:nvPr/>
        </p:nvSpPr>
        <p:spPr>
          <a:xfrm>
            <a:off x="1333500" y="3812373"/>
            <a:ext cx="6477000" cy="2074414"/>
          </a:xfrm>
          <a:prstGeom prst="rect">
            <a:avLst/>
          </a:prstGeom>
        </p:spPr>
        <p:txBody>
          <a:bodyPr wrap="square">
            <a:spAutoFit/>
          </a:bodyPr>
          <a:lstStyle/>
          <a:p>
            <a:pPr algn="ctr">
              <a:lnSpc>
                <a:spcPct val="115000"/>
              </a:lnSpc>
            </a:pPr>
            <a:r>
              <a:rPr lang="en-US" sz="2800" b="1" dirty="0" smtClean="0">
                <a:solidFill>
                  <a:schemeClr val="bg2">
                    <a:lumMod val="90000"/>
                  </a:schemeClr>
                </a:solidFill>
                <a:effectLst/>
                <a:latin typeface="Times New Roman"/>
                <a:ea typeface="Calibri"/>
                <a:cs typeface="Arial"/>
              </a:rPr>
              <a:t>This lesson we will ponder what Mary really knows  concerning the events of the birth of our Lord, their exile to Egypt, and the prophets at the Temple.</a:t>
            </a:r>
            <a:endParaRPr lang="en-US" sz="2800" b="1" dirty="0">
              <a:solidFill>
                <a:schemeClr val="bg2">
                  <a:lumMod val="90000"/>
                </a:schemeClr>
              </a:solidFill>
              <a:effectLst/>
              <a:latin typeface="Palatino Linotype"/>
              <a:ea typeface="Calibri"/>
              <a:cs typeface="Arial"/>
            </a:endParaRPr>
          </a:p>
        </p:txBody>
      </p:sp>
    </p:spTree>
    <p:extLst>
      <p:ext uri="{BB962C8B-B14F-4D97-AF65-F5344CB8AC3E}">
        <p14:creationId xmlns:p14="http://schemas.microsoft.com/office/powerpoint/2010/main" val="699726517"/>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2977910" y="304800"/>
            <a:ext cx="3188180" cy="523220"/>
          </a:xfrm>
          <a:prstGeom prst="rect">
            <a:avLst/>
          </a:prstGeom>
        </p:spPr>
        <p:txBody>
          <a:bodyPr wrap="none">
            <a:spAutoFit/>
          </a:bodyPr>
          <a:lstStyle/>
          <a:p>
            <a:r>
              <a:rPr lang="en-US" sz="2800" b="1" dirty="0">
                <a:solidFill>
                  <a:schemeClr val="bg2">
                    <a:lumMod val="90000"/>
                  </a:schemeClr>
                </a:solidFill>
                <a:latin typeface="Times New Roman" pitchFamily="18" charset="0"/>
                <a:cs typeface="Times New Roman" pitchFamily="18" charset="0"/>
              </a:rPr>
              <a:t>Mary’s Deliverance</a:t>
            </a:r>
          </a:p>
        </p:txBody>
      </p:sp>
      <p:sp>
        <p:nvSpPr>
          <p:cNvPr id="4" name="Rectangle 3"/>
          <p:cNvSpPr/>
          <p:nvPr/>
        </p:nvSpPr>
        <p:spPr>
          <a:xfrm>
            <a:off x="663388" y="1418057"/>
            <a:ext cx="3116494" cy="523220"/>
          </a:xfrm>
          <a:prstGeom prst="rect">
            <a:avLst/>
          </a:prstGeom>
        </p:spPr>
        <p:txBody>
          <a:bodyPr wrap="none">
            <a:spAutoFit/>
          </a:bodyPr>
          <a:lstStyle/>
          <a:p>
            <a:r>
              <a:rPr lang="en-US" dirty="0" smtClean="0">
                <a:effectLst/>
                <a:latin typeface="Times New Roman"/>
                <a:ea typeface="Calibri"/>
              </a:rPr>
              <a:t> </a:t>
            </a:r>
            <a:r>
              <a:rPr lang="en-US" sz="2800" b="1" dirty="0" smtClean="0">
                <a:solidFill>
                  <a:schemeClr val="bg2">
                    <a:lumMod val="90000"/>
                  </a:schemeClr>
                </a:solidFill>
                <a:effectLst/>
                <a:latin typeface="Times New Roman"/>
                <a:ea typeface="Calibri"/>
              </a:rPr>
              <a:t>The Savior is Born</a:t>
            </a:r>
            <a:endParaRPr lang="en-US" sz="2800" b="1" dirty="0">
              <a:solidFill>
                <a:schemeClr val="bg2">
                  <a:lumMod val="90000"/>
                </a:schemeClr>
              </a:solidFill>
            </a:endParaRPr>
          </a:p>
        </p:txBody>
      </p:sp>
      <p:sp>
        <p:nvSpPr>
          <p:cNvPr id="5" name="Rectangle 4"/>
          <p:cNvSpPr/>
          <p:nvPr/>
        </p:nvSpPr>
        <p:spPr>
          <a:xfrm>
            <a:off x="1447800" y="2209800"/>
            <a:ext cx="6096000" cy="2640723"/>
          </a:xfrm>
          <a:prstGeom prst="rect">
            <a:avLst/>
          </a:prstGeom>
        </p:spPr>
        <p:txBody>
          <a:bodyPr wrap="square">
            <a:spAutoFit/>
          </a:bodyPr>
          <a:lstStyle/>
          <a:p>
            <a:pPr marL="342900" indent="-342900">
              <a:lnSpc>
                <a:spcPct val="115000"/>
              </a:lnSpc>
              <a:buFont typeface="Wingdings" pitchFamily="2" charset="2"/>
              <a:buChar char="v"/>
            </a:pPr>
            <a:r>
              <a:rPr lang="en-US" sz="2400" b="1" dirty="0" smtClean="0">
                <a:solidFill>
                  <a:schemeClr val="bg2">
                    <a:lumMod val="90000"/>
                  </a:schemeClr>
                </a:solidFill>
                <a:effectLst/>
                <a:latin typeface="Times New Roman" pitchFamily="18" charset="0"/>
                <a:ea typeface="Calibri"/>
                <a:cs typeface="Times New Roman" pitchFamily="18" charset="0"/>
              </a:rPr>
              <a:t> Luke 2:2-5 - Joseph and Mary travel to Bethlehem to be taxed	</a:t>
            </a:r>
          </a:p>
          <a:p>
            <a:pPr marL="342900" indent="-342900">
              <a:lnSpc>
                <a:spcPct val="115000"/>
              </a:lnSpc>
              <a:buFont typeface="Wingdings" pitchFamily="2" charset="2"/>
              <a:buChar char="v"/>
            </a:pPr>
            <a:endParaRPr lang="en-US" sz="2400" b="1" dirty="0" smtClean="0">
              <a:solidFill>
                <a:schemeClr val="bg2">
                  <a:lumMod val="90000"/>
                </a:schemeClr>
              </a:solidFill>
              <a:effectLst/>
              <a:latin typeface="Times New Roman" pitchFamily="18" charset="0"/>
              <a:ea typeface="Calibri"/>
              <a:cs typeface="Times New Roman" pitchFamily="18" charset="0"/>
            </a:endParaRPr>
          </a:p>
          <a:p>
            <a:pPr marL="342900" indent="-342900">
              <a:lnSpc>
                <a:spcPct val="115000"/>
              </a:lnSpc>
              <a:buFont typeface="Wingdings" pitchFamily="2" charset="2"/>
              <a:buChar char="v"/>
            </a:pPr>
            <a:r>
              <a:rPr lang="en-US" sz="2400" b="1" dirty="0" smtClean="0">
                <a:solidFill>
                  <a:schemeClr val="bg2">
                    <a:lumMod val="90000"/>
                  </a:schemeClr>
                </a:solidFill>
                <a:effectLst/>
                <a:latin typeface="Times New Roman" pitchFamily="18" charset="0"/>
                <a:ea typeface="Calibri"/>
                <a:cs typeface="Times New Roman" pitchFamily="18" charset="0"/>
              </a:rPr>
              <a:t>Matthew 2:2 – Born in Bethlehem</a:t>
            </a:r>
          </a:p>
          <a:p>
            <a:pPr marL="342900" indent="-342900">
              <a:lnSpc>
                <a:spcPct val="115000"/>
              </a:lnSpc>
              <a:buFont typeface="Wingdings" pitchFamily="2" charset="2"/>
              <a:buChar char="v"/>
            </a:pPr>
            <a:endParaRPr lang="en-US" sz="2400" b="1" dirty="0" smtClean="0">
              <a:solidFill>
                <a:schemeClr val="bg2">
                  <a:lumMod val="90000"/>
                </a:schemeClr>
              </a:solidFill>
              <a:effectLst/>
              <a:latin typeface="Times New Roman" pitchFamily="18" charset="0"/>
              <a:ea typeface="Calibri"/>
              <a:cs typeface="Times New Roman" pitchFamily="18" charset="0"/>
            </a:endParaRPr>
          </a:p>
          <a:p>
            <a:pPr marL="342900" indent="-342900">
              <a:lnSpc>
                <a:spcPct val="115000"/>
              </a:lnSpc>
              <a:buFont typeface="Wingdings" pitchFamily="2" charset="2"/>
              <a:buChar char="v"/>
            </a:pPr>
            <a:r>
              <a:rPr lang="en-US" sz="2400" b="1" dirty="0" smtClean="0">
                <a:solidFill>
                  <a:schemeClr val="bg2">
                    <a:lumMod val="90000"/>
                  </a:schemeClr>
                </a:solidFill>
                <a:effectLst/>
                <a:latin typeface="Times New Roman" pitchFamily="18" charset="0"/>
                <a:ea typeface="Calibri"/>
                <a:cs typeface="Times New Roman" pitchFamily="18" charset="0"/>
              </a:rPr>
              <a:t>Luke 2:6-7 – Baby Jesus laid in a manger</a:t>
            </a:r>
            <a:endParaRPr lang="en-US" sz="2400" b="1" dirty="0">
              <a:solidFill>
                <a:schemeClr val="bg2">
                  <a:lumMod val="90000"/>
                </a:schemeClr>
              </a:solidFill>
              <a:effectLst/>
              <a:latin typeface="Times New Roman" pitchFamily="18" charset="0"/>
              <a:ea typeface="Calibri"/>
              <a:cs typeface="Times New Roman" pitchFamily="18" charset="0"/>
            </a:endParaRPr>
          </a:p>
        </p:txBody>
      </p:sp>
    </p:spTree>
    <p:extLst>
      <p:ext uri="{BB962C8B-B14F-4D97-AF65-F5344CB8AC3E}">
        <p14:creationId xmlns:p14="http://schemas.microsoft.com/office/powerpoint/2010/main" val="1466109023"/>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533400" y="1676400"/>
            <a:ext cx="3409331" cy="523220"/>
          </a:xfrm>
          <a:prstGeom prst="rect">
            <a:avLst/>
          </a:prstGeom>
        </p:spPr>
        <p:txBody>
          <a:bodyPr wrap="none">
            <a:spAutoFit/>
          </a:bodyPr>
          <a:lstStyle/>
          <a:p>
            <a:r>
              <a:rPr lang="en-US" sz="2800" b="1" dirty="0" smtClean="0">
                <a:solidFill>
                  <a:schemeClr val="bg2">
                    <a:lumMod val="90000"/>
                  </a:schemeClr>
                </a:solidFill>
                <a:effectLst/>
                <a:latin typeface="Times New Roman"/>
                <a:ea typeface="Calibri"/>
              </a:rPr>
              <a:t>Birth Announcement</a:t>
            </a:r>
            <a:endParaRPr lang="en-US" sz="2800" b="1" dirty="0">
              <a:solidFill>
                <a:schemeClr val="bg2">
                  <a:lumMod val="90000"/>
                </a:schemeClr>
              </a:solidFill>
            </a:endParaRPr>
          </a:p>
        </p:txBody>
      </p:sp>
      <p:sp>
        <p:nvSpPr>
          <p:cNvPr id="4" name="Rectangle 3"/>
          <p:cNvSpPr/>
          <p:nvPr/>
        </p:nvSpPr>
        <p:spPr>
          <a:xfrm>
            <a:off x="1295400" y="2590800"/>
            <a:ext cx="6553200" cy="1815882"/>
          </a:xfrm>
          <a:prstGeom prst="rect">
            <a:avLst/>
          </a:prstGeom>
        </p:spPr>
        <p:txBody>
          <a:bodyPr wrap="square">
            <a:spAutoFit/>
          </a:bodyPr>
          <a:lstStyle/>
          <a:p>
            <a:pPr marL="457200" indent="-457200">
              <a:buFont typeface="Wingdings" pitchFamily="2" charset="2"/>
              <a:buChar char="v"/>
            </a:pPr>
            <a:r>
              <a:rPr lang="en-US" sz="2800" b="1" dirty="0" smtClean="0">
                <a:solidFill>
                  <a:schemeClr val="bg2">
                    <a:lumMod val="90000"/>
                  </a:schemeClr>
                </a:solidFill>
                <a:latin typeface="Times New Roman" pitchFamily="18" charset="0"/>
                <a:cs typeface="Times New Roman" pitchFamily="18" charset="0"/>
              </a:rPr>
              <a:t>Luke </a:t>
            </a:r>
            <a:r>
              <a:rPr lang="en-US" sz="2800" b="1" dirty="0">
                <a:solidFill>
                  <a:schemeClr val="bg2">
                    <a:lumMod val="90000"/>
                  </a:schemeClr>
                </a:solidFill>
                <a:latin typeface="Times New Roman" pitchFamily="18" charset="0"/>
                <a:cs typeface="Times New Roman" pitchFamily="18" charset="0"/>
              </a:rPr>
              <a:t>2:8-12 – Shepherds told by </a:t>
            </a:r>
            <a:r>
              <a:rPr lang="en-US" sz="2800" b="1" dirty="0" smtClean="0">
                <a:solidFill>
                  <a:schemeClr val="bg2">
                    <a:lumMod val="90000"/>
                  </a:schemeClr>
                </a:solidFill>
                <a:latin typeface="Times New Roman" pitchFamily="18" charset="0"/>
                <a:cs typeface="Times New Roman" pitchFamily="18" charset="0"/>
              </a:rPr>
              <a:t>Angel</a:t>
            </a:r>
          </a:p>
          <a:p>
            <a:pPr marL="457200" indent="-457200">
              <a:buFont typeface="Wingdings" pitchFamily="2" charset="2"/>
              <a:buChar char="v"/>
            </a:pPr>
            <a:endParaRPr lang="en-US" sz="2800" b="1" dirty="0">
              <a:solidFill>
                <a:schemeClr val="bg2">
                  <a:lumMod val="90000"/>
                </a:schemeClr>
              </a:solidFill>
              <a:latin typeface="Times New Roman" pitchFamily="18" charset="0"/>
              <a:cs typeface="Times New Roman" pitchFamily="18" charset="0"/>
            </a:endParaRPr>
          </a:p>
          <a:p>
            <a:pPr marL="457200" indent="-457200">
              <a:buFont typeface="Wingdings" pitchFamily="2" charset="2"/>
              <a:buChar char="v"/>
            </a:pPr>
            <a:r>
              <a:rPr lang="en-US" sz="2800" b="1" dirty="0" smtClean="0">
                <a:solidFill>
                  <a:schemeClr val="bg2">
                    <a:lumMod val="90000"/>
                  </a:schemeClr>
                </a:solidFill>
                <a:latin typeface="Times New Roman" pitchFamily="18" charset="0"/>
                <a:cs typeface="Times New Roman" pitchFamily="18" charset="0"/>
              </a:rPr>
              <a:t>Luke </a:t>
            </a:r>
            <a:r>
              <a:rPr lang="en-US" sz="2800" b="1" dirty="0">
                <a:solidFill>
                  <a:schemeClr val="bg2">
                    <a:lumMod val="90000"/>
                  </a:schemeClr>
                </a:solidFill>
                <a:latin typeface="Times New Roman" pitchFamily="18" charset="0"/>
                <a:cs typeface="Times New Roman" pitchFamily="18" charset="0"/>
              </a:rPr>
              <a:t>2:13-14 – Multitude of Angels praise God</a:t>
            </a:r>
          </a:p>
        </p:txBody>
      </p:sp>
      <p:sp>
        <p:nvSpPr>
          <p:cNvPr id="5" name="Rectangle 4"/>
          <p:cNvSpPr/>
          <p:nvPr/>
        </p:nvSpPr>
        <p:spPr>
          <a:xfrm>
            <a:off x="2977910" y="304800"/>
            <a:ext cx="3188180" cy="523220"/>
          </a:xfrm>
          <a:prstGeom prst="rect">
            <a:avLst/>
          </a:prstGeom>
        </p:spPr>
        <p:txBody>
          <a:bodyPr wrap="none">
            <a:spAutoFit/>
          </a:bodyPr>
          <a:lstStyle/>
          <a:p>
            <a:r>
              <a:rPr lang="en-US" sz="2800" b="1" dirty="0">
                <a:solidFill>
                  <a:schemeClr val="bg2">
                    <a:lumMod val="90000"/>
                  </a:schemeClr>
                </a:solidFill>
                <a:latin typeface="Times New Roman" pitchFamily="18" charset="0"/>
                <a:cs typeface="Times New Roman" pitchFamily="18" charset="0"/>
              </a:rPr>
              <a:t>Mary’s Deliverance</a:t>
            </a:r>
          </a:p>
        </p:txBody>
      </p:sp>
    </p:spTree>
    <p:extLst>
      <p:ext uri="{BB962C8B-B14F-4D97-AF65-F5344CB8AC3E}">
        <p14:creationId xmlns:p14="http://schemas.microsoft.com/office/powerpoint/2010/main" val="1892691691"/>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977910" y="304800"/>
            <a:ext cx="3188180" cy="523220"/>
          </a:xfrm>
          <a:prstGeom prst="rect">
            <a:avLst/>
          </a:prstGeom>
        </p:spPr>
        <p:txBody>
          <a:bodyPr wrap="none">
            <a:spAutoFit/>
          </a:bodyPr>
          <a:lstStyle/>
          <a:p>
            <a:r>
              <a:rPr lang="en-US" sz="2800" b="1" dirty="0">
                <a:solidFill>
                  <a:schemeClr val="bg2">
                    <a:lumMod val="90000"/>
                  </a:schemeClr>
                </a:solidFill>
                <a:latin typeface="Times New Roman" pitchFamily="18" charset="0"/>
                <a:cs typeface="Times New Roman" pitchFamily="18" charset="0"/>
              </a:rPr>
              <a:t>Mary’s Deliverance</a:t>
            </a:r>
          </a:p>
        </p:txBody>
      </p:sp>
      <p:sp>
        <p:nvSpPr>
          <p:cNvPr id="3" name="Rectangle 2"/>
          <p:cNvSpPr/>
          <p:nvPr/>
        </p:nvSpPr>
        <p:spPr>
          <a:xfrm>
            <a:off x="838200" y="1143000"/>
            <a:ext cx="2007281" cy="523220"/>
          </a:xfrm>
          <a:prstGeom prst="rect">
            <a:avLst/>
          </a:prstGeom>
        </p:spPr>
        <p:txBody>
          <a:bodyPr wrap="none">
            <a:spAutoFit/>
          </a:bodyPr>
          <a:lstStyle/>
          <a:p>
            <a:r>
              <a:rPr lang="en-US" dirty="0" smtClean="0">
                <a:effectLst/>
                <a:latin typeface="Times New Roman"/>
                <a:ea typeface="Calibri"/>
              </a:rPr>
              <a:t> </a:t>
            </a:r>
            <a:r>
              <a:rPr lang="en-US" sz="2800" b="1" dirty="0" smtClean="0">
                <a:solidFill>
                  <a:schemeClr val="bg2">
                    <a:lumMod val="90000"/>
                  </a:schemeClr>
                </a:solidFill>
                <a:effectLst/>
                <a:latin typeface="Times New Roman"/>
                <a:ea typeface="Calibri"/>
              </a:rPr>
              <a:t>Seeks Jesus</a:t>
            </a:r>
            <a:endParaRPr lang="en-US" sz="2800" b="1" dirty="0">
              <a:solidFill>
                <a:schemeClr val="bg2">
                  <a:lumMod val="90000"/>
                </a:schemeClr>
              </a:solidFill>
            </a:endParaRPr>
          </a:p>
        </p:txBody>
      </p:sp>
      <p:sp>
        <p:nvSpPr>
          <p:cNvPr id="4" name="Rectangle 3"/>
          <p:cNvSpPr/>
          <p:nvPr/>
        </p:nvSpPr>
        <p:spPr>
          <a:xfrm>
            <a:off x="1228165" y="1828800"/>
            <a:ext cx="6705600" cy="2677656"/>
          </a:xfrm>
          <a:prstGeom prst="rect">
            <a:avLst/>
          </a:prstGeom>
        </p:spPr>
        <p:txBody>
          <a:bodyPr wrap="square">
            <a:spAutoFit/>
          </a:bodyPr>
          <a:lstStyle/>
          <a:p>
            <a:pPr marL="342900" indent="-342900">
              <a:buFont typeface="Wingdings" pitchFamily="2" charset="2"/>
              <a:buChar char="v"/>
            </a:pPr>
            <a:r>
              <a:rPr lang="en-US" sz="2400" b="1" dirty="0" smtClean="0">
                <a:solidFill>
                  <a:schemeClr val="bg2">
                    <a:lumMod val="90000"/>
                  </a:schemeClr>
                </a:solidFill>
                <a:latin typeface="Times New Roman" pitchFamily="18" charset="0"/>
                <a:cs typeface="Times New Roman" pitchFamily="18" charset="0"/>
              </a:rPr>
              <a:t>Luke </a:t>
            </a:r>
            <a:r>
              <a:rPr lang="en-US" sz="2400" b="1" dirty="0">
                <a:solidFill>
                  <a:schemeClr val="bg2">
                    <a:lumMod val="90000"/>
                  </a:schemeClr>
                </a:solidFill>
                <a:latin typeface="Times New Roman" pitchFamily="18" charset="0"/>
                <a:cs typeface="Times New Roman" pitchFamily="18" charset="0"/>
              </a:rPr>
              <a:t>2:15-18 – Shepherds seek and find baby Jesus in manger with Joseph and </a:t>
            </a:r>
            <a:r>
              <a:rPr lang="en-US" sz="2400" b="1" dirty="0" smtClean="0">
                <a:solidFill>
                  <a:schemeClr val="bg2">
                    <a:lumMod val="90000"/>
                  </a:schemeClr>
                </a:solidFill>
                <a:latin typeface="Times New Roman" pitchFamily="18" charset="0"/>
                <a:cs typeface="Times New Roman" pitchFamily="18" charset="0"/>
              </a:rPr>
              <a:t>Mary</a:t>
            </a:r>
          </a:p>
          <a:p>
            <a:pPr marL="342900" indent="-342900">
              <a:buFont typeface="Wingdings" pitchFamily="2" charset="2"/>
              <a:buChar char="v"/>
            </a:pPr>
            <a:endParaRPr lang="en-US" sz="2400" b="1" dirty="0">
              <a:solidFill>
                <a:schemeClr val="bg2">
                  <a:lumMod val="90000"/>
                </a:schemeClr>
              </a:solidFill>
              <a:latin typeface="Times New Roman" pitchFamily="18" charset="0"/>
              <a:cs typeface="Times New Roman" pitchFamily="18" charset="0"/>
            </a:endParaRPr>
          </a:p>
          <a:p>
            <a:pPr marL="342900" indent="-342900">
              <a:buFont typeface="Wingdings" pitchFamily="2" charset="2"/>
              <a:buChar char="v"/>
            </a:pPr>
            <a:r>
              <a:rPr lang="en-US" sz="2400" b="1" dirty="0" smtClean="0">
                <a:solidFill>
                  <a:schemeClr val="bg2">
                    <a:lumMod val="90000"/>
                  </a:schemeClr>
                </a:solidFill>
                <a:latin typeface="Times New Roman" pitchFamily="18" charset="0"/>
                <a:cs typeface="Times New Roman" pitchFamily="18" charset="0"/>
              </a:rPr>
              <a:t>Luke </a:t>
            </a:r>
            <a:r>
              <a:rPr lang="en-US" sz="2400" b="1" dirty="0">
                <a:solidFill>
                  <a:schemeClr val="bg2">
                    <a:lumMod val="90000"/>
                  </a:schemeClr>
                </a:solidFill>
                <a:latin typeface="Times New Roman" pitchFamily="18" charset="0"/>
                <a:cs typeface="Times New Roman" pitchFamily="18" charset="0"/>
              </a:rPr>
              <a:t>2:19 - Mary </a:t>
            </a:r>
            <a:r>
              <a:rPr lang="en-US" sz="2400" b="1" dirty="0" smtClean="0">
                <a:solidFill>
                  <a:schemeClr val="bg2">
                    <a:lumMod val="90000"/>
                  </a:schemeClr>
                </a:solidFill>
                <a:latin typeface="Times New Roman" pitchFamily="18" charset="0"/>
                <a:cs typeface="Times New Roman" pitchFamily="18" charset="0"/>
              </a:rPr>
              <a:t>Ponders</a:t>
            </a:r>
          </a:p>
          <a:p>
            <a:pPr marL="342900" indent="-342900">
              <a:buFont typeface="Wingdings" pitchFamily="2" charset="2"/>
              <a:buChar char="v"/>
            </a:pPr>
            <a:endParaRPr lang="en-US" sz="2400" b="1" dirty="0">
              <a:solidFill>
                <a:schemeClr val="bg2">
                  <a:lumMod val="90000"/>
                </a:schemeClr>
              </a:solidFill>
              <a:latin typeface="Times New Roman" pitchFamily="18" charset="0"/>
              <a:cs typeface="Times New Roman" pitchFamily="18" charset="0"/>
            </a:endParaRPr>
          </a:p>
          <a:p>
            <a:pPr marL="342900" indent="-342900">
              <a:buFont typeface="Wingdings" pitchFamily="2" charset="2"/>
              <a:buChar char="v"/>
            </a:pPr>
            <a:r>
              <a:rPr lang="en-US" sz="2400" b="1" dirty="0" smtClean="0">
                <a:solidFill>
                  <a:schemeClr val="bg2">
                    <a:lumMod val="90000"/>
                  </a:schemeClr>
                </a:solidFill>
                <a:latin typeface="Times New Roman" pitchFamily="18" charset="0"/>
                <a:cs typeface="Times New Roman" pitchFamily="18" charset="0"/>
              </a:rPr>
              <a:t>Luke </a:t>
            </a:r>
            <a:r>
              <a:rPr lang="en-US" sz="2400" b="1" dirty="0">
                <a:solidFill>
                  <a:schemeClr val="bg2">
                    <a:lumMod val="90000"/>
                  </a:schemeClr>
                </a:solidFill>
                <a:latin typeface="Times New Roman" pitchFamily="18" charset="0"/>
                <a:cs typeface="Times New Roman" pitchFamily="18" charset="0"/>
              </a:rPr>
              <a:t>2:20 – Shepherds praise God for what they were told about Jesus</a:t>
            </a:r>
          </a:p>
        </p:txBody>
      </p:sp>
    </p:spTree>
    <p:extLst>
      <p:ext uri="{BB962C8B-B14F-4D97-AF65-F5344CB8AC3E}">
        <p14:creationId xmlns:p14="http://schemas.microsoft.com/office/powerpoint/2010/main" val="450929955"/>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977910" y="304800"/>
            <a:ext cx="3188180" cy="523220"/>
          </a:xfrm>
          <a:prstGeom prst="rect">
            <a:avLst/>
          </a:prstGeom>
        </p:spPr>
        <p:txBody>
          <a:bodyPr wrap="none">
            <a:spAutoFit/>
          </a:bodyPr>
          <a:lstStyle/>
          <a:p>
            <a:r>
              <a:rPr lang="en-US" sz="2800" b="1" dirty="0">
                <a:solidFill>
                  <a:schemeClr val="bg2">
                    <a:lumMod val="90000"/>
                  </a:schemeClr>
                </a:solidFill>
                <a:latin typeface="Times New Roman" pitchFamily="18" charset="0"/>
                <a:cs typeface="Times New Roman" pitchFamily="18" charset="0"/>
              </a:rPr>
              <a:t>Mary’s Deliverance</a:t>
            </a:r>
          </a:p>
        </p:txBody>
      </p:sp>
      <p:sp>
        <p:nvSpPr>
          <p:cNvPr id="3" name="Rectangle 2"/>
          <p:cNvSpPr/>
          <p:nvPr/>
        </p:nvSpPr>
        <p:spPr>
          <a:xfrm>
            <a:off x="609600" y="1295400"/>
            <a:ext cx="2573012" cy="523220"/>
          </a:xfrm>
          <a:prstGeom prst="rect">
            <a:avLst/>
          </a:prstGeom>
        </p:spPr>
        <p:txBody>
          <a:bodyPr wrap="none">
            <a:spAutoFit/>
          </a:bodyPr>
          <a:lstStyle/>
          <a:p>
            <a:r>
              <a:rPr lang="en-US" sz="2800" b="1" dirty="0" smtClean="0">
                <a:solidFill>
                  <a:schemeClr val="bg2">
                    <a:lumMod val="90000"/>
                  </a:schemeClr>
                </a:solidFill>
                <a:effectLst/>
                <a:latin typeface="Times New Roman"/>
                <a:ea typeface="Calibri"/>
              </a:rPr>
              <a:t>Political Threat</a:t>
            </a:r>
            <a:endParaRPr lang="en-US" sz="2800" b="1" dirty="0">
              <a:solidFill>
                <a:schemeClr val="bg2">
                  <a:lumMod val="90000"/>
                </a:schemeClr>
              </a:solidFill>
            </a:endParaRPr>
          </a:p>
        </p:txBody>
      </p:sp>
      <p:sp>
        <p:nvSpPr>
          <p:cNvPr id="4" name="Rectangle 3"/>
          <p:cNvSpPr/>
          <p:nvPr/>
        </p:nvSpPr>
        <p:spPr>
          <a:xfrm>
            <a:off x="1111276" y="5615499"/>
            <a:ext cx="1569660" cy="369332"/>
          </a:xfrm>
          <a:prstGeom prst="rect">
            <a:avLst/>
          </a:prstGeom>
        </p:spPr>
        <p:txBody>
          <a:bodyPr wrap="none">
            <a:spAutoFit/>
          </a:bodyPr>
          <a:lstStyle/>
          <a:p>
            <a:r>
              <a:rPr lang="en-US" dirty="0" smtClean="0">
                <a:solidFill>
                  <a:schemeClr val="bg2">
                    <a:lumMod val="90000"/>
                  </a:schemeClr>
                </a:solidFill>
                <a:latin typeface="Times New Roman" pitchFamily="18" charset="0"/>
                <a:cs typeface="Times New Roman" pitchFamily="18" charset="0"/>
              </a:rPr>
              <a:t>____________</a:t>
            </a:r>
          </a:p>
        </p:txBody>
      </p:sp>
      <p:sp>
        <p:nvSpPr>
          <p:cNvPr id="5" name="Rectangle 4"/>
          <p:cNvSpPr/>
          <p:nvPr/>
        </p:nvSpPr>
        <p:spPr>
          <a:xfrm>
            <a:off x="1088864" y="1818620"/>
            <a:ext cx="7674136" cy="3785652"/>
          </a:xfrm>
          <a:prstGeom prst="rect">
            <a:avLst/>
          </a:prstGeom>
        </p:spPr>
        <p:txBody>
          <a:bodyPr wrap="square">
            <a:spAutoFit/>
          </a:bodyPr>
          <a:lstStyle/>
          <a:p>
            <a:pPr marL="342900" indent="-342900">
              <a:buFont typeface="Wingdings" pitchFamily="2" charset="2"/>
              <a:buChar char="v"/>
            </a:pPr>
            <a:r>
              <a:rPr lang="en-US" sz="2400" b="1" dirty="0" smtClean="0">
                <a:solidFill>
                  <a:schemeClr val="bg2">
                    <a:lumMod val="90000"/>
                  </a:schemeClr>
                </a:solidFill>
                <a:latin typeface="Times New Roman" pitchFamily="18" charset="0"/>
                <a:cs typeface="Times New Roman" pitchFamily="18" charset="0"/>
              </a:rPr>
              <a:t>Matthew </a:t>
            </a:r>
            <a:r>
              <a:rPr lang="en-US" sz="2400" b="1" dirty="0">
                <a:solidFill>
                  <a:schemeClr val="bg2">
                    <a:lumMod val="90000"/>
                  </a:schemeClr>
                </a:solidFill>
                <a:latin typeface="Times New Roman" pitchFamily="18" charset="0"/>
                <a:cs typeface="Times New Roman" pitchFamily="18" charset="0"/>
              </a:rPr>
              <a:t>2:2-9 – Herod tricks wise men to find the newly born King of the </a:t>
            </a:r>
            <a:r>
              <a:rPr lang="en-US" sz="2400" b="1" dirty="0" smtClean="0">
                <a:solidFill>
                  <a:schemeClr val="bg2">
                    <a:lumMod val="90000"/>
                  </a:schemeClr>
                </a:solidFill>
                <a:latin typeface="Times New Roman" pitchFamily="18" charset="0"/>
                <a:cs typeface="Times New Roman" pitchFamily="18" charset="0"/>
              </a:rPr>
              <a:t>Jews</a:t>
            </a:r>
            <a:r>
              <a:rPr lang="en-US" sz="2400" b="1" baseline="30000" dirty="0" smtClean="0">
                <a:solidFill>
                  <a:schemeClr val="bg2">
                    <a:lumMod val="90000"/>
                  </a:schemeClr>
                </a:solidFill>
                <a:latin typeface="Times New Roman" pitchFamily="18" charset="0"/>
                <a:cs typeface="Times New Roman" pitchFamily="18" charset="0"/>
              </a:rPr>
              <a:t>65</a:t>
            </a:r>
            <a:endParaRPr lang="en-US" sz="2400" b="1" baseline="30000" dirty="0">
              <a:solidFill>
                <a:schemeClr val="bg2">
                  <a:lumMod val="90000"/>
                </a:schemeClr>
              </a:solidFill>
              <a:latin typeface="Times New Roman" pitchFamily="18" charset="0"/>
              <a:cs typeface="Times New Roman" pitchFamily="18" charset="0"/>
            </a:endParaRPr>
          </a:p>
          <a:p>
            <a:pPr marL="342900" indent="-342900">
              <a:buFont typeface="Wingdings" pitchFamily="2" charset="2"/>
              <a:buChar char="v"/>
            </a:pPr>
            <a:r>
              <a:rPr lang="en-US" sz="2400" b="1" dirty="0" smtClean="0">
                <a:solidFill>
                  <a:schemeClr val="bg2">
                    <a:lumMod val="90000"/>
                  </a:schemeClr>
                </a:solidFill>
                <a:latin typeface="Times New Roman" pitchFamily="18" charset="0"/>
                <a:cs typeface="Times New Roman" pitchFamily="18" charset="0"/>
              </a:rPr>
              <a:t>Matthew </a:t>
            </a:r>
            <a:r>
              <a:rPr lang="en-US" sz="2400" b="1" dirty="0">
                <a:solidFill>
                  <a:schemeClr val="bg2">
                    <a:lumMod val="90000"/>
                  </a:schemeClr>
                </a:solidFill>
                <a:latin typeface="Times New Roman" pitchFamily="18" charset="0"/>
                <a:cs typeface="Times New Roman" pitchFamily="18" charset="0"/>
              </a:rPr>
              <a:t>2:9-11 - Wise men locate Mary and the young child, giving gifts and worshipping the young child.</a:t>
            </a:r>
          </a:p>
          <a:p>
            <a:pPr marL="342900" indent="-342900">
              <a:buFont typeface="Wingdings" pitchFamily="2" charset="2"/>
              <a:buChar char="v"/>
            </a:pPr>
            <a:r>
              <a:rPr lang="en-US" sz="2400" b="1" dirty="0" smtClean="0">
                <a:solidFill>
                  <a:schemeClr val="bg2">
                    <a:lumMod val="90000"/>
                  </a:schemeClr>
                </a:solidFill>
                <a:latin typeface="Times New Roman" pitchFamily="18" charset="0"/>
                <a:cs typeface="Times New Roman" pitchFamily="18" charset="0"/>
              </a:rPr>
              <a:t>Matthew </a:t>
            </a:r>
            <a:r>
              <a:rPr lang="en-US" sz="2400" b="1" dirty="0">
                <a:solidFill>
                  <a:schemeClr val="bg2">
                    <a:lumMod val="90000"/>
                  </a:schemeClr>
                </a:solidFill>
                <a:latin typeface="Times New Roman" pitchFamily="18" charset="0"/>
                <a:cs typeface="Times New Roman" pitchFamily="18" charset="0"/>
              </a:rPr>
              <a:t>2:12 – God warns wise men to flee from Herod</a:t>
            </a:r>
          </a:p>
          <a:p>
            <a:pPr marL="342900" indent="-342900">
              <a:buFont typeface="Wingdings" pitchFamily="2" charset="2"/>
              <a:buChar char="v"/>
            </a:pPr>
            <a:r>
              <a:rPr lang="en-US" sz="2400" b="1" dirty="0" smtClean="0">
                <a:solidFill>
                  <a:schemeClr val="bg2">
                    <a:lumMod val="90000"/>
                  </a:schemeClr>
                </a:solidFill>
                <a:latin typeface="Times New Roman" pitchFamily="18" charset="0"/>
                <a:cs typeface="Times New Roman" pitchFamily="18" charset="0"/>
              </a:rPr>
              <a:t>Matthew </a:t>
            </a:r>
            <a:r>
              <a:rPr lang="en-US" sz="2400" b="1" dirty="0">
                <a:solidFill>
                  <a:schemeClr val="bg2">
                    <a:lumMod val="90000"/>
                  </a:schemeClr>
                </a:solidFill>
                <a:latin typeface="Times New Roman" pitchFamily="18" charset="0"/>
                <a:cs typeface="Times New Roman" pitchFamily="18" charset="0"/>
              </a:rPr>
              <a:t>2:13-15 – God warns Joseph of danger to Mary and Jesus, sending them into Egypt for protection that also fulfills prophecy about calling God’s Son from </a:t>
            </a:r>
            <a:r>
              <a:rPr lang="en-US" sz="2400" b="1" dirty="0" smtClean="0">
                <a:solidFill>
                  <a:schemeClr val="bg2">
                    <a:lumMod val="90000"/>
                  </a:schemeClr>
                </a:solidFill>
                <a:latin typeface="Times New Roman" pitchFamily="18" charset="0"/>
                <a:cs typeface="Times New Roman" pitchFamily="18" charset="0"/>
              </a:rPr>
              <a:t>Egypt</a:t>
            </a:r>
            <a:endParaRPr lang="en-US" sz="2400" b="1" dirty="0">
              <a:solidFill>
                <a:schemeClr val="bg2">
                  <a:lumMod val="90000"/>
                </a:schemeClr>
              </a:solidFill>
              <a:latin typeface="Times New Roman" pitchFamily="18" charset="0"/>
              <a:cs typeface="Times New Roman" pitchFamily="18" charset="0"/>
            </a:endParaRPr>
          </a:p>
        </p:txBody>
      </p:sp>
      <p:sp>
        <p:nvSpPr>
          <p:cNvPr id="6" name="Rectangle 5"/>
          <p:cNvSpPr/>
          <p:nvPr/>
        </p:nvSpPr>
        <p:spPr>
          <a:xfrm>
            <a:off x="609600" y="6121970"/>
            <a:ext cx="8018788" cy="584775"/>
          </a:xfrm>
          <a:prstGeom prst="rect">
            <a:avLst/>
          </a:prstGeom>
        </p:spPr>
        <p:txBody>
          <a:bodyPr wrap="square">
            <a:spAutoFit/>
          </a:bodyPr>
          <a:lstStyle/>
          <a:p>
            <a:r>
              <a:rPr lang="en-US" sz="1600" dirty="0" smtClean="0">
                <a:solidFill>
                  <a:schemeClr val="bg2">
                    <a:lumMod val="90000"/>
                  </a:schemeClr>
                </a:solidFill>
                <a:latin typeface="Times New Roman" pitchFamily="18" charset="0"/>
                <a:cs typeface="Times New Roman" pitchFamily="18" charset="0"/>
              </a:rPr>
              <a:t>65 Donald A. Hagner, </a:t>
            </a:r>
            <a:r>
              <a:rPr lang="en-US" sz="1600" i="1" dirty="0" smtClean="0">
                <a:solidFill>
                  <a:schemeClr val="bg2">
                    <a:lumMod val="90000"/>
                  </a:schemeClr>
                </a:solidFill>
                <a:latin typeface="Times New Roman" pitchFamily="18" charset="0"/>
                <a:cs typeface="Times New Roman" pitchFamily="18" charset="0"/>
              </a:rPr>
              <a:t>Word Biblical Commentary: Matthew 1-13</a:t>
            </a:r>
            <a:r>
              <a:rPr lang="en-US" sz="1600" dirty="0" smtClean="0">
                <a:solidFill>
                  <a:schemeClr val="bg2">
                    <a:lumMod val="90000"/>
                  </a:schemeClr>
                </a:solidFill>
                <a:latin typeface="Times New Roman" pitchFamily="18" charset="0"/>
                <a:cs typeface="Times New Roman" pitchFamily="18" charset="0"/>
              </a:rPr>
              <a:t>, Word Biblical Commentary (Dallas: Word, Incorporated, 2002).</a:t>
            </a:r>
            <a:endParaRPr lang="en-US" sz="1600" dirty="0">
              <a:solidFill>
                <a:schemeClr val="bg2">
                  <a:lumMod val="90000"/>
                </a:schemeClr>
              </a:solidFill>
              <a:latin typeface="Times New Roman" pitchFamily="18" charset="0"/>
              <a:cs typeface="Times New Roman" pitchFamily="18" charset="0"/>
            </a:endParaRPr>
          </a:p>
        </p:txBody>
      </p:sp>
    </p:spTree>
    <p:extLst>
      <p:ext uri="{BB962C8B-B14F-4D97-AF65-F5344CB8AC3E}">
        <p14:creationId xmlns:p14="http://schemas.microsoft.com/office/powerpoint/2010/main" val="357554973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304800" y="1143000"/>
            <a:ext cx="2959465" cy="769441"/>
          </a:xfrm>
          <a:prstGeom prst="rect">
            <a:avLst/>
          </a:prstGeom>
        </p:spPr>
        <p:txBody>
          <a:bodyPr wrap="none">
            <a:spAutoFit/>
          </a:bodyPr>
          <a:lstStyle/>
          <a:p>
            <a:r>
              <a:rPr lang="en-US" sz="2800" b="1" dirty="0">
                <a:solidFill>
                  <a:schemeClr val="bg2">
                    <a:lumMod val="90000"/>
                  </a:schemeClr>
                </a:solidFill>
                <a:latin typeface="Times New Roman" pitchFamily="18" charset="0"/>
                <a:cs typeface="Times New Roman" pitchFamily="18" charset="0"/>
              </a:rPr>
              <a:t>Political/Legal</a:t>
            </a:r>
            <a:r>
              <a:rPr lang="en-US" sz="4400" b="1" dirty="0">
                <a:solidFill>
                  <a:schemeClr val="bg2">
                    <a:lumMod val="90000"/>
                  </a:schemeClr>
                </a:solidFill>
                <a:latin typeface="Times New Roman" pitchFamily="18" charset="0"/>
                <a:cs typeface="Times New Roman" pitchFamily="18" charset="0"/>
              </a:rPr>
              <a:t> – </a:t>
            </a:r>
          </a:p>
        </p:txBody>
      </p:sp>
      <p:sp>
        <p:nvSpPr>
          <p:cNvPr id="4" name="Rectangle 3"/>
          <p:cNvSpPr/>
          <p:nvPr/>
        </p:nvSpPr>
        <p:spPr>
          <a:xfrm>
            <a:off x="1386128" y="304800"/>
            <a:ext cx="6371744" cy="523220"/>
          </a:xfrm>
          <a:prstGeom prst="rect">
            <a:avLst/>
          </a:prstGeom>
        </p:spPr>
        <p:txBody>
          <a:bodyPr wrap="none">
            <a:spAutoFit/>
          </a:bodyPr>
          <a:lstStyle/>
          <a:p>
            <a:r>
              <a:rPr lang="en-US" sz="2800" b="1" dirty="0" smtClean="0">
                <a:solidFill>
                  <a:schemeClr val="bg2">
                    <a:lumMod val="90000"/>
                  </a:schemeClr>
                </a:solidFill>
                <a:latin typeface="Times New Roman" pitchFamily="18" charset="0"/>
                <a:cs typeface="Times New Roman" pitchFamily="18" charset="0"/>
              </a:rPr>
              <a:t>Daily life in Israel during Mary’s time – </a:t>
            </a:r>
            <a:endParaRPr lang="en-US" sz="2800" b="1" dirty="0">
              <a:solidFill>
                <a:schemeClr val="bg2">
                  <a:lumMod val="90000"/>
                </a:schemeClr>
              </a:solidFill>
              <a:latin typeface="Times New Roman" pitchFamily="18" charset="0"/>
              <a:cs typeface="Times New Roman" pitchFamily="18" charset="0"/>
            </a:endParaRPr>
          </a:p>
        </p:txBody>
      </p:sp>
      <p:sp>
        <p:nvSpPr>
          <p:cNvPr id="5" name="Rectangle 4"/>
          <p:cNvSpPr/>
          <p:nvPr/>
        </p:nvSpPr>
        <p:spPr>
          <a:xfrm>
            <a:off x="1386128" y="2590800"/>
            <a:ext cx="2592376" cy="461665"/>
          </a:xfrm>
          <a:prstGeom prst="rect">
            <a:avLst/>
          </a:prstGeom>
        </p:spPr>
        <p:txBody>
          <a:bodyPr wrap="none">
            <a:spAutoFit/>
          </a:bodyPr>
          <a:lstStyle/>
          <a:p>
            <a:pPr marL="342900" indent="-342900">
              <a:buFont typeface="Wingdings" pitchFamily="2" charset="2"/>
              <a:buChar char="v"/>
            </a:pPr>
            <a:r>
              <a:rPr lang="en-US" sz="2400" b="1" dirty="0">
                <a:solidFill>
                  <a:schemeClr val="bg2">
                    <a:lumMod val="90000"/>
                  </a:schemeClr>
                </a:solidFill>
                <a:latin typeface="Times New Roman" pitchFamily="18" charset="0"/>
                <a:cs typeface="Times New Roman" pitchFamily="18" charset="0"/>
              </a:rPr>
              <a:t>Colonial </a:t>
            </a:r>
            <a:r>
              <a:rPr lang="en-US" sz="2400" b="1" dirty="0" smtClean="0">
                <a:solidFill>
                  <a:schemeClr val="bg2">
                    <a:lumMod val="90000"/>
                  </a:schemeClr>
                </a:solidFill>
                <a:latin typeface="Times New Roman" pitchFamily="18" charset="0"/>
                <a:cs typeface="Times New Roman" pitchFamily="18" charset="0"/>
              </a:rPr>
              <a:t>status</a:t>
            </a:r>
            <a:r>
              <a:rPr lang="en-US" sz="2400" b="1" baseline="30000" dirty="0">
                <a:solidFill>
                  <a:schemeClr val="bg2">
                    <a:lumMod val="90000"/>
                  </a:schemeClr>
                </a:solidFill>
                <a:latin typeface="Times New Roman" pitchFamily="18" charset="0"/>
                <a:cs typeface="Times New Roman" pitchFamily="18" charset="0"/>
              </a:rPr>
              <a:t>5</a:t>
            </a:r>
          </a:p>
        </p:txBody>
      </p:sp>
      <p:sp>
        <p:nvSpPr>
          <p:cNvPr id="6" name="Rectangle 5"/>
          <p:cNvSpPr/>
          <p:nvPr/>
        </p:nvSpPr>
        <p:spPr>
          <a:xfrm>
            <a:off x="1381348" y="3056058"/>
            <a:ext cx="2626040" cy="461665"/>
          </a:xfrm>
          <a:prstGeom prst="rect">
            <a:avLst/>
          </a:prstGeom>
        </p:spPr>
        <p:txBody>
          <a:bodyPr wrap="none">
            <a:spAutoFit/>
          </a:bodyPr>
          <a:lstStyle/>
          <a:p>
            <a:pPr marL="342900" indent="-342900">
              <a:buFont typeface="Wingdings" pitchFamily="2" charset="2"/>
              <a:buChar char="v"/>
            </a:pPr>
            <a:r>
              <a:rPr lang="en-US" sz="2400" b="1" dirty="0">
                <a:solidFill>
                  <a:schemeClr val="bg2">
                    <a:lumMod val="90000"/>
                  </a:schemeClr>
                </a:solidFill>
                <a:latin typeface="Times New Roman" pitchFamily="18" charset="0"/>
                <a:cs typeface="Times New Roman" pitchFamily="18" charset="0"/>
              </a:rPr>
              <a:t>Messiah </a:t>
            </a:r>
            <a:r>
              <a:rPr lang="en-US" sz="2400" b="1" dirty="0" smtClean="0">
                <a:solidFill>
                  <a:schemeClr val="bg2">
                    <a:lumMod val="90000"/>
                  </a:schemeClr>
                </a:solidFill>
                <a:latin typeface="Times New Roman" pitchFamily="18" charset="0"/>
                <a:cs typeface="Times New Roman" pitchFamily="18" charset="0"/>
              </a:rPr>
              <a:t>watch</a:t>
            </a:r>
            <a:r>
              <a:rPr lang="en-US" sz="2400" b="1" baseline="30000" dirty="0" smtClean="0">
                <a:solidFill>
                  <a:schemeClr val="bg2">
                    <a:lumMod val="90000"/>
                  </a:schemeClr>
                </a:solidFill>
                <a:latin typeface="Times New Roman" pitchFamily="18" charset="0"/>
                <a:cs typeface="Times New Roman" pitchFamily="18" charset="0"/>
              </a:rPr>
              <a:t>6</a:t>
            </a:r>
            <a:endParaRPr lang="en-US" sz="2400" b="1" baseline="30000" dirty="0">
              <a:solidFill>
                <a:schemeClr val="bg2">
                  <a:lumMod val="90000"/>
                </a:schemeClr>
              </a:solidFill>
              <a:latin typeface="Times New Roman" pitchFamily="18" charset="0"/>
              <a:cs typeface="Times New Roman" pitchFamily="18" charset="0"/>
            </a:endParaRPr>
          </a:p>
        </p:txBody>
      </p:sp>
      <p:sp>
        <p:nvSpPr>
          <p:cNvPr id="7" name="Rectangle 6"/>
          <p:cNvSpPr/>
          <p:nvPr/>
        </p:nvSpPr>
        <p:spPr>
          <a:xfrm>
            <a:off x="1386128" y="3650885"/>
            <a:ext cx="3722494" cy="461665"/>
          </a:xfrm>
          <a:prstGeom prst="rect">
            <a:avLst/>
          </a:prstGeom>
        </p:spPr>
        <p:txBody>
          <a:bodyPr wrap="none">
            <a:spAutoFit/>
          </a:bodyPr>
          <a:lstStyle/>
          <a:p>
            <a:pPr marL="342900" indent="-342900">
              <a:buFont typeface="Wingdings" pitchFamily="2" charset="2"/>
              <a:buChar char="v"/>
            </a:pPr>
            <a:r>
              <a:rPr lang="en-US" sz="2400" b="1" dirty="0">
                <a:solidFill>
                  <a:schemeClr val="bg2">
                    <a:lumMod val="90000"/>
                  </a:schemeClr>
                </a:solidFill>
                <a:latin typeface="Times New Roman" pitchFamily="18" charset="0"/>
                <a:cs typeface="Times New Roman" pitchFamily="18" charset="0"/>
              </a:rPr>
              <a:t>Political Party </a:t>
            </a:r>
            <a:r>
              <a:rPr lang="en-US" sz="2400" b="1" dirty="0" smtClean="0">
                <a:solidFill>
                  <a:schemeClr val="bg2">
                    <a:lumMod val="90000"/>
                  </a:schemeClr>
                </a:solidFill>
                <a:latin typeface="Times New Roman" pitchFamily="18" charset="0"/>
                <a:cs typeface="Times New Roman" pitchFamily="18" charset="0"/>
              </a:rPr>
              <a:t>loyalties</a:t>
            </a:r>
            <a:r>
              <a:rPr lang="en-US" sz="2400" b="1" baseline="30000" dirty="0" smtClean="0">
                <a:solidFill>
                  <a:schemeClr val="bg2">
                    <a:lumMod val="90000"/>
                  </a:schemeClr>
                </a:solidFill>
                <a:latin typeface="Times New Roman" pitchFamily="18" charset="0"/>
                <a:cs typeface="Times New Roman" pitchFamily="18" charset="0"/>
              </a:rPr>
              <a:t>7</a:t>
            </a:r>
            <a:endParaRPr lang="en-US" sz="2400" b="1" baseline="30000" dirty="0">
              <a:solidFill>
                <a:schemeClr val="bg2">
                  <a:lumMod val="90000"/>
                </a:schemeClr>
              </a:solidFill>
              <a:latin typeface="Times New Roman" pitchFamily="18" charset="0"/>
              <a:cs typeface="Times New Roman" pitchFamily="18" charset="0"/>
            </a:endParaRPr>
          </a:p>
        </p:txBody>
      </p:sp>
      <p:sp>
        <p:nvSpPr>
          <p:cNvPr id="8" name="Rectangle 7"/>
          <p:cNvSpPr/>
          <p:nvPr/>
        </p:nvSpPr>
        <p:spPr>
          <a:xfrm>
            <a:off x="504347" y="5607969"/>
            <a:ext cx="7897906" cy="830997"/>
          </a:xfrm>
          <a:prstGeom prst="rect">
            <a:avLst/>
          </a:prstGeom>
        </p:spPr>
        <p:txBody>
          <a:bodyPr wrap="square">
            <a:spAutoFit/>
          </a:bodyPr>
          <a:lstStyle/>
          <a:p>
            <a:r>
              <a:rPr lang="en-US" sz="1600" dirty="0" smtClean="0">
                <a:solidFill>
                  <a:schemeClr val="bg2">
                    <a:lumMod val="90000"/>
                  </a:schemeClr>
                </a:solidFill>
                <a:latin typeface="Times New Roman" pitchFamily="18" charset="0"/>
                <a:cs typeface="Times New Roman" pitchFamily="18" charset="0"/>
              </a:rPr>
              <a:t>6 Julius </a:t>
            </a:r>
            <a:r>
              <a:rPr lang="en-US" sz="1600" dirty="0">
                <a:solidFill>
                  <a:schemeClr val="bg2">
                    <a:lumMod val="90000"/>
                  </a:schemeClr>
                </a:solidFill>
                <a:latin typeface="Times New Roman" pitchFamily="18" charset="0"/>
                <a:cs typeface="Times New Roman" pitchFamily="18" charset="0"/>
              </a:rPr>
              <a:t>J. Scott, </a:t>
            </a:r>
            <a:r>
              <a:rPr lang="en-US" sz="1600" i="1" dirty="0">
                <a:solidFill>
                  <a:schemeClr val="bg2">
                    <a:lumMod val="90000"/>
                  </a:schemeClr>
                </a:solidFill>
                <a:latin typeface="Times New Roman" pitchFamily="18" charset="0"/>
                <a:cs typeface="Times New Roman" pitchFamily="18" charset="0"/>
              </a:rPr>
              <a:t>Jewish Backgrounds of the New Testament</a:t>
            </a:r>
            <a:r>
              <a:rPr lang="en-US" sz="1600" dirty="0">
                <a:solidFill>
                  <a:schemeClr val="bg2">
                    <a:lumMod val="90000"/>
                  </a:schemeClr>
                </a:solidFill>
                <a:latin typeface="Times New Roman" pitchFamily="18" charset="0"/>
                <a:cs typeface="Times New Roman" pitchFamily="18" charset="0"/>
              </a:rPr>
              <a:t> (Grand Rapids, MI: Baker Academic, 1995), 235-238</a:t>
            </a:r>
            <a:r>
              <a:rPr lang="en-US" sz="1600" dirty="0" smtClean="0">
                <a:solidFill>
                  <a:schemeClr val="bg2">
                    <a:lumMod val="90000"/>
                  </a:schemeClr>
                </a:solidFill>
                <a:latin typeface="Times New Roman" pitchFamily="18" charset="0"/>
                <a:cs typeface="Times New Roman" pitchFamily="18" charset="0"/>
              </a:rPr>
              <a:t>.</a:t>
            </a:r>
            <a:endParaRPr lang="en-US" sz="1600" dirty="0">
              <a:solidFill>
                <a:schemeClr val="bg2">
                  <a:lumMod val="90000"/>
                </a:schemeClr>
              </a:solidFill>
              <a:latin typeface="Times New Roman" pitchFamily="18" charset="0"/>
              <a:cs typeface="Times New Roman" pitchFamily="18" charset="0"/>
            </a:endParaRPr>
          </a:p>
          <a:p>
            <a:r>
              <a:rPr lang="en-US" sz="1600" dirty="0" smtClean="0">
                <a:solidFill>
                  <a:schemeClr val="bg2">
                    <a:lumMod val="90000"/>
                  </a:schemeClr>
                </a:solidFill>
                <a:latin typeface="Times New Roman" pitchFamily="18" charset="0"/>
                <a:cs typeface="Times New Roman" pitchFamily="18" charset="0"/>
              </a:rPr>
              <a:t>7 Ibid</a:t>
            </a:r>
            <a:r>
              <a:rPr lang="en-US" sz="1600" dirty="0">
                <a:solidFill>
                  <a:schemeClr val="bg2">
                    <a:lumMod val="90000"/>
                  </a:schemeClr>
                </a:solidFill>
                <a:latin typeface="Times New Roman" pitchFamily="18" charset="0"/>
                <a:cs typeface="Times New Roman" pitchFamily="18" charset="0"/>
              </a:rPr>
              <a:t>., 238.</a:t>
            </a:r>
          </a:p>
        </p:txBody>
      </p:sp>
      <p:sp>
        <p:nvSpPr>
          <p:cNvPr id="9" name="Rectangle 8"/>
          <p:cNvSpPr/>
          <p:nvPr/>
        </p:nvSpPr>
        <p:spPr>
          <a:xfrm>
            <a:off x="535888" y="5106835"/>
            <a:ext cx="7998512" cy="584775"/>
          </a:xfrm>
          <a:prstGeom prst="rect">
            <a:avLst/>
          </a:prstGeom>
        </p:spPr>
        <p:txBody>
          <a:bodyPr wrap="square">
            <a:spAutoFit/>
          </a:bodyPr>
          <a:lstStyle/>
          <a:p>
            <a:r>
              <a:rPr lang="en-US" sz="1600" dirty="0" smtClean="0">
                <a:solidFill>
                  <a:schemeClr val="bg2">
                    <a:lumMod val="90000"/>
                  </a:schemeClr>
                </a:solidFill>
                <a:latin typeface="Times New Roman" pitchFamily="18" charset="0"/>
                <a:cs typeface="Times New Roman" pitchFamily="18" charset="0"/>
              </a:rPr>
              <a:t>5 Gerald L. Borchert, </a:t>
            </a:r>
            <a:r>
              <a:rPr lang="en-US" sz="1600" i="1" dirty="0" smtClean="0">
                <a:solidFill>
                  <a:schemeClr val="bg2">
                    <a:lumMod val="90000"/>
                  </a:schemeClr>
                </a:solidFill>
                <a:latin typeface="Times New Roman" pitchFamily="18" charset="0"/>
                <a:cs typeface="Times New Roman" pitchFamily="18" charset="0"/>
              </a:rPr>
              <a:t>John 12-21</a:t>
            </a:r>
            <a:r>
              <a:rPr lang="en-US" sz="1600" dirty="0" smtClean="0">
                <a:solidFill>
                  <a:schemeClr val="bg2">
                    <a:lumMod val="90000"/>
                  </a:schemeClr>
                </a:solidFill>
                <a:latin typeface="Times New Roman" pitchFamily="18" charset="0"/>
                <a:cs typeface="Times New Roman" pitchFamily="18" charset="0"/>
              </a:rPr>
              <a:t>, The New American Commentary, vol. 25B (Nashville: Broadman &amp; Holmon Publishers, 2003), 226.</a:t>
            </a:r>
          </a:p>
        </p:txBody>
      </p:sp>
      <p:sp>
        <p:nvSpPr>
          <p:cNvPr id="10" name="Rectangle 9"/>
          <p:cNvSpPr/>
          <p:nvPr/>
        </p:nvSpPr>
        <p:spPr>
          <a:xfrm>
            <a:off x="304800" y="4325471"/>
            <a:ext cx="2203543" cy="769441"/>
          </a:xfrm>
          <a:prstGeom prst="rect">
            <a:avLst/>
          </a:prstGeom>
        </p:spPr>
        <p:txBody>
          <a:bodyPr wrap="square">
            <a:spAutoFit/>
          </a:bodyPr>
          <a:lstStyle/>
          <a:p>
            <a:r>
              <a:rPr lang="en-US" sz="4400" b="1" dirty="0" smtClean="0">
                <a:solidFill>
                  <a:schemeClr val="bg2">
                    <a:lumMod val="90000"/>
                  </a:schemeClr>
                </a:solidFill>
                <a:latin typeface="Times New Roman" pitchFamily="18" charset="0"/>
                <a:cs typeface="Times New Roman" pitchFamily="18" charset="0"/>
              </a:rPr>
              <a:t>_______</a:t>
            </a:r>
            <a:endParaRPr lang="en-US" sz="4400" b="1" dirty="0">
              <a:solidFill>
                <a:schemeClr val="bg2">
                  <a:lumMod val="90000"/>
                </a:schemeClr>
              </a:solidFill>
              <a:latin typeface="Times New Roman" pitchFamily="18" charset="0"/>
              <a:cs typeface="Times New Roman" pitchFamily="18" charset="0"/>
            </a:endParaRPr>
          </a:p>
        </p:txBody>
      </p:sp>
    </p:spTree>
    <p:extLst>
      <p:ext uri="{BB962C8B-B14F-4D97-AF65-F5344CB8AC3E}">
        <p14:creationId xmlns:p14="http://schemas.microsoft.com/office/powerpoint/2010/main" val="3272378430"/>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609600" y="1295400"/>
            <a:ext cx="2573012" cy="523220"/>
          </a:xfrm>
          <a:prstGeom prst="rect">
            <a:avLst/>
          </a:prstGeom>
        </p:spPr>
        <p:txBody>
          <a:bodyPr wrap="none">
            <a:spAutoFit/>
          </a:bodyPr>
          <a:lstStyle/>
          <a:p>
            <a:r>
              <a:rPr lang="en-US" sz="2800" b="1" dirty="0" smtClean="0">
                <a:solidFill>
                  <a:schemeClr val="bg2">
                    <a:lumMod val="90000"/>
                  </a:schemeClr>
                </a:solidFill>
                <a:effectLst/>
                <a:latin typeface="Times New Roman"/>
                <a:ea typeface="Calibri"/>
              </a:rPr>
              <a:t>Political Threat</a:t>
            </a:r>
            <a:endParaRPr lang="en-US" sz="2800" b="1" dirty="0">
              <a:solidFill>
                <a:schemeClr val="bg2">
                  <a:lumMod val="90000"/>
                </a:schemeClr>
              </a:solidFill>
            </a:endParaRPr>
          </a:p>
        </p:txBody>
      </p:sp>
      <p:sp>
        <p:nvSpPr>
          <p:cNvPr id="5" name="Rectangle 4"/>
          <p:cNvSpPr/>
          <p:nvPr/>
        </p:nvSpPr>
        <p:spPr>
          <a:xfrm>
            <a:off x="2977910" y="304800"/>
            <a:ext cx="3188180" cy="523220"/>
          </a:xfrm>
          <a:prstGeom prst="rect">
            <a:avLst/>
          </a:prstGeom>
        </p:spPr>
        <p:txBody>
          <a:bodyPr wrap="none">
            <a:spAutoFit/>
          </a:bodyPr>
          <a:lstStyle/>
          <a:p>
            <a:r>
              <a:rPr lang="en-US" sz="2800" b="1" dirty="0">
                <a:solidFill>
                  <a:schemeClr val="bg2">
                    <a:lumMod val="90000"/>
                  </a:schemeClr>
                </a:solidFill>
                <a:latin typeface="Times New Roman" pitchFamily="18" charset="0"/>
                <a:cs typeface="Times New Roman" pitchFamily="18" charset="0"/>
              </a:rPr>
              <a:t>Mary’s Deliverance</a:t>
            </a:r>
          </a:p>
        </p:txBody>
      </p:sp>
      <p:sp>
        <p:nvSpPr>
          <p:cNvPr id="6" name="Rectangle 5"/>
          <p:cNvSpPr/>
          <p:nvPr/>
        </p:nvSpPr>
        <p:spPr>
          <a:xfrm>
            <a:off x="1066800" y="2133600"/>
            <a:ext cx="7620000" cy="3785652"/>
          </a:xfrm>
          <a:prstGeom prst="rect">
            <a:avLst/>
          </a:prstGeom>
        </p:spPr>
        <p:txBody>
          <a:bodyPr wrap="square">
            <a:spAutoFit/>
          </a:bodyPr>
          <a:lstStyle/>
          <a:p>
            <a:pPr marL="342900" indent="-342900">
              <a:buFont typeface="Wingdings" pitchFamily="2" charset="2"/>
              <a:buChar char="v"/>
            </a:pPr>
            <a:r>
              <a:rPr lang="en-US" sz="2400" b="1" dirty="0" smtClean="0">
                <a:solidFill>
                  <a:schemeClr val="bg2">
                    <a:lumMod val="90000"/>
                  </a:schemeClr>
                </a:solidFill>
                <a:latin typeface="Times New Roman" pitchFamily="18" charset="0"/>
                <a:cs typeface="Times New Roman" pitchFamily="18" charset="0"/>
              </a:rPr>
              <a:t>Matthew </a:t>
            </a:r>
            <a:r>
              <a:rPr lang="en-US" sz="2400" b="1" dirty="0">
                <a:solidFill>
                  <a:schemeClr val="bg2">
                    <a:lumMod val="90000"/>
                  </a:schemeClr>
                </a:solidFill>
                <a:latin typeface="Times New Roman" pitchFamily="18" charset="0"/>
                <a:cs typeface="Times New Roman" pitchFamily="18" charset="0"/>
              </a:rPr>
              <a:t>2:16- Herod slays children two-years-old and under fulfilling another prophesy spoken by Prophet Jeremiah about the great mourning of Rachel</a:t>
            </a:r>
          </a:p>
          <a:p>
            <a:pPr marL="342900" indent="-342900">
              <a:buFont typeface="Wingdings" pitchFamily="2" charset="2"/>
              <a:buChar char="v"/>
            </a:pPr>
            <a:r>
              <a:rPr lang="en-US" sz="2400" b="1" dirty="0" smtClean="0">
                <a:solidFill>
                  <a:schemeClr val="bg2">
                    <a:lumMod val="90000"/>
                  </a:schemeClr>
                </a:solidFill>
                <a:latin typeface="Times New Roman" pitchFamily="18" charset="0"/>
                <a:cs typeface="Times New Roman" pitchFamily="18" charset="0"/>
              </a:rPr>
              <a:t>Matthew </a:t>
            </a:r>
            <a:r>
              <a:rPr lang="en-US" sz="2400" b="1" dirty="0">
                <a:solidFill>
                  <a:schemeClr val="bg2">
                    <a:lumMod val="90000"/>
                  </a:schemeClr>
                </a:solidFill>
                <a:latin typeface="Times New Roman" pitchFamily="18" charset="0"/>
                <a:cs typeface="Times New Roman" pitchFamily="18" charset="0"/>
              </a:rPr>
              <a:t>2:19a - Herod </a:t>
            </a:r>
            <a:r>
              <a:rPr lang="en-US" sz="2400" b="1" dirty="0" smtClean="0">
                <a:solidFill>
                  <a:schemeClr val="bg2">
                    <a:lumMod val="90000"/>
                  </a:schemeClr>
                </a:solidFill>
                <a:latin typeface="Times New Roman" pitchFamily="18" charset="0"/>
                <a:cs typeface="Times New Roman" pitchFamily="18" charset="0"/>
              </a:rPr>
              <a:t>dies</a:t>
            </a:r>
          </a:p>
          <a:p>
            <a:pPr marL="342900" indent="-342900">
              <a:buFont typeface="Wingdings" pitchFamily="2" charset="2"/>
              <a:buChar char="v"/>
            </a:pPr>
            <a:r>
              <a:rPr lang="en-US" sz="2400" b="1" dirty="0" smtClean="0">
                <a:solidFill>
                  <a:schemeClr val="bg2">
                    <a:lumMod val="90000"/>
                  </a:schemeClr>
                </a:solidFill>
                <a:latin typeface="Times New Roman" pitchFamily="18" charset="0"/>
                <a:cs typeface="Times New Roman" pitchFamily="18" charset="0"/>
              </a:rPr>
              <a:t> </a:t>
            </a:r>
            <a:r>
              <a:rPr lang="en-US" sz="2400" b="1" dirty="0">
                <a:solidFill>
                  <a:schemeClr val="bg2">
                    <a:lumMod val="90000"/>
                  </a:schemeClr>
                </a:solidFill>
                <a:latin typeface="Times New Roman" pitchFamily="18" charset="0"/>
                <a:cs typeface="Times New Roman" pitchFamily="18" charset="0"/>
              </a:rPr>
              <a:t>Matthew 2:19b-21 – Joseph told by God to return to land of Israel after the death of </a:t>
            </a:r>
            <a:r>
              <a:rPr lang="en-US" sz="2400" b="1" dirty="0" smtClean="0">
                <a:solidFill>
                  <a:schemeClr val="bg2">
                    <a:lumMod val="90000"/>
                  </a:schemeClr>
                </a:solidFill>
                <a:latin typeface="Times New Roman" pitchFamily="18" charset="0"/>
                <a:cs typeface="Times New Roman" pitchFamily="18" charset="0"/>
              </a:rPr>
              <a:t>Herod</a:t>
            </a:r>
          </a:p>
          <a:p>
            <a:pPr marL="342900" indent="-342900">
              <a:buFont typeface="Wingdings" pitchFamily="2" charset="2"/>
              <a:buChar char="v"/>
            </a:pPr>
            <a:r>
              <a:rPr lang="en-US" sz="2400" b="1" dirty="0" smtClean="0">
                <a:solidFill>
                  <a:schemeClr val="bg2">
                    <a:lumMod val="90000"/>
                  </a:schemeClr>
                </a:solidFill>
                <a:latin typeface="Times New Roman" pitchFamily="18" charset="0"/>
                <a:cs typeface="Times New Roman" pitchFamily="18" charset="0"/>
              </a:rPr>
              <a:t>Matthew </a:t>
            </a:r>
            <a:r>
              <a:rPr lang="en-US" sz="2400" b="1" dirty="0">
                <a:solidFill>
                  <a:schemeClr val="bg2">
                    <a:lumMod val="90000"/>
                  </a:schemeClr>
                </a:solidFill>
                <a:latin typeface="Times New Roman" pitchFamily="18" charset="0"/>
                <a:cs typeface="Times New Roman" pitchFamily="18" charset="0"/>
              </a:rPr>
              <a:t>2:22-23 – Joseph settles in the city of Nazareth, rather than Bethlehem to avoid ruler Archelaus, which fulfills another prophesy of the prophets that the Messiah will be called a Nazarene.</a:t>
            </a:r>
          </a:p>
        </p:txBody>
      </p:sp>
    </p:spTree>
    <p:extLst>
      <p:ext uri="{BB962C8B-B14F-4D97-AF65-F5344CB8AC3E}">
        <p14:creationId xmlns:p14="http://schemas.microsoft.com/office/powerpoint/2010/main" val="4181408997"/>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524000" y="304800"/>
            <a:ext cx="6096000" cy="954107"/>
          </a:xfrm>
          <a:prstGeom prst="rect">
            <a:avLst/>
          </a:prstGeom>
        </p:spPr>
        <p:txBody>
          <a:bodyPr wrap="square">
            <a:spAutoFit/>
          </a:bodyPr>
          <a:lstStyle/>
          <a:p>
            <a:pPr algn="ctr"/>
            <a:r>
              <a:rPr lang="en-US" sz="2800" b="1" dirty="0" smtClean="0">
                <a:solidFill>
                  <a:schemeClr val="bg2">
                    <a:lumMod val="90000"/>
                  </a:schemeClr>
                </a:solidFill>
                <a:effectLst/>
                <a:latin typeface="Times New Roman"/>
                <a:ea typeface="Calibri"/>
              </a:rPr>
              <a:t>Temple Blessings and Prophesy after Christ’s birth</a:t>
            </a:r>
            <a:endParaRPr lang="en-US" sz="2800" b="1" dirty="0">
              <a:solidFill>
                <a:schemeClr val="bg2">
                  <a:lumMod val="90000"/>
                </a:schemeClr>
              </a:solidFill>
            </a:endParaRPr>
          </a:p>
        </p:txBody>
      </p:sp>
      <p:sp>
        <p:nvSpPr>
          <p:cNvPr id="3" name="Rectangle 2"/>
          <p:cNvSpPr/>
          <p:nvPr/>
        </p:nvSpPr>
        <p:spPr>
          <a:xfrm>
            <a:off x="739170" y="5372562"/>
            <a:ext cx="1569660" cy="369332"/>
          </a:xfrm>
          <a:prstGeom prst="rect">
            <a:avLst/>
          </a:prstGeom>
        </p:spPr>
        <p:txBody>
          <a:bodyPr wrap="none">
            <a:spAutoFit/>
          </a:bodyPr>
          <a:lstStyle/>
          <a:p>
            <a:r>
              <a:rPr lang="en-US" dirty="0" smtClean="0">
                <a:solidFill>
                  <a:schemeClr val="bg2">
                    <a:lumMod val="90000"/>
                  </a:schemeClr>
                </a:solidFill>
                <a:latin typeface="Times New Roman" pitchFamily="18" charset="0"/>
                <a:cs typeface="Times New Roman" pitchFamily="18" charset="0"/>
              </a:rPr>
              <a:t>____________</a:t>
            </a:r>
          </a:p>
        </p:txBody>
      </p:sp>
      <p:sp>
        <p:nvSpPr>
          <p:cNvPr id="4" name="Rectangle 3"/>
          <p:cNvSpPr/>
          <p:nvPr/>
        </p:nvSpPr>
        <p:spPr>
          <a:xfrm>
            <a:off x="838200" y="1258907"/>
            <a:ext cx="4572000" cy="523220"/>
          </a:xfrm>
          <a:prstGeom prst="rect">
            <a:avLst/>
          </a:prstGeom>
        </p:spPr>
        <p:txBody>
          <a:bodyPr>
            <a:spAutoFit/>
          </a:bodyPr>
          <a:lstStyle/>
          <a:p>
            <a:r>
              <a:rPr lang="en-US" sz="2800" b="1" dirty="0">
                <a:solidFill>
                  <a:schemeClr val="bg2">
                    <a:lumMod val="90000"/>
                  </a:schemeClr>
                </a:solidFill>
                <a:latin typeface="Times New Roman" pitchFamily="18" charset="0"/>
                <a:cs typeface="Times New Roman" pitchFamily="18" charset="0"/>
              </a:rPr>
              <a:t>Simeon</a:t>
            </a:r>
            <a:r>
              <a:rPr lang="en-US" sz="2800" b="1" dirty="0" smtClean="0">
                <a:solidFill>
                  <a:schemeClr val="bg2">
                    <a:lumMod val="90000"/>
                  </a:schemeClr>
                </a:solidFill>
                <a:effectLst/>
                <a:latin typeface="Times New Roman" pitchFamily="18" charset="0"/>
                <a:cs typeface="Times New Roman" pitchFamily="18" charset="0"/>
              </a:rPr>
              <a:t> </a:t>
            </a:r>
            <a:r>
              <a:rPr lang="en-US" sz="2800" b="1" baseline="30000" dirty="0" smtClean="0">
                <a:solidFill>
                  <a:schemeClr val="bg2">
                    <a:lumMod val="90000"/>
                  </a:schemeClr>
                </a:solidFill>
                <a:effectLst/>
                <a:latin typeface="Times New Roman" pitchFamily="18" charset="0"/>
                <a:cs typeface="Times New Roman" pitchFamily="18" charset="0"/>
              </a:rPr>
              <a:t>66 </a:t>
            </a:r>
          </a:p>
        </p:txBody>
      </p:sp>
      <p:sp>
        <p:nvSpPr>
          <p:cNvPr id="5" name="Rectangle 4"/>
          <p:cNvSpPr/>
          <p:nvPr/>
        </p:nvSpPr>
        <p:spPr>
          <a:xfrm>
            <a:off x="734688" y="5867400"/>
            <a:ext cx="8180712" cy="584775"/>
          </a:xfrm>
          <a:prstGeom prst="rect">
            <a:avLst/>
          </a:prstGeom>
        </p:spPr>
        <p:txBody>
          <a:bodyPr wrap="square">
            <a:spAutoFit/>
          </a:bodyPr>
          <a:lstStyle/>
          <a:p>
            <a:r>
              <a:rPr lang="en-US" sz="1600" dirty="0" smtClean="0">
                <a:solidFill>
                  <a:schemeClr val="bg2">
                    <a:lumMod val="90000"/>
                  </a:schemeClr>
                </a:solidFill>
                <a:effectLst/>
                <a:latin typeface="Times New Roman" pitchFamily="18" charset="0"/>
                <a:cs typeface="Times New Roman" pitchFamily="18" charset="0"/>
              </a:rPr>
              <a:t>66 </a:t>
            </a:r>
            <a:r>
              <a:rPr lang="en-US" sz="1600" dirty="0">
                <a:solidFill>
                  <a:schemeClr val="bg2">
                    <a:lumMod val="90000"/>
                  </a:schemeClr>
                </a:solidFill>
                <a:latin typeface="Times New Roman" pitchFamily="18" charset="0"/>
                <a:cs typeface="Times New Roman" pitchFamily="18" charset="0"/>
              </a:rPr>
              <a:t>Gary Culpepper, "'A Sword Will Pierce through Your Own Soul Also': The Sanctification, Conversion, and Exemplary Witness of the Blessed Mary," </a:t>
            </a:r>
            <a:r>
              <a:rPr lang="en-US" sz="1600" i="1" dirty="0">
                <a:solidFill>
                  <a:schemeClr val="bg2">
                    <a:lumMod val="90000"/>
                  </a:schemeClr>
                </a:solidFill>
                <a:latin typeface="Times New Roman" pitchFamily="18" charset="0"/>
                <a:cs typeface="Times New Roman" pitchFamily="18" charset="0"/>
              </a:rPr>
              <a:t>Pro Ecclesia</a:t>
            </a:r>
            <a:r>
              <a:rPr lang="en-US" sz="1600" dirty="0">
                <a:solidFill>
                  <a:schemeClr val="bg2">
                    <a:lumMod val="90000"/>
                  </a:schemeClr>
                </a:solidFill>
                <a:latin typeface="Times New Roman" pitchFamily="18" charset="0"/>
                <a:cs typeface="Times New Roman" pitchFamily="18" charset="0"/>
              </a:rPr>
              <a:t> 19, no. 1 (2010): 28-45.</a:t>
            </a:r>
          </a:p>
        </p:txBody>
      </p:sp>
      <p:sp>
        <p:nvSpPr>
          <p:cNvPr id="6" name="Rectangle 5"/>
          <p:cNvSpPr/>
          <p:nvPr/>
        </p:nvSpPr>
        <p:spPr>
          <a:xfrm>
            <a:off x="1295400" y="2057400"/>
            <a:ext cx="7010400" cy="2677656"/>
          </a:xfrm>
          <a:prstGeom prst="rect">
            <a:avLst/>
          </a:prstGeom>
        </p:spPr>
        <p:txBody>
          <a:bodyPr wrap="square">
            <a:spAutoFit/>
          </a:bodyPr>
          <a:lstStyle/>
          <a:p>
            <a:pPr marL="342900" indent="-342900">
              <a:buFont typeface="Wingdings" pitchFamily="2" charset="2"/>
              <a:buChar char="v"/>
            </a:pPr>
            <a:r>
              <a:rPr lang="en-US" sz="2400" b="1" dirty="0" smtClean="0">
                <a:solidFill>
                  <a:schemeClr val="bg2">
                    <a:lumMod val="90000"/>
                  </a:schemeClr>
                </a:solidFill>
                <a:latin typeface="Times New Roman" pitchFamily="18" charset="0"/>
                <a:cs typeface="Times New Roman" pitchFamily="18" charset="0"/>
              </a:rPr>
              <a:t> </a:t>
            </a:r>
            <a:r>
              <a:rPr lang="en-US" sz="2400" b="1" dirty="0">
                <a:solidFill>
                  <a:schemeClr val="bg2">
                    <a:lumMod val="90000"/>
                  </a:schemeClr>
                </a:solidFill>
                <a:latin typeface="Times New Roman" pitchFamily="18" charset="0"/>
                <a:cs typeface="Times New Roman" pitchFamily="18" charset="0"/>
              </a:rPr>
              <a:t>Luke 2:25-26 - Is promised to see Christ before death</a:t>
            </a:r>
          </a:p>
          <a:p>
            <a:pPr marL="342900" indent="-342900">
              <a:buFont typeface="Wingdings" pitchFamily="2" charset="2"/>
              <a:buChar char="v"/>
            </a:pPr>
            <a:r>
              <a:rPr lang="en-US" sz="2400" b="1" dirty="0" smtClean="0">
                <a:solidFill>
                  <a:schemeClr val="bg2">
                    <a:lumMod val="90000"/>
                  </a:schemeClr>
                </a:solidFill>
                <a:latin typeface="Times New Roman" pitchFamily="18" charset="0"/>
                <a:cs typeface="Times New Roman" pitchFamily="18" charset="0"/>
              </a:rPr>
              <a:t>Luke </a:t>
            </a:r>
            <a:r>
              <a:rPr lang="en-US" sz="2400" b="1" dirty="0">
                <a:solidFill>
                  <a:schemeClr val="bg2">
                    <a:lumMod val="90000"/>
                  </a:schemeClr>
                </a:solidFill>
                <a:latin typeface="Times New Roman" pitchFamily="18" charset="0"/>
                <a:cs typeface="Times New Roman" pitchFamily="18" charset="0"/>
              </a:rPr>
              <a:t>2:28 - Recognizes Christ, raised him to God, and offered blessings</a:t>
            </a:r>
          </a:p>
          <a:p>
            <a:pPr marL="342900" indent="-342900">
              <a:buFont typeface="Wingdings" pitchFamily="2" charset="2"/>
              <a:buChar char="v"/>
            </a:pPr>
            <a:r>
              <a:rPr lang="en-US" sz="2400" b="1" dirty="0" smtClean="0">
                <a:solidFill>
                  <a:schemeClr val="bg2">
                    <a:lumMod val="90000"/>
                  </a:schemeClr>
                </a:solidFill>
                <a:latin typeface="Times New Roman" pitchFamily="18" charset="0"/>
                <a:cs typeface="Times New Roman" pitchFamily="18" charset="0"/>
              </a:rPr>
              <a:t>Luke </a:t>
            </a:r>
            <a:r>
              <a:rPr lang="en-US" sz="2400" b="1" dirty="0">
                <a:solidFill>
                  <a:schemeClr val="bg2">
                    <a:lumMod val="90000"/>
                  </a:schemeClr>
                </a:solidFill>
                <a:latin typeface="Times New Roman" pitchFamily="18" charset="0"/>
                <a:cs typeface="Times New Roman" pitchFamily="18" charset="0"/>
              </a:rPr>
              <a:t>2:29-32 - Proclaims salvation role of Christ</a:t>
            </a:r>
          </a:p>
          <a:p>
            <a:pPr marL="342900" indent="-342900">
              <a:buFont typeface="Wingdings" pitchFamily="2" charset="2"/>
              <a:buChar char="v"/>
            </a:pPr>
            <a:r>
              <a:rPr lang="en-US" sz="2400" b="1" dirty="0" smtClean="0">
                <a:solidFill>
                  <a:schemeClr val="bg2">
                    <a:lumMod val="90000"/>
                  </a:schemeClr>
                </a:solidFill>
                <a:latin typeface="Times New Roman" pitchFamily="18" charset="0"/>
                <a:cs typeface="Times New Roman" pitchFamily="18" charset="0"/>
              </a:rPr>
              <a:t> </a:t>
            </a:r>
            <a:r>
              <a:rPr lang="en-US" sz="2400" b="1" dirty="0">
                <a:solidFill>
                  <a:schemeClr val="bg2">
                    <a:lumMod val="90000"/>
                  </a:schemeClr>
                </a:solidFill>
                <a:latin typeface="Times New Roman" pitchFamily="18" charset="0"/>
                <a:cs typeface="Times New Roman" pitchFamily="18" charset="0"/>
              </a:rPr>
              <a:t>Luke 2:34a – Simeon blesses Joseph and Mary</a:t>
            </a:r>
          </a:p>
          <a:p>
            <a:pPr marL="342900" indent="-342900">
              <a:buFont typeface="Wingdings" pitchFamily="2" charset="2"/>
              <a:buChar char="v"/>
            </a:pPr>
            <a:r>
              <a:rPr lang="en-US" sz="2400" b="1" dirty="0" smtClean="0">
                <a:solidFill>
                  <a:schemeClr val="bg2">
                    <a:lumMod val="90000"/>
                  </a:schemeClr>
                </a:solidFill>
                <a:latin typeface="Times New Roman" pitchFamily="18" charset="0"/>
                <a:cs typeface="Times New Roman" pitchFamily="18" charset="0"/>
              </a:rPr>
              <a:t> </a:t>
            </a:r>
            <a:r>
              <a:rPr lang="en-US" sz="2400" b="1" dirty="0">
                <a:solidFill>
                  <a:schemeClr val="bg2">
                    <a:lumMod val="90000"/>
                  </a:schemeClr>
                </a:solidFill>
                <a:latin typeface="Times New Roman" pitchFamily="18" charset="0"/>
                <a:cs typeface="Times New Roman" pitchFamily="18" charset="0"/>
              </a:rPr>
              <a:t>Luke 2:34b-35 – Simeon gives prophesy to Mary </a:t>
            </a:r>
          </a:p>
        </p:txBody>
      </p:sp>
    </p:spTree>
    <p:extLst>
      <p:ext uri="{BB962C8B-B14F-4D97-AF65-F5344CB8AC3E}">
        <p14:creationId xmlns:p14="http://schemas.microsoft.com/office/powerpoint/2010/main" val="1870015946"/>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524000" y="304800"/>
            <a:ext cx="6096000" cy="954107"/>
          </a:xfrm>
          <a:prstGeom prst="rect">
            <a:avLst/>
          </a:prstGeom>
        </p:spPr>
        <p:txBody>
          <a:bodyPr wrap="square">
            <a:spAutoFit/>
          </a:bodyPr>
          <a:lstStyle/>
          <a:p>
            <a:pPr algn="ctr"/>
            <a:r>
              <a:rPr lang="en-US" sz="2800" b="1" dirty="0" smtClean="0">
                <a:solidFill>
                  <a:schemeClr val="bg2">
                    <a:lumMod val="90000"/>
                  </a:schemeClr>
                </a:solidFill>
                <a:effectLst/>
                <a:latin typeface="Times New Roman"/>
                <a:ea typeface="Calibri"/>
              </a:rPr>
              <a:t>Temple Blessings and Prophesy after Christ’s birth</a:t>
            </a:r>
            <a:endParaRPr lang="en-US" sz="2800" b="1" dirty="0">
              <a:solidFill>
                <a:schemeClr val="bg2">
                  <a:lumMod val="90000"/>
                </a:schemeClr>
              </a:solidFill>
            </a:endParaRPr>
          </a:p>
        </p:txBody>
      </p:sp>
      <p:sp>
        <p:nvSpPr>
          <p:cNvPr id="3" name="Rectangle 2"/>
          <p:cNvSpPr/>
          <p:nvPr/>
        </p:nvSpPr>
        <p:spPr>
          <a:xfrm>
            <a:off x="1011680" y="1524000"/>
            <a:ext cx="1024639" cy="523220"/>
          </a:xfrm>
          <a:prstGeom prst="rect">
            <a:avLst/>
          </a:prstGeom>
        </p:spPr>
        <p:txBody>
          <a:bodyPr wrap="none">
            <a:spAutoFit/>
          </a:bodyPr>
          <a:lstStyle/>
          <a:p>
            <a:r>
              <a:rPr lang="en-US" sz="2800" b="1" dirty="0">
                <a:solidFill>
                  <a:schemeClr val="bg2">
                    <a:lumMod val="90000"/>
                  </a:schemeClr>
                </a:solidFill>
                <a:latin typeface="Times New Roman" pitchFamily="18" charset="0"/>
                <a:cs typeface="Times New Roman" pitchFamily="18" charset="0"/>
              </a:rPr>
              <a:t>Anna</a:t>
            </a:r>
          </a:p>
        </p:txBody>
      </p:sp>
      <p:sp>
        <p:nvSpPr>
          <p:cNvPr id="4" name="Rectangle 3"/>
          <p:cNvSpPr/>
          <p:nvPr/>
        </p:nvSpPr>
        <p:spPr>
          <a:xfrm>
            <a:off x="1752600" y="2514600"/>
            <a:ext cx="6019800" cy="2677656"/>
          </a:xfrm>
          <a:prstGeom prst="rect">
            <a:avLst/>
          </a:prstGeom>
        </p:spPr>
        <p:txBody>
          <a:bodyPr wrap="square">
            <a:spAutoFit/>
          </a:bodyPr>
          <a:lstStyle/>
          <a:p>
            <a:pPr marL="342900" indent="-342900">
              <a:buFont typeface="Wingdings" pitchFamily="2" charset="2"/>
              <a:buChar char="v"/>
            </a:pPr>
            <a:r>
              <a:rPr lang="en-US" sz="2400" b="1" dirty="0" smtClean="0">
                <a:solidFill>
                  <a:schemeClr val="bg2">
                    <a:lumMod val="90000"/>
                  </a:schemeClr>
                </a:solidFill>
                <a:latin typeface="Times New Roman" pitchFamily="18" charset="0"/>
                <a:cs typeface="Times New Roman" pitchFamily="18" charset="0"/>
              </a:rPr>
              <a:t>Luke </a:t>
            </a:r>
            <a:r>
              <a:rPr lang="en-US" sz="2400" b="1" dirty="0">
                <a:solidFill>
                  <a:schemeClr val="bg2">
                    <a:lumMod val="90000"/>
                  </a:schemeClr>
                </a:solidFill>
                <a:latin typeface="Times New Roman" pitchFamily="18" charset="0"/>
                <a:cs typeface="Times New Roman" pitchFamily="18" charset="0"/>
              </a:rPr>
              <a:t>2:36-38 - Widow and Prophetess Anna sits at Temple in devotion of </a:t>
            </a:r>
            <a:r>
              <a:rPr lang="en-US" sz="2400" b="1" dirty="0" smtClean="0">
                <a:solidFill>
                  <a:schemeClr val="bg2">
                    <a:lumMod val="90000"/>
                  </a:schemeClr>
                </a:solidFill>
                <a:latin typeface="Times New Roman" pitchFamily="18" charset="0"/>
                <a:cs typeface="Times New Roman" pitchFamily="18" charset="0"/>
              </a:rPr>
              <a:t>God</a:t>
            </a:r>
          </a:p>
          <a:p>
            <a:pPr marL="342900" indent="-342900">
              <a:buFont typeface="Wingdings" pitchFamily="2" charset="2"/>
              <a:buChar char="v"/>
            </a:pPr>
            <a:endParaRPr lang="en-US" sz="2400" b="1" dirty="0">
              <a:solidFill>
                <a:schemeClr val="bg2">
                  <a:lumMod val="90000"/>
                </a:schemeClr>
              </a:solidFill>
              <a:latin typeface="Times New Roman" pitchFamily="18" charset="0"/>
              <a:cs typeface="Times New Roman" pitchFamily="18" charset="0"/>
            </a:endParaRPr>
          </a:p>
          <a:p>
            <a:pPr marL="342900" indent="-342900">
              <a:buFont typeface="Wingdings" pitchFamily="2" charset="2"/>
              <a:buChar char="v"/>
            </a:pPr>
            <a:r>
              <a:rPr lang="en-US" sz="2400" b="1" dirty="0" smtClean="0">
                <a:solidFill>
                  <a:schemeClr val="bg2">
                    <a:lumMod val="90000"/>
                  </a:schemeClr>
                </a:solidFill>
                <a:latin typeface="Times New Roman" pitchFamily="18" charset="0"/>
                <a:cs typeface="Times New Roman" pitchFamily="18" charset="0"/>
              </a:rPr>
              <a:t> </a:t>
            </a:r>
            <a:r>
              <a:rPr lang="en-US" sz="2400" b="1" dirty="0">
                <a:solidFill>
                  <a:schemeClr val="bg2">
                    <a:lumMod val="90000"/>
                  </a:schemeClr>
                </a:solidFill>
                <a:latin typeface="Times New Roman" pitchFamily="18" charset="0"/>
                <a:cs typeface="Times New Roman" pitchFamily="18" charset="0"/>
              </a:rPr>
              <a:t>Luke 2:38 - Gives thanks to God for sending the Redeemer of </a:t>
            </a:r>
            <a:r>
              <a:rPr lang="en-US" sz="2400" b="1" dirty="0" smtClean="0">
                <a:solidFill>
                  <a:schemeClr val="bg2">
                    <a:lumMod val="90000"/>
                  </a:schemeClr>
                </a:solidFill>
                <a:latin typeface="Times New Roman" pitchFamily="18" charset="0"/>
                <a:cs typeface="Times New Roman" pitchFamily="18" charset="0"/>
              </a:rPr>
              <a:t>Jerusalem</a:t>
            </a:r>
          </a:p>
          <a:p>
            <a:pPr marL="342900" indent="-342900">
              <a:buFont typeface="Wingdings" pitchFamily="2" charset="2"/>
              <a:buChar char="v"/>
            </a:pPr>
            <a:endParaRPr lang="en-US" sz="2400" b="1" dirty="0">
              <a:solidFill>
                <a:schemeClr val="bg2">
                  <a:lumMod val="90000"/>
                </a:schemeClr>
              </a:solidFill>
              <a:latin typeface="Times New Roman" pitchFamily="18" charset="0"/>
              <a:cs typeface="Times New Roman" pitchFamily="18" charset="0"/>
            </a:endParaRPr>
          </a:p>
          <a:p>
            <a:pPr marL="342900" indent="-342900">
              <a:buFont typeface="Wingdings" pitchFamily="2" charset="2"/>
              <a:buChar char="v"/>
            </a:pPr>
            <a:r>
              <a:rPr lang="en-US" sz="2400" b="1" dirty="0" smtClean="0">
                <a:solidFill>
                  <a:schemeClr val="bg2">
                    <a:lumMod val="90000"/>
                  </a:schemeClr>
                </a:solidFill>
                <a:latin typeface="Times New Roman" pitchFamily="18" charset="0"/>
                <a:cs typeface="Times New Roman" pitchFamily="18" charset="0"/>
              </a:rPr>
              <a:t>Joseph </a:t>
            </a:r>
            <a:r>
              <a:rPr lang="en-US" sz="2400" b="1" dirty="0">
                <a:solidFill>
                  <a:schemeClr val="bg2">
                    <a:lumMod val="90000"/>
                  </a:schemeClr>
                </a:solidFill>
                <a:latin typeface="Times New Roman" pitchFamily="18" charset="0"/>
                <a:cs typeface="Times New Roman" pitchFamily="18" charset="0"/>
              </a:rPr>
              <a:t>and Mary marvel</a:t>
            </a:r>
          </a:p>
        </p:txBody>
      </p:sp>
    </p:spTree>
    <p:extLst>
      <p:ext uri="{BB962C8B-B14F-4D97-AF65-F5344CB8AC3E}">
        <p14:creationId xmlns:p14="http://schemas.microsoft.com/office/powerpoint/2010/main" val="57410578"/>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158645" y="40341"/>
            <a:ext cx="2808782" cy="707886"/>
          </a:xfrm>
          <a:prstGeom prst="rect">
            <a:avLst/>
          </a:prstGeom>
        </p:spPr>
        <p:txBody>
          <a:bodyPr wrap="none">
            <a:spAutoFit/>
          </a:bodyPr>
          <a:lstStyle/>
          <a:p>
            <a:pPr lvl="0"/>
            <a:r>
              <a:rPr lang="en-US" sz="4000" b="1" dirty="0">
                <a:solidFill>
                  <a:srgbClr val="EEECE1"/>
                </a:solidFill>
                <a:latin typeface="Times New Roman" pitchFamily="18" charset="0"/>
                <a:cs typeface="Times New Roman" pitchFamily="18" charset="0"/>
              </a:rPr>
              <a:t>Conclusion:</a:t>
            </a:r>
          </a:p>
        </p:txBody>
      </p:sp>
      <p:sp>
        <p:nvSpPr>
          <p:cNvPr id="3" name="Rectangle 2"/>
          <p:cNvSpPr/>
          <p:nvPr/>
        </p:nvSpPr>
        <p:spPr>
          <a:xfrm>
            <a:off x="228600" y="748227"/>
            <a:ext cx="8610600" cy="6001643"/>
          </a:xfrm>
          <a:prstGeom prst="rect">
            <a:avLst/>
          </a:prstGeom>
        </p:spPr>
        <p:txBody>
          <a:bodyPr wrap="square">
            <a:spAutoFit/>
          </a:bodyPr>
          <a:lstStyle/>
          <a:p>
            <a:pPr algn="just"/>
            <a:r>
              <a:rPr lang="en-US" sz="2400" b="1" dirty="0">
                <a:solidFill>
                  <a:schemeClr val="bg2">
                    <a:lumMod val="90000"/>
                  </a:schemeClr>
                </a:solidFill>
                <a:latin typeface="Times New Roman" pitchFamily="18" charset="0"/>
                <a:cs typeface="Times New Roman" pitchFamily="18" charset="0"/>
              </a:rPr>
              <a:t>Mary, Joseph and Jesus were delivered first in the setting of natural birth. Mary was the first disciple of Jesus Christ, because she accepted him as the Son of God before He was placed within her womb. Joseph, in his support, showed strength of faith in God in a situation that would bring most men doubt of faith.  The family was delivered from evil intentions through an escape route that led to the center of the carnal world.  It was not in the Temple of the Jews nor in the Court of Romans that God sent the family for protection.  Rather, they went to a place of unfamiliar life, trusting that God would look after them, and summon them in His time when it was safe.  When they return to safety once again in Israel, they are amazed to hear the blessings and </a:t>
            </a:r>
            <a:r>
              <a:rPr lang="en-US" sz="2400" b="1" dirty="0" smtClean="0">
                <a:solidFill>
                  <a:schemeClr val="bg2">
                    <a:lumMod val="90000"/>
                  </a:schemeClr>
                </a:solidFill>
                <a:latin typeface="Times New Roman" pitchFamily="18" charset="0"/>
                <a:cs typeface="Times New Roman" pitchFamily="18" charset="0"/>
              </a:rPr>
              <a:t>prophesy </a:t>
            </a:r>
            <a:r>
              <a:rPr lang="en-US" sz="2400" b="1" dirty="0">
                <a:solidFill>
                  <a:schemeClr val="bg2">
                    <a:lumMod val="90000"/>
                  </a:schemeClr>
                </a:solidFill>
                <a:latin typeface="Times New Roman" pitchFamily="18" charset="0"/>
                <a:cs typeface="Times New Roman" pitchFamily="18" charset="0"/>
              </a:rPr>
              <a:t>from Simeon and Anna.  Though their time with the worldly affairs in Egypt protect them, their place was in Israel, where the Son </a:t>
            </a:r>
            <a:r>
              <a:rPr lang="en-US" sz="2400" b="1" dirty="0" smtClean="0">
                <a:solidFill>
                  <a:schemeClr val="bg2">
                    <a:lumMod val="90000"/>
                  </a:schemeClr>
                </a:solidFill>
                <a:latin typeface="Times New Roman" pitchFamily="18" charset="0"/>
                <a:cs typeface="Times New Roman" pitchFamily="18" charset="0"/>
              </a:rPr>
              <a:t>can </a:t>
            </a:r>
            <a:r>
              <a:rPr lang="en-US" sz="2400" b="1" dirty="0">
                <a:solidFill>
                  <a:schemeClr val="bg2">
                    <a:lumMod val="90000"/>
                  </a:schemeClr>
                </a:solidFill>
                <a:latin typeface="Times New Roman" pitchFamily="18" charset="0"/>
                <a:cs typeface="Times New Roman" pitchFamily="18" charset="0"/>
              </a:rPr>
              <a:t>fulfill prophesy and do the things of His Father.</a:t>
            </a:r>
          </a:p>
        </p:txBody>
      </p:sp>
    </p:spTree>
    <p:extLst>
      <p:ext uri="{BB962C8B-B14F-4D97-AF65-F5344CB8AC3E}">
        <p14:creationId xmlns:p14="http://schemas.microsoft.com/office/powerpoint/2010/main" val="759776745"/>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040171" y="228600"/>
            <a:ext cx="3063659" cy="707886"/>
          </a:xfrm>
          <a:prstGeom prst="rect">
            <a:avLst/>
          </a:prstGeom>
        </p:spPr>
        <p:txBody>
          <a:bodyPr wrap="none">
            <a:spAutoFit/>
          </a:bodyPr>
          <a:lstStyle/>
          <a:p>
            <a:pPr lvl="0"/>
            <a:r>
              <a:rPr lang="en-US" sz="4000" b="1" dirty="0">
                <a:solidFill>
                  <a:srgbClr val="EEECE1">
                    <a:lumMod val="90000"/>
                  </a:srgbClr>
                </a:solidFill>
                <a:latin typeface="Times New Roman" pitchFamily="18" charset="0"/>
                <a:cs typeface="Times New Roman" pitchFamily="18" charset="0"/>
              </a:rPr>
              <a:t>Bibliography</a:t>
            </a:r>
          </a:p>
        </p:txBody>
      </p:sp>
      <p:sp>
        <p:nvSpPr>
          <p:cNvPr id="3" name="Rectangle 2"/>
          <p:cNvSpPr/>
          <p:nvPr/>
        </p:nvSpPr>
        <p:spPr>
          <a:xfrm>
            <a:off x="1447800" y="1600200"/>
            <a:ext cx="6248400" cy="1384995"/>
          </a:xfrm>
          <a:prstGeom prst="rect">
            <a:avLst/>
          </a:prstGeom>
        </p:spPr>
        <p:txBody>
          <a:bodyPr wrap="square">
            <a:spAutoFit/>
          </a:bodyPr>
          <a:lstStyle/>
          <a:p>
            <a:r>
              <a:rPr lang="en-US" sz="1400" dirty="0">
                <a:solidFill>
                  <a:schemeClr val="bg2">
                    <a:lumMod val="90000"/>
                  </a:schemeClr>
                </a:solidFill>
                <a:latin typeface="Times New Roman" pitchFamily="18" charset="0"/>
                <a:cs typeface="Times New Roman" pitchFamily="18" charset="0"/>
              </a:rPr>
              <a:t>Culpepper, Gary. "'A Sword Will Pierce through Your Own Soul Also': The </a:t>
            </a:r>
            <a:r>
              <a:rPr lang="en-US" sz="1400" dirty="0" smtClean="0">
                <a:solidFill>
                  <a:schemeClr val="bg2">
                    <a:lumMod val="90000"/>
                  </a:schemeClr>
                </a:solidFill>
                <a:latin typeface="Times New Roman" pitchFamily="18" charset="0"/>
                <a:cs typeface="Times New Roman" pitchFamily="18" charset="0"/>
              </a:rPr>
              <a:t>Sanctification</a:t>
            </a:r>
            <a:r>
              <a:rPr lang="en-US" sz="1400" dirty="0">
                <a:solidFill>
                  <a:schemeClr val="bg2">
                    <a:lumMod val="90000"/>
                  </a:schemeClr>
                </a:solidFill>
                <a:latin typeface="Times New Roman" pitchFamily="18" charset="0"/>
                <a:cs typeface="Times New Roman" pitchFamily="18" charset="0"/>
              </a:rPr>
              <a:t>, Conversion, and Exemplary Witness of the Blessed Mary." </a:t>
            </a:r>
            <a:r>
              <a:rPr lang="en-US" sz="1400" i="1" dirty="0">
                <a:solidFill>
                  <a:schemeClr val="bg2">
                    <a:lumMod val="90000"/>
                  </a:schemeClr>
                </a:solidFill>
                <a:latin typeface="Times New Roman" pitchFamily="18" charset="0"/>
                <a:cs typeface="Times New Roman" pitchFamily="18" charset="0"/>
              </a:rPr>
              <a:t>Pro Ecclesia</a:t>
            </a:r>
            <a:r>
              <a:rPr lang="en-US" sz="1400" dirty="0">
                <a:solidFill>
                  <a:schemeClr val="bg2">
                    <a:lumMod val="90000"/>
                  </a:schemeClr>
                </a:solidFill>
                <a:latin typeface="Times New Roman" pitchFamily="18" charset="0"/>
                <a:cs typeface="Times New Roman" pitchFamily="18" charset="0"/>
              </a:rPr>
              <a:t> 19, no. 1 (2010): 28-45.</a:t>
            </a:r>
          </a:p>
          <a:p>
            <a:r>
              <a:rPr lang="en-US" sz="1400" dirty="0">
                <a:solidFill>
                  <a:schemeClr val="bg2">
                    <a:lumMod val="90000"/>
                  </a:schemeClr>
                </a:solidFill>
                <a:latin typeface="Times New Roman" pitchFamily="18" charset="0"/>
                <a:cs typeface="Times New Roman" pitchFamily="18" charset="0"/>
              </a:rPr>
              <a:t> </a:t>
            </a:r>
          </a:p>
          <a:p>
            <a:r>
              <a:rPr lang="en-US" sz="1400" dirty="0">
                <a:solidFill>
                  <a:schemeClr val="bg2">
                    <a:lumMod val="90000"/>
                  </a:schemeClr>
                </a:solidFill>
                <a:latin typeface="Times New Roman" pitchFamily="18" charset="0"/>
                <a:cs typeface="Times New Roman" pitchFamily="18" charset="0"/>
              </a:rPr>
              <a:t>Hagner, Donald A. </a:t>
            </a:r>
            <a:r>
              <a:rPr lang="en-US" sz="1400" i="1" dirty="0">
                <a:solidFill>
                  <a:schemeClr val="bg2">
                    <a:lumMod val="90000"/>
                  </a:schemeClr>
                </a:solidFill>
                <a:latin typeface="Times New Roman" pitchFamily="18" charset="0"/>
                <a:cs typeface="Times New Roman" pitchFamily="18" charset="0"/>
              </a:rPr>
              <a:t>Word Biblical Commentary: Matthew 1-13</a:t>
            </a:r>
            <a:r>
              <a:rPr lang="en-US" sz="1400" dirty="0">
                <a:solidFill>
                  <a:schemeClr val="bg2">
                    <a:lumMod val="90000"/>
                  </a:schemeClr>
                </a:solidFill>
                <a:latin typeface="Times New Roman" pitchFamily="18" charset="0"/>
                <a:cs typeface="Times New Roman" pitchFamily="18" charset="0"/>
              </a:rPr>
              <a:t> Word Biblical Commentary. Dallas: Word, Incorporated, 2002.</a:t>
            </a:r>
          </a:p>
        </p:txBody>
      </p:sp>
    </p:spTree>
    <p:extLst>
      <p:ext uri="{BB962C8B-B14F-4D97-AF65-F5344CB8AC3E}">
        <p14:creationId xmlns:p14="http://schemas.microsoft.com/office/powerpoint/2010/main" val="3926526549"/>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409700" y="228600"/>
            <a:ext cx="6324600" cy="954107"/>
          </a:xfrm>
          <a:prstGeom prst="rect">
            <a:avLst/>
          </a:prstGeom>
        </p:spPr>
        <p:txBody>
          <a:bodyPr wrap="square">
            <a:spAutoFit/>
          </a:bodyPr>
          <a:lstStyle/>
          <a:p>
            <a:pPr algn="ctr"/>
            <a:r>
              <a:rPr lang="en-US" sz="2800" b="1" dirty="0">
                <a:solidFill>
                  <a:schemeClr val="bg2">
                    <a:lumMod val="90000"/>
                  </a:schemeClr>
                </a:solidFill>
                <a:latin typeface="Times New Roman" pitchFamily="18" charset="0"/>
                <a:cs typeface="Times New Roman" pitchFamily="18" charset="0"/>
              </a:rPr>
              <a:t>A Contemplative, Biblical Analysis of Mary, Mother of Christ</a:t>
            </a:r>
          </a:p>
        </p:txBody>
      </p:sp>
      <p:sp>
        <p:nvSpPr>
          <p:cNvPr id="5" name="Rectangle 4"/>
          <p:cNvSpPr/>
          <p:nvPr/>
        </p:nvSpPr>
        <p:spPr>
          <a:xfrm>
            <a:off x="609600" y="1905000"/>
            <a:ext cx="8077200" cy="1815882"/>
          </a:xfrm>
          <a:prstGeom prst="rect">
            <a:avLst/>
          </a:prstGeom>
        </p:spPr>
        <p:txBody>
          <a:bodyPr wrap="square">
            <a:spAutoFit/>
          </a:bodyPr>
          <a:lstStyle/>
          <a:p>
            <a:pPr algn="ctr"/>
            <a:r>
              <a:rPr lang="en-US" sz="2800" b="1" dirty="0" smtClean="0">
                <a:solidFill>
                  <a:schemeClr val="bg2">
                    <a:lumMod val="90000"/>
                  </a:schemeClr>
                </a:solidFill>
                <a:latin typeface="Times New Roman" pitchFamily="18" charset="0"/>
                <a:cs typeface="Times New Roman" pitchFamily="18" charset="0"/>
              </a:rPr>
              <a:t>Lesson 5: What did Mary really know from her family relationships, the Crucifixion and Resurrection of our Lord, His Ascension, and the Holy Ghost?</a:t>
            </a:r>
            <a:endParaRPr lang="en-US" sz="2800" b="1" dirty="0">
              <a:solidFill>
                <a:schemeClr val="bg2">
                  <a:lumMod val="90000"/>
                </a:schemeClr>
              </a:solidFill>
              <a:latin typeface="Times New Roman" pitchFamily="18" charset="0"/>
              <a:cs typeface="Times New Roman" pitchFamily="18" charset="0"/>
            </a:endParaRPr>
          </a:p>
        </p:txBody>
      </p:sp>
      <p:sp>
        <p:nvSpPr>
          <p:cNvPr id="6" name="Rectangle 5"/>
          <p:cNvSpPr/>
          <p:nvPr/>
        </p:nvSpPr>
        <p:spPr>
          <a:xfrm>
            <a:off x="4876800" y="5181600"/>
            <a:ext cx="4191000" cy="1477328"/>
          </a:xfrm>
          <a:prstGeom prst="rect">
            <a:avLst/>
          </a:prstGeom>
        </p:spPr>
        <p:txBody>
          <a:bodyPr wrap="square">
            <a:spAutoFit/>
          </a:bodyPr>
          <a:lstStyle/>
          <a:p>
            <a:r>
              <a:rPr lang="en-US" dirty="0">
                <a:solidFill>
                  <a:schemeClr val="bg2">
                    <a:lumMod val="90000"/>
                  </a:schemeClr>
                </a:solidFill>
                <a:latin typeface="Times New Roman" pitchFamily="18" charset="0"/>
                <a:cs typeface="Times New Roman" pitchFamily="18" charset="0"/>
              </a:rPr>
              <a:t>Name of Student: Kathy L. McFarland</a:t>
            </a:r>
          </a:p>
          <a:p>
            <a:r>
              <a:rPr lang="en-US" dirty="0">
                <a:solidFill>
                  <a:schemeClr val="bg2">
                    <a:lumMod val="90000"/>
                  </a:schemeClr>
                </a:solidFill>
                <a:latin typeface="Times New Roman" pitchFamily="18" charset="0"/>
                <a:cs typeface="Times New Roman" pitchFamily="18" charset="0"/>
              </a:rPr>
              <a:t>Student ID: 21568848</a:t>
            </a:r>
          </a:p>
          <a:p>
            <a:r>
              <a:rPr lang="en-US" dirty="0">
                <a:solidFill>
                  <a:schemeClr val="bg2">
                    <a:lumMod val="90000"/>
                  </a:schemeClr>
                </a:solidFill>
                <a:latin typeface="Times New Roman" pitchFamily="18" charset="0"/>
                <a:cs typeface="Times New Roman" pitchFamily="18" charset="0"/>
              </a:rPr>
              <a:t>Class: NBST 521</a:t>
            </a:r>
          </a:p>
          <a:p>
            <a:r>
              <a:rPr lang="en-US" dirty="0">
                <a:solidFill>
                  <a:schemeClr val="bg2">
                    <a:lumMod val="90000"/>
                  </a:schemeClr>
                </a:solidFill>
                <a:latin typeface="Times New Roman" pitchFamily="18" charset="0"/>
                <a:cs typeface="Times New Roman" pitchFamily="18" charset="0"/>
              </a:rPr>
              <a:t>Instructor’s Name: Dr. David Mappes</a:t>
            </a:r>
          </a:p>
          <a:p>
            <a:r>
              <a:rPr lang="en-US" dirty="0">
                <a:solidFill>
                  <a:schemeClr val="bg2">
                    <a:lumMod val="90000"/>
                  </a:schemeClr>
                </a:solidFill>
                <a:latin typeface="Times New Roman" pitchFamily="18" charset="0"/>
                <a:cs typeface="Times New Roman" pitchFamily="18" charset="0"/>
              </a:rPr>
              <a:t>Date Submitted: 02/16/2012 </a:t>
            </a:r>
          </a:p>
        </p:txBody>
      </p:sp>
    </p:spTree>
    <p:extLst>
      <p:ext uri="{BB962C8B-B14F-4D97-AF65-F5344CB8AC3E}">
        <p14:creationId xmlns:p14="http://schemas.microsoft.com/office/powerpoint/2010/main" val="4107095771"/>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409700" y="228600"/>
            <a:ext cx="6324600" cy="954107"/>
          </a:xfrm>
          <a:prstGeom prst="rect">
            <a:avLst/>
          </a:prstGeom>
        </p:spPr>
        <p:txBody>
          <a:bodyPr wrap="square">
            <a:spAutoFit/>
          </a:bodyPr>
          <a:lstStyle/>
          <a:p>
            <a:pPr algn="ctr"/>
            <a:r>
              <a:rPr lang="en-US" sz="2800" b="1" dirty="0">
                <a:solidFill>
                  <a:schemeClr val="bg2">
                    <a:lumMod val="90000"/>
                  </a:schemeClr>
                </a:solidFill>
                <a:latin typeface="Times New Roman" pitchFamily="18" charset="0"/>
                <a:cs typeface="Times New Roman" pitchFamily="18" charset="0"/>
              </a:rPr>
              <a:t>A Contemplative, Biblical Analysis of Mary, Mother of Christ</a:t>
            </a:r>
          </a:p>
        </p:txBody>
      </p:sp>
      <p:sp>
        <p:nvSpPr>
          <p:cNvPr id="3" name="Rectangle 2"/>
          <p:cNvSpPr/>
          <p:nvPr/>
        </p:nvSpPr>
        <p:spPr>
          <a:xfrm>
            <a:off x="1803710" y="1798022"/>
            <a:ext cx="5536580" cy="584775"/>
          </a:xfrm>
          <a:prstGeom prst="rect">
            <a:avLst/>
          </a:prstGeom>
        </p:spPr>
        <p:txBody>
          <a:bodyPr wrap="none">
            <a:spAutoFit/>
          </a:bodyPr>
          <a:lstStyle/>
          <a:p>
            <a:pPr lvl="0"/>
            <a:r>
              <a:rPr lang="en-US" sz="3200" dirty="0" smtClean="0">
                <a:solidFill>
                  <a:schemeClr val="bg2">
                    <a:lumMod val="90000"/>
                  </a:schemeClr>
                </a:solidFill>
                <a:latin typeface="Times New Roman" pitchFamily="18" charset="0"/>
                <a:cs typeface="Times New Roman" pitchFamily="18" charset="0"/>
              </a:rPr>
              <a:t>Introduction: </a:t>
            </a:r>
            <a:r>
              <a:rPr lang="en-US" sz="2800" b="1" dirty="0">
                <a:solidFill>
                  <a:schemeClr val="bg2">
                    <a:lumMod val="90000"/>
                  </a:schemeClr>
                </a:solidFill>
                <a:latin typeface="Times New Roman" pitchFamily="18" charset="0"/>
                <a:cs typeface="Times New Roman" pitchFamily="18" charset="0"/>
              </a:rPr>
              <a:t>Mary’s </a:t>
            </a:r>
            <a:r>
              <a:rPr lang="en-US" sz="2800" b="1" dirty="0" smtClean="0">
                <a:solidFill>
                  <a:schemeClr val="bg2">
                    <a:lumMod val="90000"/>
                  </a:schemeClr>
                </a:solidFill>
                <a:latin typeface="Times New Roman" pitchFamily="18" charset="0"/>
                <a:cs typeface="Times New Roman" pitchFamily="18" charset="0"/>
              </a:rPr>
              <a:t>Motherhood</a:t>
            </a:r>
            <a:endParaRPr lang="en-US" dirty="0"/>
          </a:p>
        </p:txBody>
      </p:sp>
      <p:sp>
        <p:nvSpPr>
          <p:cNvPr id="4" name="Rectangle 3"/>
          <p:cNvSpPr/>
          <p:nvPr/>
        </p:nvSpPr>
        <p:spPr>
          <a:xfrm>
            <a:off x="1638300" y="2828836"/>
            <a:ext cx="5867400" cy="2246769"/>
          </a:xfrm>
          <a:prstGeom prst="rect">
            <a:avLst/>
          </a:prstGeom>
        </p:spPr>
        <p:txBody>
          <a:bodyPr wrap="square">
            <a:spAutoFit/>
          </a:bodyPr>
          <a:lstStyle/>
          <a:p>
            <a:pPr algn="ctr"/>
            <a:r>
              <a:rPr lang="en-US" sz="2800" b="1" dirty="0">
                <a:solidFill>
                  <a:schemeClr val="bg2">
                    <a:lumMod val="90000"/>
                  </a:schemeClr>
                </a:solidFill>
                <a:latin typeface="Times New Roman" pitchFamily="18" charset="0"/>
                <a:cs typeface="Times New Roman" pitchFamily="18" charset="0"/>
              </a:rPr>
              <a:t>This lesson will exam what Mary really knows from her family relationships, the Crucifixion and Resurrection of our Lord, His Ascension, and the Holy Ghost.</a:t>
            </a:r>
          </a:p>
        </p:txBody>
      </p:sp>
    </p:spTree>
    <p:extLst>
      <p:ext uri="{BB962C8B-B14F-4D97-AF65-F5344CB8AC3E}">
        <p14:creationId xmlns:p14="http://schemas.microsoft.com/office/powerpoint/2010/main" val="1324612732"/>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925812" y="228600"/>
            <a:ext cx="3292376" cy="523220"/>
          </a:xfrm>
          <a:prstGeom prst="rect">
            <a:avLst/>
          </a:prstGeom>
        </p:spPr>
        <p:txBody>
          <a:bodyPr wrap="none">
            <a:spAutoFit/>
          </a:bodyPr>
          <a:lstStyle/>
          <a:p>
            <a:r>
              <a:rPr lang="en-US" sz="2800" b="1" dirty="0">
                <a:solidFill>
                  <a:srgbClr val="EEECE1">
                    <a:lumMod val="90000"/>
                  </a:srgbClr>
                </a:solidFill>
                <a:latin typeface="Times New Roman" pitchFamily="18" charset="0"/>
                <a:cs typeface="Times New Roman" pitchFamily="18" charset="0"/>
              </a:rPr>
              <a:t>Mary’s Motherhood</a:t>
            </a:r>
            <a:endParaRPr lang="en-US" dirty="0"/>
          </a:p>
        </p:txBody>
      </p:sp>
      <p:sp>
        <p:nvSpPr>
          <p:cNvPr id="3" name="Rectangle 2"/>
          <p:cNvSpPr/>
          <p:nvPr/>
        </p:nvSpPr>
        <p:spPr>
          <a:xfrm>
            <a:off x="533400" y="1219200"/>
            <a:ext cx="3626314" cy="523220"/>
          </a:xfrm>
          <a:prstGeom prst="rect">
            <a:avLst/>
          </a:prstGeom>
        </p:spPr>
        <p:txBody>
          <a:bodyPr wrap="none">
            <a:spAutoFit/>
          </a:bodyPr>
          <a:lstStyle/>
          <a:p>
            <a:r>
              <a:rPr lang="en-US" sz="2800" b="1" dirty="0">
                <a:solidFill>
                  <a:schemeClr val="bg2">
                    <a:lumMod val="90000"/>
                  </a:schemeClr>
                </a:solidFill>
                <a:latin typeface="Times New Roman" pitchFamily="18" charset="0"/>
                <a:cs typeface="Times New Roman" pitchFamily="18" charset="0"/>
              </a:rPr>
              <a:t>Familial Relationships</a:t>
            </a:r>
          </a:p>
        </p:txBody>
      </p:sp>
      <p:sp>
        <p:nvSpPr>
          <p:cNvPr id="4" name="Rectangle 3"/>
          <p:cNvSpPr/>
          <p:nvPr/>
        </p:nvSpPr>
        <p:spPr>
          <a:xfrm>
            <a:off x="1219200" y="1992066"/>
            <a:ext cx="7239000" cy="3785652"/>
          </a:xfrm>
          <a:prstGeom prst="rect">
            <a:avLst/>
          </a:prstGeom>
        </p:spPr>
        <p:txBody>
          <a:bodyPr wrap="square">
            <a:spAutoFit/>
          </a:bodyPr>
          <a:lstStyle/>
          <a:p>
            <a:pPr marL="342900" indent="-342900">
              <a:buFont typeface="Wingdings" pitchFamily="2" charset="2"/>
              <a:buChar char="v"/>
            </a:pPr>
            <a:r>
              <a:rPr lang="en-US" sz="2400" b="1" dirty="0" smtClean="0">
                <a:solidFill>
                  <a:schemeClr val="bg2">
                    <a:lumMod val="90000"/>
                  </a:schemeClr>
                </a:solidFill>
                <a:latin typeface="Times New Roman" pitchFamily="18" charset="0"/>
                <a:cs typeface="Times New Roman" pitchFamily="18" charset="0"/>
              </a:rPr>
              <a:t>Matthew </a:t>
            </a:r>
            <a:r>
              <a:rPr lang="en-US" sz="2400" b="1" dirty="0">
                <a:solidFill>
                  <a:schemeClr val="bg2">
                    <a:lumMod val="90000"/>
                  </a:schemeClr>
                </a:solidFill>
                <a:latin typeface="Times New Roman" pitchFamily="18" charset="0"/>
                <a:cs typeface="Times New Roman" pitchFamily="18" charset="0"/>
              </a:rPr>
              <a:t>1:25 – Joseph did not know her until after the birth of Jesus, implying that he did have carnal relations afterwards</a:t>
            </a:r>
          </a:p>
          <a:p>
            <a:pPr marL="342900" indent="-342900">
              <a:buFont typeface="Wingdings" pitchFamily="2" charset="2"/>
              <a:buChar char="v"/>
            </a:pPr>
            <a:r>
              <a:rPr lang="en-US" sz="2400" b="1" dirty="0" smtClean="0">
                <a:solidFill>
                  <a:schemeClr val="bg2">
                    <a:lumMod val="90000"/>
                  </a:schemeClr>
                </a:solidFill>
                <a:latin typeface="Times New Roman" pitchFamily="18" charset="0"/>
                <a:cs typeface="Times New Roman" pitchFamily="18" charset="0"/>
              </a:rPr>
              <a:t>Matthew </a:t>
            </a:r>
            <a:r>
              <a:rPr lang="en-US" sz="2400" b="1" dirty="0">
                <a:solidFill>
                  <a:schemeClr val="bg2">
                    <a:lumMod val="90000"/>
                  </a:schemeClr>
                </a:solidFill>
                <a:latin typeface="Times New Roman" pitchFamily="18" charset="0"/>
                <a:cs typeface="Times New Roman" pitchFamily="18" charset="0"/>
              </a:rPr>
              <a:t>1:25 – Jesus was her firstborn son which implies that she physically gave birth to other children</a:t>
            </a:r>
          </a:p>
          <a:p>
            <a:pPr marL="342900" indent="-342900">
              <a:buFont typeface="Wingdings" pitchFamily="2" charset="2"/>
              <a:buChar char="v"/>
            </a:pPr>
            <a:r>
              <a:rPr lang="en-US" sz="2400" b="1" dirty="0" smtClean="0">
                <a:solidFill>
                  <a:schemeClr val="bg2">
                    <a:lumMod val="90000"/>
                  </a:schemeClr>
                </a:solidFill>
                <a:latin typeface="Times New Roman" pitchFamily="18" charset="0"/>
                <a:cs typeface="Times New Roman" pitchFamily="18" charset="0"/>
              </a:rPr>
              <a:t>Matthew </a:t>
            </a:r>
            <a:r>
              <a:rPr lang="en-US" sz="2400" b="1" dirty="0">
                <a:solidFill>
                  <a:schemeClr val="bg2">
                    <a:lumMod val="90000"/>
                  </a:schemeClr>
                </a:solidFill>
                <a:latin typeface="Times New Roman" pitchFamily="18" charset="0"/>
                <a:cs typeface="Times New Roman" pitchFamily="18" charset="0"/>
              </a:rPr>
              <a:t>13:55-56 – Jesus had four brothers and at least two sisters</a:t>
            </a:r>
          </a:p>
          <a:p>
            <a:pPr marL="342900" indent="-342900">
              <a:buFont typeface="Wingdings" pitchFamily="2" charset="2"/>
              <a:buChar char="v"/>
            </a:pPr>
            <a:r>
              <a:rPr lang="en-US" sz="2400" b="1" dirty="0" smtClean="0">
                <a:solidFill>
                  <a:schemeClr val="bg2">
                    <a:lumMod val="90000"/>
                  </a:schemeClr>
                </a:solidFill>
                <a:latin typeface="Times New Roman" pitchFamily="18" charset="0"/>
                <a:cs typeface="Times New Roman" pitchFamily="18" charset="0"/>
              </a:rPr>
              <a:t>Galatians </a:t>
            </a:r>
            <a:r>
              <a:rPr lang="en-US" sz="2400" b="1" dirty="0">
                <a:solidFill>
                  <a:schemeClr val="bg2">
                    <a:lumMod val="90000"/>
                  </a:schemeClr>
                </a:solidFill>
                <a:latin typeface="Times New Roman" pitchFamily="18" charset="0"/>
                <a:cs typeface="Times New Roman" pitchFamily="18" charset="0"/>
              </a:rPr>
              <a:t>1:19 – One of the brothers names was James</a:t>
            </a:r>
          </a:p>
        </p:txBody>
      </p:sp>
    </p:spTree>
    <p:extLst>
      <p:ext uri="{BB962C8B-B14F-4D97-AF65-F5344CB8AC3E}">
        <p14:creationId xmlns:p14="http://schemas.microsoft.com/office/powerpoint/2010/main" val="241228085"/>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925812" y="228600"/>
            <a:ext cx="3292376" cy="523220"/>
          </a:xfrm>
          <a:prstGeom prst="rect">
            <a:avLst/>
          </a:prstGeom>
        </p:spPr>
        <p:txBody>
          <a:bodyPr wrap="none">
            <a:spAutoFit/>
          </a:bodyPr>
          <a:lstStyle/>
          <a:p>
            <a:r>
              <a:rPr lang="en-US" sz="2800" b="1" dirty="0">
                <a:solidFill>
                  <a:srgbClr val="EEECE1">
                    <a:lumMod val="90000"/>
                  </a:srgbClr>
                </a:solidFill>
                <a:latin typeface="Times New Roman" pitchFamily="18" charset="0"/>
                <a:cs typeface="Times New Roman" pitchFamily="18" charset="0"/>
              </a:rPr>
              <a:t>Mary’s Motherhood</a:t>
            </a:r>
            <a:endParaRPr lang="en-US" dirty="0"/>
          </a:p>
        </p:txBody>
      </p:sp>
      <p:sp>
        <p:nvSpPr>
          <p:cNvPr id="3" name="Rectangle 2"/>
          <p:cNvSpPr/>
          <p:nvPr/>
        </p:nvSpPr>
        <p:spPr>
          <a:xfrm>
            <a:off x="516562" y="908284"/>
            <a:ext cx="4087979" cy="523220"/>
          </a:xfrm>
          <a:prstGeom prst="rect">
            <a:avLst/>
          </a:prstGeom>
        </p:spPr>
        <p:txBody>
          <a:bodyPr wrap="none">
            <a:spAutoFit/>
          </a:bodyPr>
          <a:lstStyle/>
          <a:p>
            <a:r>
              <a:rPr lang="en-US" dirty="0"/>
              <a:t> </a:t>
            </a:r>
            <a:r>
              <a:rPr lang="en-US" sz="2800" b="1" dirty="0">
                <a:solidFill>
                  <a:schemeClr val="bg2">
                    <a:lumMod val="90000"/>
                  </a:schemeClr>
                </a:solidFill>
                <a:latin typeface="Times New Roman" pitchFamily="18" charset="0"/>
                <a:cs typeface="Times New Roman" pitchFamily="18" charset="0"/>
              </a:rPr>
              <a:t>Mary and the child Jesus</a:t>
            </a:r>
          </a:p>
        </p:txBody>
      </p:sp>
      <p:sp>
        <p:nvSpPr>
          <p:cNvPr id="4" name="Rectangle 3"/>
          <p:cNvSpPr/>
          <p:nvPr/>
        </p:nvSpPr>
        <p:spPr>
          <a:xfrm>
            <a:off x="1143000" y="1463299"/>
            <a:ext cx="7620000" cy="4893647"/>
          </a:xfrm>
          <a:prstGeom prst="rect">
            <a:avLst/>
          </a:prstGeom>
        </p:spPr>
        <p:txBody>
          <a:bodyPr wrap="square">
            <a:spAutoFit/>
          </a:bodyPr>
          <a:lstStyle/>
          <a:p>
            <a:pPr marL="342900" indent="-342900">
              <a:buFont typeface="Wingdings" pitchFamily="2" charset="2"/>
              <a:buChar char="v"/>
            </a:pPr>
            <a:r>
              <a:rPr lang="en-US" sz="2400" b="1" dirty="0" smtClean="0">
                <a:solidFill>
                  <a:schemeClr val="bg2">
                    <a:lumMod val="90000"/>
                  </a:schemeClr>
                </a:solidFill>
                <a:latin typeface="Times New Roman" pitchFamily="18" charset="0"/>
                <a:cs typeface="Times New Roman" pitchFamily="18" charset="0"/>
              </a:rPr>
              <a:t>Luke </a:t>
            </a:r>
            <a:r>
              <a:rPr lang="en-US" sz="2400" b="1" dirty="0">
                <a:solidFill>
                  <a:schemeClr val="bg2">
                    <a:lumMod val="90000"/>
                  </a:schemeClr>
                </a:solidFill>
                <a:latin typeface="Times New Roman" pitchFamily="18" charset="0"/>
                <a:cs typeface="Times New Roman" pitchFamily="18" charset="0"/>
              </a:rPr>
              <a:t>2:21 - Names Jesus after eight </a:t>
            </a:r>
            <a:r>
              <a:rPr lang="en-US" sz="2400" b="1" dirty="0" smtClean="0">
                <a:solidFill>
                  <a:schemeClr val="bg2">
                    <a:lumMod val="90000"/>
                  </a:schemeClr>
                </a:solidFill>
                <a:latin typeface="Times New Roman" pitchFamily="18" charset="0"/>
                <a:cs typeface="Times New Roman" pitchFamily="18" charset="0"/>
              </a:rPr>
              <a:t>days</a:t>
            </a:r>
          </a:p>
          <a:p>
            <a:pPr marL="342900" indent="-342900">
              <a:buFont typeface="Wingdings" pitchFamily="2" charset="2"/>
              <a:buChar char="v"/>
            </a:pPr>
            <a:r>
              <a:rPr lang="en-US" sz="2400" b="1" dirty="0" smtClean="0">
                <a:solidFill>
                  <a:schemeClr val="bg2">
                    <a:lumMod val="90000"/>
                  </a:schemeClr>
                </a:solidFill>
                <a:latin typeface="Times New Roman" pitchFamily="18" charset="0"/>
                <a:cs typeface="Times New Roman" pitchFamily="18" charset="0"/>
              </a:rPr>
              <a:t> </a:t>
            </a:r>
            <a:r>
              <a:rPr lang="en-US" sz="2400" b="1" dirty="0">
                <a:solidFill>
                  <a:schemeClr val="bg2">
                    <a:lumMod val="90000"/>
                  </a:schemeClr>
                </a:solidFill>
                <a:latin typeface="Times New Roman" pitchFamily="18" charset="0"/>
                <a:cs typeface="Times New Roman" pitchFamily="18" charset="0"/>
              </a:rPr>
              <a:t>Luke 2:22-24 – Jesus offered to the Lord with </a:t>
            </a:r>
            <a:r>
              <a:rPr lang="en-US" sz="2400" b="1" dirty="0" smtClean="0">
                <a:solidFill>
                  <a:schemeClr val="bg2">
                    <a:lumMod val="90000"/>
                  </a:schemeClr>
                </a:solidFill>
                <a:latin typeface="Times New Roman" pitchFamily="18" charset="0"/>
                <a:cs typeface="Times New Roman" pitchFamily="18" charset="0"/>
              </a:rPr>
              <a:t>sacrifice</a:t>
            </a:r>
          </a:p>
          <a:p>
            <a:pPr marL="342900" indent="-342900">
              <a:buFont typeface="Wingdings" pitchFamily="2" charset="2"/>
              <a:buChar char="v"/>
            </a:pPr>
            <a:r>
              <a:rPr lang="en-US" sz="2400" b="1" dirty="0" smtClean="0">
                <a:solidFill>
                  <a:schemeClr val="bg2">
                    <a:lumMod val="90000"/>
                  </a:schemeClr>
                </a:solidFill>
                <a:latin typeface="Times New Roman" pitchFamily="18" charset="0"/>
                <a:cs typeface="Times New Roman" pitchFamily="18" charset="0"/>
              </a:rPr>
              <a:t>Luke </a:t>
            </a:r>
            <a:r>
              <a:rPr lang="en-US" sz="2400" b="1" dirty="0">
                <a:solidFill>
                  <a:schemeClr val="bg2">
                    <a:lumMod val="90000"/>
                  </a:schemeClr>
                </a:solidFill>
                <a:latin typeface="Times New Roman" pitchFamily="18" charset="0"/>
                <a:cs typeface="Times New Roman" pitchFamily="18" charset="0"/>
              </a:rPr>
              <a:t>2:39-40 – Returns to Nazareth where Jesus grows strong</a:t>
            </a:r>
          </a:p>
          <a:p>
            <a:pPr marL="342900" indent="-342900">
              <a:buFont typeface="Wingdings" pitchFamily="2" charset="2"/>
              <a:buChar char="v"/>
            </a:pPr>
            <a:r>
              <a:rPr lang="en-US" sz="2400" b="1" dirty="0" smtClean="0">
                <a:solidFill>
                  <a:schemeClr val="bg2">
                    <a:lumMod val="90000"/>
                  </a:schemeClr>
                </a:solidFill>
                <a:latin typeface="Times New Roman" pitchFamily="18" charset="0"/>
                <a:cs typeface="Times New Roman" pitchFamily="18" charset="0"/>
              </a:rPr>
              <a:t>Luke </a:t>
            </a:r>
            <a:r>
              <a:rPr lang="en-US" sz="2400" b="1" dirty="0">
                <a:solidFill>
                  <a:schemeClr val="bg2">
                    <a:lumMod val="90000"/>
                  </a:schemeClr>
                </a:solidFill>
                <a:latin typeface="Times New Roman" pitchFamily="18" charset="0"/>
                <a:cs typeface="Times New Roman" pitchFamily="18" charset="0"/>
              </a:rPr>
              <a:t>2:41-51 –Misplaces Jesus while he was doing his Father’s business at the Temple</a:t>
            </a:r>
          </a:p>
          <a:p>
            <a:pPr marL="342900" indent="-342900">
              <a:buFont typeface="Wingdings" pitchFamily="2" charset="2"/>
              <a:buChar char="v"/>
            </a:pPr>
            <a:r>
              <a:rPr lang="en-US" sz="2400" b="1" dirty="0" smtClean="0">
                <a:solidFill>
                  <a:schemeClr val="bg2">
                    <a:lumMod val="90000"/>
                  </a:schemeClr>
                </a:solidFill>
                <a:latin typeface="Times New Roman" pitchFamily="18" charset="0"/>
                <a:cs typeface="Times New Roman" pitchFamily="18" charset="0"/>
              </a:rPr>
              <a:t>Luke </a:t>
            </a:r>
            <a:r>
              <a:rPr lang="en-US" sz="2400" b="1" dirty="0">
                <a:solidFill>
                  <a:schemeClr val="bg2">
                    <a:lumMod val="90000"/>
                  </a:schemeClr>
                </a:solidFill>
                <a:latin typeface="Times New Roman" pitchFamily="18" charset="0"/>
                <a:cs typeface="Times New Roman" pitchFamily="18" charset="0"/>
              </a:rPr>
              <a:t>2:50 – Mary does not understand Jesus’s explanation for doing his Father’s business</a:t>
            </a:r>
          </a:p>
          <a:p>
            <a:pPr marL="342900" indent="-342900">
              <a:buFont typeface="Wingdings" pitchFamily="2" charset="2"/>
              <a:buChar char="v"/>
            </a:pPr>
            <a:r>
              <a:rPr lang="en-US" sz="2400" b="1" dirty="0" smtClean="0">
                <a:solidFill>
                  <a:schemeClr val="bg2">
                    <a:lumMod val="90000"/>
                  </a:schemeClr>
                </a:solidFill>
                <a:latin typeface="Times New Roman" pitchFamily="18" charset="0"/>
                <a:cs typeface="Times New Roman" pitchFamily="18" charset="0"/>
              </a:rPr>
              <a:t> </a:t>
            </a:r>
            <a:r>
              <a:rPr lang="en-US" sz="2400" b="1" dirty="0">
                <a:solidFill>
                  <a:schemeClr val="bg2">
                    <a:lumMod val="90000"/>
                  </a:schemeClr>
                </a:solidFill>
                <a:latin typeface="Times New Roman" pitchFamily="18" charset="0"/>
                <a:cs typeface="Times New Roman" pitchFamily="18" charset="0"/>
              </a:rPr>
              <a:t>Luke 2:51 - Mary ponders and keeps Christ’s sayings in her heart</a:t>
            </a:r>
          </a:p>
          <a:p>
            <a:pPr marL="342900" indent="-342900">
              <a:buFont typeface="Wingdings" pitchFamily="2" charset="2"/>
              <a:buChar char="v"/>
            </a:pPr>
            <a:r>
              <a:rPr lang="en-US" sz="2400" b="1" dirty="0" smtClean="0">
                <a:solidFill>
                  <a:schemeClr val="bg2">
                    <a:lumMod val="90000"/>
                  </a:schemeClr>
                </a:solidFill>
                <a:latin typeface="Times New Roman" pitchFamily="18" charset="0"/>
                <a:cs typeface="Times New Roman" pitchFamily="18" charset="0"/>
              </a:rPr>
              <a:t>Luke </a:t>
            </a:r>
            <a:r>
              <a:rPr lang="en-US" sz="2400" b="1" dirty="0">
                <a:solidFill>
                  <a:schemeClr val="bg2">
                    <a:lumMod val="90000"/>
                  </a:schemeClr>
                </a:solidFill>
                <a:latin typeface="Times New Roman" pitchFamily="18" charset="0"/>
                <a:cs typeface="Times New Roman" pitchFamily="18" charset="0"/>
              </a:rPr>
              <a:t>2:52 - Jesus increases in wisdom and stature and favor with God and man</a:t>
            </a:r>
          </a:p>
        </p:txBody>
      </p:sp>
    </p:spTree>
    <p:extLst>
      <p:ext uri="{BB962C8B-B14F-4D97-AF65-F5344CB8AC3E}">
        <p14:creationId xmlns:p14="http://schemas.microsoft.com/office/powerpoint/2010/main" val="2097982963"/>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340748" y="228600"/>
            <a:ext cx="4462504" cy="523220"/>
          </a:xfrm>
          <a:prstGeom prst="rect">
            <a:avLst/>
          </a:prstGeom>
        </p:spPr>
        <p:txBody>
          <a:bodyPr wrap="none">
            <a:spAutoFit/>
          </a:bodyPr>
          <a:lstStyle/>
          <a:p>
            <a:r>
              <a:rPr lang="en-US" sz="2800" b="1" dirty="0" smtClean="0">
                <a:solidFill>
                  <a:schemeClr val="bg2">
                    <a:lumMod val="90000"/>
                  </a:schemeClr>
                </a:solidFill>
                <a:effectLst/>
                <a:latin typeface="Times New Roman"/>
                <a:ea typeface="Calibri"/>
              </a:rPr>
              <a:t>Mary’s Heartbreak and Joy</a:t>
            </a:r>
            <a:endParaRPr lang="en-US" sz="2800" b="1" dirty="0">
              <a:solidFill>
                <a:schemeClr val="bg2">
                  <a:lumMod val="90000"/>
                </a:schemeClr>
              </a:solidFill>
            </a:endParaRPr>
          </a:p>
        </p:txBody>
      </p:sp>
      <p:sp>
        <p:nvSpPr>
          <p:cNvPr id="3" name="Rectangle 2"/>
          <p:cNvSpPr/>
          <p:nvPr/>
        </p:nvSpPr>
        <p:spPr>
          <a:xfrm>
            <a:off x="457200" y="751820"/>
            <a:ext cx="3306803" cy="523220"/>
          </a:xfrm>
          <a:prstGeom prst="rect">
            <a:avLst/>
          </a:prstGeom>
        </p:spPr>
        <p:txBody>
          <a:bodyPr wrap="none">
            <a:spAutoFit/>
          </a:bodyPr>
          <a:lstStyle/>
          <a:p>
            <a:r>
              <a:rPr lang="en-US" dirty="0"/>
              <a:t> </a:t>
            </a:r>
            <a:r>
              <a:rPr lang="en-US" sz="2800" b="1" dirty="0">
                <a:solidFill>
                  <a:schemeClr val="bg2">
                    <a:lumMod val="90000"/>
                  </a:schemeClr>
                </a:solidFill>
                <a:latin typeface="Times New Roman" pitchFamily="18" charset="0"/>
                <a:cs typeface="Times New Roman" pitchFamily="18" charset="0"/>
              </a:rPr>
              <a:t>Christ’s Crucifixion</a:t>
            </a:r>
          </a:p>
        </p:txBody>
      </p:sp>
      <p:sp>
        <p:nvSpPr>
          <p:cNvPr id="4" name="Rectangle 3"/>
          <p:cNvSpPr/>
          <p:nvPr/>
        </p:nvSpPr>
        <p:spPr>
          <a:xfrm>
            <a:off x="838200" y="1371600"/>
            <a:ext cx="7848600" cy="2308324"/>
          </a:xfrm>
          <a:prstGeom prst="rect">
            <a:avLst/>
          </a:prstGeom>
        </p:spPr>
        <p:txBody>
          <a:bodyPr wrap="square">
            <a:spAutoFit/>
          </a:bodyPr>
          <a:lstStyle/>
          <a:p>
            <a:pPr marL="342900" indent="-342900">
              <a:buFont typeface="Wingdings" pitchFamily="2" charset="2"/>
              <a:buChar char="v"/>
            </a:pPr>
            <a:r>
              <a:rPr lang="en-US" sz="2400" b="1" dirty="0" smtClean="0">
                <a:solidFill>
                  <a:schemeClr val="bg2">
                    <a:lumMod val="90000"/>
                  </a:schemeClr>
                </a:solidFill>
                <a:latin typeface="Times New Roman" pitchFamily="18" charset="0"/>
                <a:cs typeface="Times New Roman" pitchFamily="18" charset="0"/>
              </a:rPr>
              <a:t>John </a:t>
            </a:r>
            <a:r>
              <a:rPr lang="en-US" sz="2400" b="1" dirty="0">
                <a:solidFill>
                  <a:schemeClr val="bg2">
                    <a:lumMod val="90000"/>
                  </a:schemeClr>
                </a:solidFill>
                <a:latin typeface="Times New Roman" pitchFamily="18" charset="0"/>
                <a:cs typeface="Times New Roman" pitchFamily="18" charset="0"/>
              </a:rPr>
              <a:t>19:16-42 – Mary stood by the cross as the Son of God was </a:t>
            </a:r>
            <a:r>
              <a:rPr lang="en-US" sz="2400" b="1" dirty="0" smtClean="0">
                <a:solidFill>
                  <a:schemeClr val="bg2">
                    <a:lumMod val="90000"/>
                  </a:schemeClr>
                </a:solidFill>
                <a:latin typeface="Times New Roman" pitchFamily="18" charset="0"/>
                <a:cs typeface="Times New Roman" pitchFamily="18" charset="0"/>
              </a:rPr>
              <a:t>crucified</a:t>
            </a:r>
            <a:r>
              <a:rPr lang="en-US" sz="2400" b="1" baseline="30000" dirty="0" smtClean="0">
                <a:solidFill>
                  <a:schemeClr val="bg2">
                    <a:lumMod val="90000"/>
                  </a:schemeClr>
                </a:solidFill>
                <a:latin typeface="Times New Roman" pitchFamily="18" charset="0"/>
                <a:cs typeface="Times New Roman" pitchFamily="18" charset="0"/>
              </a:rPr>
              <a:t>67</a:t>
            </a:r>
            <a:endParaRPr lang="en-US" sz="2400" b="1" dirty="0" smtClean="0">
              <a:solidFill>
                <a:schemeClr val="bg2">
                  <a:lumMod val="90000"/>
                </a:schemeClr>
              </a:solidFill>
              <a:latin typeface="Times New Roman" pitchFamily="18" charset="0"/>
              <a:cs typeface="Times New Roman" pitchFamily="18" charset="0"/>
            </a:endParaRPr>
          </a:p>
          <a:p>
            <a:pPr marL="342900" indent="-342900">
              <a:buFont typeface="Wingdings" pitchFamily="2" charset="2"/>
              <a:buChar char="v"/>
            </a:pPr>
            <a:r>
              <a:rPr lang="en-US" sz="2400" b="1" dirty="0" smtClean="0">
                <a:solidFill>
                  <a:schemeClr val="bg2">
                    <a:lumMod val="90000"/>
                  </a:schemeClr>
                </a:solidFill>
                <a:latin typeface="Times New Roman" pitchFamily="18" charset="0"/>
                <a:cs typeface="Times New Roman" pitchFamily="18" charset="0"/>
              </a:rPr>
              <a:t>John </a:t>
            </a:r>
            <a:r>
              <a:rPr lang="en-US" sz="2400" b="1" dirty="0">
                <a:solidFill>
                  <a:schemeClr val="bg2">
                    <a:lumMod val="90000"/>
                  </a:schemeClr>
                </a:solidFill>
                <a:latin typeface="Times New Roman" pitchFamily="18" charset="0"/>
                <a:cs typeface="Times New Roman" pitchFamily="18" charset="0"/>
              </a:rPr>
              <a:t>19:25 – The sister of the mother of </a:t>
            </a:r>
            <a:r>
              <a:rPr lang="en-US" sz="2400" b="1" dirty="0" smtClean="0">
                <a:solidFill>
                  <a:schemeClr val="bg2">
                    <a:lumMod val="90000"/>
                  </a:schemeClr>
                </a:solidFill>
                <a:latin typeface="Times New Roman" pitchFamily="18" charset="0"/>
                <a:cs typeface="Times New Roman" pitchFamily="18" charset="0"/>
              </a:rPr>
              <a:t>Jesus</a:t>
            </a:r>
            <a:r>
              <a:rPr lang="en-US" sz="2400" b="1" baseline="30000" dirty="0" smtClean="0">
                <a:solidFill>
                  <a:schemeClr val="bg2">
                    <a:lumMod val="90000"/>
                  </a:schemeClr>
                </a:solidFill>
                <a:latin typeface="Times New Roman" pitchFamily="18" charset="0"/>
                <a:cs typeface="Times New Roman" pitchFamily="18" charset="0"/>
              </a:rPr>
              <a:t>68</a:t>
            </a:r>
            <a:endParaRPr lang="en-US" sz="2400" b="1" dirty="0" smtClean="0">
              <a:solidFill>
                <a:schemeClr val="bg2">
                  <a:lumMod val="90000"/>
                </a:schemeClr>
              </a:solidFill>
              <a:latin typeface="Times New Roman" pitchFamily="18" charset="0"/>
              <a:cs typeface="Times New Roman" pitchFamily="18" charset="0"/>
            </a:endParaRPr>
          </a:p>
          <a:p>
            <a:pPr marL="342900" indent="-342900">
              <a:buFont typeface="Wingdings" pitchFamily="2" charset="2"/>
              <a:buChar char="v"/>
            </a:pPr>
            <a:r>
              <a:rPr lang="en-US" sz="2400" b="1" dirty="0" smtClean="0">
                <a:solidFill>
                  <a:schemeClr val="bg2">
                    <a:lumMod val="90000"/>
                  </a:schemeClr>
                </a:solidFill>
                <a:latin typeface="Times New Roman" pitchFamily="18" charset="0"/>
                <a:cs typeface="Times New Roman" pitchFamily="18" charset="0"/>
              </a:rPr>
              <a:t>Synoptic </a:t>
            </a:r>
            <a:r>
              <a:rPr lang="en-US" sz="2400" b="1" dirty="0">
                <a:solidFill>
                  <a:schemeClr val="bg2">
                    <a:lumMod val="90000"/>
                  </a:schemeClr>
                </a:solidFill>
                <a:latin typeface="Times New Roman" pitchFamily="18" charset="0"/>
                <a:cs typeface="Times New Roman" pitchFamily="18" charset="0"/>
              </a:rPr>
              <a:t>discrepancy </a:t>
            </a:r>
            <a:r>
              <a:rPr lang="en-US" sz="2400" b="1" dirty="0" smtClean="0">
                <a:solidFill>
                  <a:schemeClr val="bg2">
                    <a:lumMod val="90000"/>
                  </a:schemeClr>
                </a:solidFill>
                <a:latin typeface="Times New Roman" pitchFamily="18" charset="0"/>
                <a:cs typeface="Times New Roman" pitchFamily="18" charset="0"/>
              </a:rPr>
              <a:t>explained</a:t>
            </a:r>
            <a:r>
              <a:rPr lang="en-US" sz="2400" b="1" baseline="30000" dirty="0" smtClean="0">
                <a:solidFill>
                  <a:schemeClr val="bg2">
                    <a:lumMod val="90000"/>
                  </a:schemeClr>
                </a:solidFill>
                <a:latin typeface="Times New Roman" pitchFamily="18" charset="0"/>
                <a:cs typeface="Times New Roman" pitchFamily="18" charset="0"/>
              </a:rPr>
              <a:t>69</a:t>
            </a:r>
            <a:endParaRPr lang="en-US" sz="2400" b="1" baseline="30000" dirty="0">
              <a:solidFill>
                <a:schemeClr val="bg2">
                  <a:lumMod val="90000"/>
                </a:schemeClr>
              </a:solidFill>
              <a:latin typeface="Times New Roman" pitchFamily="18" charset="0"/>
              <a:cs typeface="Times New Roman" pitchFamily="18" charset="0"/>
            </a:endParaRPr>
          </a:p>
          <a:p>
            <a:pPr marL="342900" indent="-342900">
              <a:buFont typeface="Wingdings" pitchFamily="2" charset="2"/>
              <a:buChar char="v"/>
            </a:pPr>
            <a:r>
              <a:rPr lang="en-US" sz="2400" b="1" dirty="0">
                <a:solidFill>
                  <a:schemeClr val="bg2">
                    <a:lumMod val="90000"/>
                  </a:schemeClr>
                </a:solidFill>
                <a:latin typeface="Times New Roman" pitchFamily="18" charset="0"/>
                <a:cs typeface="Times New Roman" pitchFamily="18" charset="0"/>
              </a:rPr>
              <a:t>John 19:25-27 - Jesus gives his Mother to his beloved </a:t>
            </a:r>
            <a:r>
              <a:rPr lang="en-US" sz="2400" b="1" dirty="0" smtClean="0">
                <a:solidFill>
                  <a:schemeClr val="bg2">
                    <a:lumMod val="90000"/>
                  </a:schemeClr>
                </a:solidFill>
                <a:latin typeface="Times New Roman" pitchFamily="18" charset="0"/>
                <a:cs typeface="Times New Roman" pitchFamily="18" charset="0"/>
              </a:rPr>
              <a:t>Disciple </a:t>
            </a:r>
            <a:r>
              <a:rPr lang="en-US" sz="2400" b="1" baseline="30000" dirty="0" smtClean="0">
                <a:solidFill>
                  <a:schemeClr val="bg2">
                    <a:lumMod val="90000"/>
                  </a:schemeClr>
                </a:solidFill>
                <a:latin typeface="Times New Roman" pitchFamily="18" charset="0"/>
                <a:cs typeface="Times New Roman" pitchFamily="18" charset="0"/>
              </a:rPr>
              <a:t>70</a:t>
            </a:r>
            <a:endParaRPr lang="en-US" sz="2400" b="1" baseline="30000" dirty="0">
              <a:solidFill>
                <a:schemeClr val="bg2">
                  <a:lumMod val="90000"/>
                </a:schemeClr>
              </a:solidFill>
              <a:latin typeface="Times New Roman" pitchFamily="18" charset="0"/>
              <a:cs typeface="Times New Roman" pitchFamily="18" charset="0"/>
            </a:endParaRPr>
          </a:p>
        </p:txBody>
      </p:sp>
      <p:sp>
        <p:nvSpPr>
          <p:cNvPr id="5" name="Rectangle 4"/>
          <p:cNvSpPr/>
          <p:nvPr/>
        </p:nvSpPr>
        <p:spPr>
          <a:xfrm>
            <a:off x="457200" y="3819034"/>
            <a:ext cx="1569660" cy="369332"/>
          </a:xfrm>
          <a:prstGeom prst="rect">
            <a:avLst/>
          </a:prstGeom>
        </p:spPr>
        <p:txBody>
          <a:bodyPr wrap="none">
            <a:spAutoFit/>
          </a:bodyPr>
          <a:lstStyle/>
          <a:p>
            <a:r>
              <a:rPr lang="en-US" dirty="0" smtClean="0">
                <a:solidFill>
                  <a:schemeClr val="bg2">
                    <a:lumMod val="90000"/>
                  </a:schemeClr>
                </a:solidFill>
                <a:latin typeface="Times New Roman" pitchFamily="18" charset="0"/>
                <a:cs typeface="Times New Roman" pitchFamily="18" charset="0"/>
              </a:rPr>
              <a:t>____________</a:t>
            </a:r>
          </a:p>
        </p:txBody>
      </p:sp>
      <p:sp>
        <p:nvSpPr>
          <p:cNvPr id="6" name="Rectangle 5"/>
          <p:cNvSpPr/>
          <p:nvPr/>
        </p:nvSpPr>
        <p:spPr>
          <a:xfrm>
            <a:off x="448235" y="4343400"/>
            <a:ext cx="8414800" cy="2369880"/>
          </a:xfrm>
          <a:prstGeom prst="rect">
            <a:avLst/>
          </a:prstGeom>
        </p:spPr>
        <p:txBody>
          <a:bodyPr wrap="square">
            <a:spAutoFit/>
          </a:bodyPr>
          <a:lstStyle/>
          <a:p>
            <a:r>
              <a:rPr lang="en-US" sz="1600" dirty="0" smtClean="0">
                <a:solidFill>
                  <a:schemeClr val="bg2">
                    <a:lumMod val="90000"/>
                  </a:schemeClr>
                </a:solidFill>
                <a:latin typeface="Times New Roman" pitchFamily="18" charset="0"/>
                <a:cs typeface="Times New Roman" pitchFamily="18" charset="0"/>
              </a:rPr>
              <a:t>67 John M. Howard, "The Significance of Minor Characters in the Gospel of John," Bibliotheca sacra 163, no. 649 (2006): 67-69.</a:t>
            </a:r>
          </a:p>
          <a:p>
            <a:r>
              <a:rPr lang="en-US" sz="1600" dirty="0" smtClean="0">
                <a:solidFill>
                  <a:schemeClr val="bg2">
                    <a:lumMod val="90000"/>
                  </a:schemeClr>
                </a:solidFill>
                <a:latin typeface="Times New Roman" pitchFamily="18" charset="0"/>
                <a:cs typeface="Times New Roman" pitchFamily="18" charset="0"/>
              </a:rPr>
              <a:t>68 Benjamin B. Devan, "Science and Religion around the World Edited by John Hedley Brooke and Ronald L. Numbers Darwin's Pious Idea: Why the Ultra-Darwinists and Creationists Both Get It Wrong by Conor Cunningham," </a:t>
            </a:r>
            <a:r>
              <a:rPr lang="en-US" sz="1600" i="1" dirty="0" smtClean="0">
                <a:solidFill>
                  <a:schemeClr val="bg2">
                    <a:lumMod val="90000"/>
                  </a:schemeClr>
                </a:solidFill>
                <a:latin typeface="Times New Roman" pitchFamily="18" charset="0"/>
                <a:cs typeface="Times New Roman" pitchFamily="18" charset="0"/>
              </a:rPr>
              <a:t>Journal for the Scientific Study of Religion</a:t>
            </a:r>
            <a:r>
              <a:rPr lang="en-US" sz="1600" dirty="0" smtClean="0">
                <a:solidFill>
                  <a:schemeClr val="bg2">
                    <a:lumMod val="90000"/>
                  </a:schemeClr>
                </a:solidFill>
                <a:latin typeface="Times New Roman" pitchFamily="18" charset="0"/>
                <a:cs typeface="Times New Roman" pitchFamily="18" charset="0"/>
              </a:rPr>
              <a:t> 50, no. 4 (2011).</a:t>
            </a:r>
          </a:p>
          <a:p>
            <a:r>
              <a:rPr lang="en-US" sz="1600" dirty="0" smtClean="0">
                <a:solidFill>
                  <a:schemeClr val="bg2">
                    <a:lumMod val="90000"/>
                  </a:schemeClr>
                </a:solidFill>
                <a:latin typeface="Times New Roman" pitchFamily="18" charset="0"/>
                <a:cs typeface="Times New Roman" pitchFamily="18" charset="0"/>
              </a:rPr>
              <a:t>69 Joseph L. Lilly, "Jesus and His Mother During the Public Life. Iii," </a:t>
            </a:r>
            <a:r>
              <a:rPr lang="en-US" sz="1600" i="1" dirty="0" smtClean="0">
                <a:solidFill>
                  <a:schemeClr val="bg2">
                    <a:lumMod val="90000"/>
                  </a:schemeClr>
                </a:solidFill>
                <a:latin typeface="Times New Roman" pitchFamily="18" charset="0"/>
                <a:cs typeface="Times New Roman" pitchFamily="18" charset="0"/>
              </a:rPr>
              <a:t>Catholic Biblical Quarterly</a:t>
            </a:r>
            <a:r>
              <a:rPr lang="en-US" sz="1600" dirty="0" smtClean="0">
                <a:solidFill>
                  <a:schemeClr val="bg2">
                    <a:lumMod val="90000"/>
                  </a:schemeClr>
                </a:solidFill>
                <a:latin typeface="Times New Roman" pitchFamily="18" charset="0"/>
                <a:cs typeface="Times New Roman" pitchFamily="18" charset="0"/>
              </a:rPr>
              <a:t> 8, no. 3 (1946).</a:t>
            </a:r>
          </a:p>
          <a:p>
            <a:r>
              <a:rPr lang="en-US" sz="1600" dirty="0" smtClean="0">
                <a:solidFill>
                  <a:schemeClr val="bg2">
                    <a:lumMod val="90000"/>
                  </a:schemeClr>
                </a:solidFill>
                <a:latin typeface="Times New Roman" pitchFamily="18" charset="0"/>
                <a:cs typeface="Times New Roman" pitchFamily="18" charset="0"/>
              </a:rPr>
              <a:t>70 </a:t>
            </a:r>
            <a:r>
              <a:rPr lang="en-US" sz="1600" dirty="0">
                <a:solidFill>
                  <a:schemeClr val="bg2">
                    <a:lumMod val="90000"/>
                  </a:schemeClr>
                </a:solidFill>
                <a:latin typeface="Times New Roman" pitchFamily="18" charset="0"/>
                <a:cs typeface="Times New Roman" pitchFamily="18" charset="0"/>
              </a:rPr>
              <a:t>George R. Beasley-Murray, </a:t>
            </a:r>
            <a:r>
              <a:rPr lang="en-US" sz="1600" i="1" dirty="0">
                <a:solidFill>
                  <a:schemeClr val="bg2">
                    <a:lumMod val="90000"/>
                  </a:schemeClr>
                </a:solidFill>
                <a:latin typeface="Times New Roman" pitchFamily="18" charset="0"/>
                <a:cs typeface="Times New Roman" pitchFamily="18" charset="0"/>
              </a:rPr>
              <a:t>Word Biblical Commentary: John</a:t>
            </a:r>
            <a:r>
              <a:rPr lang="en-US" sz="1600" dirty="0">
                <a:solidFill>
                  <a:schemeClr val="bg2">
                    <a:lumMod val="90000"/>
                  </a:schemeClr>
                </a:solidFill>
                <a:latin typeface="Times New Roman" pitchFamily="18" charset="0"/>
                <a:cs typeface="Times New Roman" pitchFamily="18" charset="0"/>
              </a:rPr>
              <a:t>, Word Biblical Commentary, vol. 36 (Dallas: Word, Incorporated, 2002), 349.</a:t>
            </a:r>
          </a:p>
        </p:txBody>
      </p:sp>
    </p:spTree>
    <p:extLst>
      <p:ext uri="{BB962C8B-B14F-4D97-AF65-F5344CB8AC3E}">
        <p14:creationId xmlns:p14="http://schemas.microsoft.com/office/powerpoint/2010/main" val="279509009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386128" y="304800"/>
            <a:ext cx="6371744" cy="523220"/>
          </a:xfrm>
          <a:prstGeom prst="rect">
            <a:avLst/>
          </a:prstGeom>
        </p:spPr>
        <p:txBody>
          <a:bodyPr wrap="none">
            <a:spAutoFit/>
          </a:bodyPr>
          <a:lstStyle/>
          <a:p>
            <a:r>
              <a:rPr lang="en-US" sz="2800" b="1" dirty="0" smtClean="0">
                <a:solidFill>
                  <a:schemeClr val="bg2">
                    <a:lumMod val="90000"/>
                  </a:schemeClr>
                </a:solidFill>
                <a:latin typeface="Times New Roman" pitchFamily="18" charset="0"/>
                <a:cs typeface="Times New Roman" pitchFamily="18" charset="0"/>
              </a:rPr>
              <a:t>Daily life in Israel during Mary’s time – </a:t>
            </a:r>
            <a:endParaRPr lang="en-US" sz="2800" b="1" dirty="0">
              <a:solidFill>
                <a:schemeClr val="bg2">
                  <a:lumMod val="90000"/>
                </a:schemeClr>
              </a:solidFill>
              <a:latin typeface="Times New Roman" pitchFamily="18" charset="0"/>
              <a:cs typeface="Times New Roman" pitchFamily="18" charset="0"/>
            </a:endParaRPr>
          </a:p>
        </p:txBody>
      </p:sp>
      <p:sp>
        <p:nvSpPr>
          <p:cNvPr id="5" name="Rectangle 4"/>
          <p:cNvSpPr/>
          <p:nvPr/>
        </p:nvSpPr>
        <p:spPr>
          <a:xfrm>
            <a:off x="914400" y="1219200"/>
            <a:ext cx="1620957" cy="523220"/>
          </a:xfrm>
          <a:prstGeom prst="rect">
            <a:avLst/>
          </a:prstGeom>
        </p:spPr>
        <p:txBody>
          <a:bodyPr wrap="none">
            <a:spAutoFit/>
          </a:bodyPr>
          <a:lstStyle/>
          <a:p>
            <a:r>
              <a:rPr lang="en-US" sz="2800" b="1" dirty="0" smtClean="0">
                <a:solidFill>
                  <a:schemeClr val="bg2">
                    <a:lumMod val="90000"/>
                  </a:schemeClr>
                </a:solidFill>
                <a:latin typeface="Times New Roman" pitchFamily="18" charset="0"/>
                <a:cs typeface="Times New Roman" pitchFamily="18" charset="0"/>
              </a:rPr>
              <a:t>Family – </a:t>
            </a:r>
            <a:endParaRPr lang="en-US" sz="2800" b="1" dirty="0">
              <a:solidFill>
                <a:schemeClr val="bg2">
                  <a:lumMod val="90000"/>
                </a:schemeClr>
              </a:solidFill>
              <a:latin typeface="Times New Roman" pitchFamily="18" charset="0"/>
              <a:cs typeface="Times New Roman" pitchFamily="18" charset="0"/>
            </a:endParaRPr>
          </a:p>
        </p:txBody>
      </p:sp>
      <p:sp>
        <p:nvSpPr>
          <p:cNvPr id="6" name="Rectangle 5"/>
          <p:cNvSpPr/>
          <p:nvPr/>
        </p:nvSpPr>
        <p:spPr>
          <a:xfrm>
            <a:off x="1724878" y="1981200"/>
            <a:ext cx="1386918" cy="461665"/>
          </a:xfrm>
          <a:prstGeom prst="rect">
            <a:avLst/>
          </a:prstGeom>
        </p:spPr>
        <p:txBody>
          <a:bodyPr wrap="none">
            <a:spAutoFit/>
          </a:bodyPr>
          <a:lstStyle/>
          <a:p>
            <a:pPr marL="342900" indent="-342900">
              <a:buFont typeface="Wingdings" pitchFamily="2" charset="2"/>
              <a:buChar char="v"/>
            </a:pPr>
            <a:r>
              <a:rPr lang="en-US" sz="2400" b="1" dirty="0" smtClean="0">
                <a:solidFill>
                  <a:schemeClr val="bg2">
                    <a:lumMod val="90000"/>
                  </a:schemeClr>
                </a:solidFill>
                <a:latin typeface="Times New Roman" pitchFamily="18" charset="0"/>
                <a:cs typeface="Times New Roman" pitchFamily="18" charset="0"/>
              </a:rPr>
              <a:t>Units</a:t>
            </a:r>
            <a:r>
              <a:rPr lang="en-US" sz="2400" b="1" baseline="30000" dirty="0" smtClean="0">
                <a:solidFill>
                  <a:schemeClr val="bg2">
                    <a:lumMod val="90000"/>
                  </a:schemeClr>
                </a:solidFill>
                <a:latin typeface="Times New Roman" pitchFamily="18" charset="0"/>
                <a:cs typeface="Times New Roman" pitchFamily="18" charset="0"/>
              </a:rPr>
              <a:t>8</a:t>
            </a:r>
            <a:endParaRPr lang="en-US" sz="2400" b="1" baseline="30000" dirty="0">
              <a:solidFill>
                <a:schemeClr val="bg2">
                  <a:lumMod val="90000"/>
                </a:schemeClr>
              </a:solidFill>
              <a:latin typeface="Times New Roman" pitchFamily="18" charset="0"/>
              <a:cs typeface="Times New Roman" pitchFamily="18" charset="0"/>
            </a:endParaRPr>
          </a:p>
        </p:txBody>
      </p:sp>
      <p:sp>
        <p:nvSpPr>
          <p:cNvPr id="7" name="Rectangle 6"/>
          <p:cNvSpPr/>
          <p:nvPr/>
        </p:nvSpPr>
        <p:spPr>
          <a:xfrm>
            <a:off x="1724878" y="2782669"/>
            <a:ext cx="2547492" cy="461665"/>
          </a:xfrm>
          <a:prstGeom prst="rect">
            <a:avLst/>
          </a:prstGeom>
        </p:spPr>
        <p:txBody>
          <a:bodyPr wrap="none">
            <a:spAutoFit/>
          </a:bodyPr>
          <a:lstStyle/>
          <a:p>
            <a:pPr marL="342900" indent="-342900">
              <a:buFont typeface="Wingdings" pitchFamily="2" charset="2"/>
              <a:buChar char="v"/>
            </a:pPr>
            <a:r>
              <a:rPr lang="en-US" sz="2400" b="1" dirty="0">
                <a:solidFill>
                  <a:schemeClr val="bg2">
                    <a:lumMod val="90000"/>
                  </a:schemeClr>
                </a:solidFill>
                <a:latin typeface="Times New Roman" pitchFamily="18" charset="0"/>
                <a:cs typeface="Times New Roman" pitchFamily="18" charset="0"/>
              </a:rPr>
              <a:t>Basic </a:t>
            </a:r>
            <a:r>
              <a:rPr lang="en-US" sz="2400" b="1" dirty="0" smtClean="0">
                <a:solidFill>
                  <a:schemeClr val="bg2">
                    <a:lumMod val="90000"/>
                  </a:schemeClr>
                </a:solidFill>
                <a:latin typeface="Times New Roman" pitchFamily="18" charset="0"/>
                <a:cs typeface="Times New Roman" pitchFamily="18" charset="0"/>
              </a:rPr>
              <a:t>survival</a:t>
            </a:r>
            <a:r>
              <a:rPr lang="en-US" sz="2400" b="1" baseline="30000" dirty="0" smtClean="0">
                <a:solidFill>
                  <a:schemeClr val="bg2">
                    <a:lumMod val="90000"/>
                  </a:schemeClr>
                </a:solidFill>
                <a:latin typeface="Times New Roman" pitchFamily="18" charset="0"/>
                <a:cs typeface="Times New Roman" pitchFamily="18" charset="0"/>
              </a:rPr>
              <a:t>9</a:t>
            </a:r>
            <a:endParaRPr lang="en-US" sz="2400" b="1" baseline="30000" dirty="0">
              <a:solidFill>
                <a:schemeClr val="bg2">
                  <a:lumMod val="90000"/>
                </a:schemeClr>
              </a:solidFill>
              <a:latin typeface="Times New Roman" pitchFamily="18" charset="0"/>
              <a:cs typeface="Times New Roman" pitchFamily="18" charset="0"/>
            </a:endParaRPr>
          </a:p>
        </p:txBody>
      </p:sp>
      <p:sp>
        <p:nvSpPr>
          <p:cNvPr id="8" name="Rectangle 7"/>
          <p:cNvSpPr/>
          <p:nvPr/>
        </p:nvSpPr>
        <p:spPr>
          <a:xfrm>
            <a:off x="1724878" y="3505653"/>
            <a:ext cx="2403671" cy="461665"/>
          </a:xfrm>
          <a:prstGeom prst="rect">
            <a:avLst/>
          </a:prstGeom>
        </p:spPr>
        <p:txBody>
          <a:bodyPr wrap="none">
            <a:spAutoFit/>
          </a:bodyPr>
          <a:lstStyle/>
          <a:p>
            <a:pPr marL="285750" indent="-285750">
              <a:buFont typeface="Wingdings" pitchFamily="2" charset="2"/>
              <a:buChar char="v"/>
            </a:pPr>
            <a:r>
              <a:rPr lang="en-US" sz="2400" b="1" dirty="0">
                <a:solidFill>
                  <a:schemeClr val="bg2">
                    <a:lumMod val="90000"/>
                  </a:schemeClr>
                </a:solidFill>
                <a:latin typeface="Times New Roman" pitchFamily="18" charset="0"/>
                <a:cs typeface="Times New Roman" pitchFamily="18" charset="0"/>
              </a:rPr>
              <a:t>Wives’ </a:t>
            </a:r>
            <a:r>
              <a:rPr lang="en-US" sz="2400" b="1" dirty="0" smtClean="0">
                <a:solidFill>
                  <a:schemeClr val="bg2">
                    <a:lumMod val="90000"/>
                  </a:schemeClr>
                </a:solidFill>
                <a:latin typeface="Times New Roman" pitchFamily="18" charset="0"/>
                <a:cs typeface="Times New Roman" pitchFamily="18" charset="0"/>
              </a:rPr>
              <a:t>status</a:t>
            </a:r>
            <a:r>
              <a:rPr lang="en-US" sz="2400" b="1" baseline="30000" dirty="0" smtClean="0">
                <a:solidFill>
                  <a:schemeClr val="bg2">
                    <a:lumMod val="90000"/>
                  </a:schemeClr>
                </a:solidFill>
                <a:latin typeface="Times New Roman" pitchFamily="18" charset="0"/>
                <a:cs typeface="Times New Roman" pitchFamily="18" charset="0"/>
              </a:rPr>
              <a:t>10</a:t>
            </a:r>
            <a:endParaRPr lang="en-US" sz="2400" b="1" baseline="30000" dirty="0">
              <a:solidFill>
                <a:schemeClr val="bg2">
                  <a:lumMod val="90000"/>
                </a:schemeClr>
              </a:solidFill>
              <a:latin typeface="Times New Roman" pitchFamily="18" charset="0"/>
              <a:cs typeface="Times New Roman" pitchFamily="18" charset="0"/>
            </a:endParaRPr>
          </a:p>
        </p:txBody>
      </p:sp>
      <p:sp>
        <p:nvSpPr>
          <p:cNvPr id="9" name="Rectangle 8"/>
          <p:cNvSpPr/>
          <p:nvPr/>
        </p:nvSpPr>
        <p:spPr>
          <a:xfrm>
            <a:off x="629770" y="4869904"/>
            <a:ext cx="7884459" cy="1815882"/>
          </a:xfrm>
          <a:prstGeom prst="rect">
            <a:avLst/>
          </a:prstGeom>
        </p:spPr>
        <p:txBody>
          <a:bodyPr wrap="square">
            <a:spAutoFit/>
          </a:bodyPr>
          <a:lstStyle/>
          <a:p>
            <a:r>
              <a:rPr lang="en-US" sz="1600" dirty="0" smtClean="0">
                <a:solidFill>
                  <a:schemeClr val="bg2">
                    <a:lumMod val="90000"/>
                  </a:schemeClr>
                </a:solidFill>
                <a:latin typeface="Times New Roman" pitchFamily="18" charset="0"/>
                <a:cs typeface="Times New Roman" pitchFamily="18" charset="0"/>
              </a:rPr>
              <a:t>8Alexei </a:t>
            </a:r>
            <a:r>
              <a:rPr lang="en-US" sz="1600" dirty="0">
                <a:solidFill>
                  <a:schemeClr val="bg2">
                    <a:lumMod val="90000"/>
                  </a:schemeClr>
                </a:solidFill>
                <a:latin typeface="Times New Roman" pitchFamily="18" charset="0"/>
                <a:cs typeface="Times New Roman" pitchFamily="18" charset="0"/>
              </a:rPr>
              <a:t>Sivertsev, </a:t>
            </a:r>
            <a:r>
              <a:rPr lang="en-US" sz="1600" i="1" dirty="0">
                <a:solidFill>
                  <a:schemeClr val="bg2">
                    <a:lumMod val="90000"/>
                  </a:schemeClr>
                </a:solidFill>
                <a:latin typeface="Times New Roman" pitchFamily="18" charset="0"/>
                <a:cs typeface="Times New Roman" pitchFamily="18" charset="0"/>
              </a:rPr>
              <a:t>Family Religion</a:t>
            </a:r>
            <a:r>
              <a:rPr lang="en-US" sz="1600" dirty="0">
                <a:solidFill>
                  <a:schemeClr val="bg2">
                    <a:lumMod val="90000"/>
                  </a:schemeClr>
                </a:solidFill>
                <a:latin typeface="Times New Roman" pitchFamily="18" charset="0"/>
                <a:cs typeface="Times New Roman" pitchFamily="18" charset="0"/>
              </a:rPr>
              <a:t>, ed. John J. Collins and Daniel C. Harlow, The Eerdmans Dictionary of Early Judaism (Grand Rapids, MI; Cambridge, U.K.: William B. Eerdmans Publishing Company, 2010), 633</a:t>
            </a:r>
            <a:r>
              <a:rPr lang="en-US" sz="1600" dirty="0" smtClean="0">
                <a:solidFill>
                  <a:schemeClr val="bg2">
                    <a:lumMod val="90000"/>
                  </a:schemeClr>
                </a:solidFill>
                <a:latin typeface="Times New Roman" pitchFamily="18" charset="0"/>
                <a:cs typeface="Times New Roman" pitchFamily="18" charset="0"/>
              </a:rPr>
              <a:t>.</a:t>
            </a:r>
          </a:p>
          <a:p>
            <a:endParaRPr lang="en-US" sz="1600" dirty="0">
              <a:solidFill>
                <a:schemeClr val="bg2">
                  <a:lumMod val="90000"/>
                </a:schemeClr>
              </a:solidFill>
              <a:latin typeface="Times New Roman" pitchFamily="18" charset="0"/>
              <a:cs typeface="Times New Roman" pitchFamily="18" charset="0"/>
            </a:endParaRPr>
          </a:p>
          <a:p>
            <a:r>
              <a:rPr lang="en-US" sz="1600" dirty="0" smtClean="0">
                <a:solidFill>
                  <a:schemeClr val="bg2">
                    <a:lumMod val="90000"/>
                  </a:schemeClr>
                </a:solidFill>
                <a:latin typeface="Times New Roman" pitchFamily="18" charset="0"/>
                <a:cs typeface="Times New Roman" pitchFamily="18" charset="0"/>
              </a:rPr>
              <a:t>9 Scott</a:t>
            </a:r>
            <a:r>
              <a:rPr lang="en-US" sz="1600" dirty="0">
                <a:solidFill>
                  <a:schemeClr val="bg2">
                    <a:lumMod val="90000"/>
                  </a:schemeClr>
                </a:solidFill>
                <a:latin typeface="Times New Roman" pitchFamily="18" charset="0"/>
                <a:cs typeface="Times New Roman" pitchFamily="18" charset="0"/>
              </a:rPr>
              <a:t>, 234</a:t>
            </a:r>
            <a:r>
              <a:rPr lang="en-US" sz="1600" dirty="0" smtClean="0">
                <a:solidFill>
                  <a:schemeClr val="bg2">
                    <a:lumMod val="90000"/>
                  </a:schemeClr>
                </a:solidFill>
                <a:latin typeface="Times New Roman" pitchFamily="18" charset="0"/>
                <a:cs typeface="Times New Roman" pitchFamily="18" charset="0"/>
              </a:rPr>
              <a:t>. </a:t>
            </a:r>
          </a:p>
          <a:p>
            <a:endParaRPr lang="en-US" sz="1600" dirty="0">
              <a:solidFill>
                <a:schemeClr val="bg2">
                  <a:lumMod val="90000"/>
                </a:schemeClr>
              </a:solidFill>
              <a:latin typeface="Times New Roman" pitchFamily="18" charset="0"/>
              <a:cs typeface="Times New Roman" pitchFamily="18" charset="0"/>
            </a:endParaRPr>
          </a:p>
          <a:p>
            <a:r>
              <a:rPr lang="en-US" sz="1600" dirty="0" smtClean="0">
                <a:solidFill>
                  <a:schemeClr val="bg2">
                    <a:lumMod val="90000"/>
                  </a:schemeClr>
                </a:solidFill>
                <a:latin typeface="Times New Roman" pitchFamily="18" charset="0"/>
                <a:cs typeface="Times New Roman" pitchFamily="18" charset="0"/>
              </a:rPr>
              <a:t>10 Ibid</a:t>
            </a:r>
            <a:r>
              <a:rPr lang="en-US" sz="1600" dirty="0">
                <a:solidFill>
                  <a:schemeClr val="bg2">
                    <a:lumMod val="90000"/>
                  </a:schemeClr>
                </a:solidFill>
                <a:latin typeface="Times New Roman" pitchFamily="18" charset="0"/>
                <a:cs typeface="Times New Roman" pitchFamily="18" charset="0"/>
              </a:rPr>
              <a:t>., 249.</a:t>
            </a:r>
          </a:p>
        </p:txBody>
      </p:sp>
      <p:sp>
        <p:nvSpPr>
          <p:cNvPr id="10" name="Rectangle 9"/>
          <p:cNvSpPr/>
          <p:nvPr/>
        </p:nvSpPr>
        <p:spPr>
          <a:xfrm>
            <a:off x="909918" y="4267200"/>
            <a:ext cx="2646878" cy="584775"/>
          </a:xfrm>
          <a:prstGeom prst="rect">
            <a:avLst/>
          </a:prstGeom>
        </p:spPr>
        <p:txBody>
          <a:bodyPr wrap="none">
            <a:spAutoFit/>
          </a:bodyPr>
          <a:lstStyle/>
          <a:p>
            <a:r>
              <a:rPr lang="en-US" sz="3200" dirty="0" smtClean="0">
                <a:solidFill>
                  <a:schemeClr val="bg2">
                    <a:lumMod val="90000"/>
                  </a:schemeClr>
                </a:solidFill>
                <a:latin typeface="Times New Roman" pitchFamily="18" charset="0"/>
                <a:cs typeface="Times New Roman" pitchFamily="18" charset="0"/>
              </a:rPr>
              <a:t>____________</a:t>
            </a:r>
          </a:p>
        </p:txBody>
      </p:sp>
    </p:spTree>
    <p:extLst>
      <p:ext uri="{BB962C8B-B14F-4D97-AF65-F5344CB8AC3E}">
        <p14:creationId xmlns:p14="http://schemas.microsoft.com/office/powerpoint/2010/main" val="3637732706"/>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340748" y="381000"/>
            <a:ext cx="4462504" cy="523220"/>
          </a:xfrm>
          <a:prstGeom prst="rect">
            <a:avLst/>
          </a:prstGeom>
        </p:spPr>
        <p:txBody>
          <a:bodyPr wrap="none">
            <a:spAutoFit/>
          </a:bodyPr>
          <a:lstStyle/>
          <a:p>
            <a:r>
              <a:rPr lang="en-US" sz="2800" b="1" dirty="0" smtClean="0">
                <a:solidFill>
                  <a:schemeClr val="bg2">
                    <a:lumMod val="90000"/>
                  </a:schemeClr>
                </a:solidFill>
                <a:effectLst/>
                <a:latin typeface="Times New Roman"/>
                <a:ea typeface="Calibri"/>
              </a:rPr>
              <a:t>Mary’s Heartbreak and Joy</a:t>
            </a:r>
            <a:endParaRPr lang="en-US" sz="2800" b="1" dirty="0">
              <a:solidFill>
                <a:schemeClr val="bg2">
                  <a:lumMod val="90000"/>
                </a:schemeClr>
              </a:solidFill>
            </a:endParaRPr>
          </a:p>
        </p:txBody>
      </p:sp>
      <p:sp>
        <p:nvSpPr>
          <p:cNvPr id="3" name="Rectangle 2"/>
          <p:cNvSpPr/>
          <p:nvPr/>
        </p:nvSpPr>
        <p:spPr>
          <a:xfrm>
            <a:off x="571962" y="1373234"/>
            <a:ext cx="3537571" cy="523220"/>
          </a:xfrm>
          <a:prstGeom prst="rect">
            <a:avLst/>
          </a:prstGeom>
        </p:spPr>
        <p:txBody>
          <a:bodyPr wrap="none">
            <a:spAutoFit/>
          </a:bodyPr>
          <a:lstStyle/>
          <a:p>
            <a:pPr algn="ctr"/>
            <a:r>
              <a:rPr lang="en-US" dirty="0"/>
              <a:t> </a:t>
            </a:r>
            <a:r>
              <a:rPr lang="en-US" sz="2800" b="1" dirty="0">
                <a:solidFill>
                  <a:schemeClr val="bg2">
                    <a:lumMod val="90000"/>
                  </a:schemeClr>
                </a:solidFill>
                <a:latin typeface="Times New Roman" pitchFamily="18" charset="0"/>
                <a:cs typeface="Times New Roman" pitchFamily="18" charset="0"/>
              </a:rPr>
              <a:t>Christ’s Resurrection</a:t>
            </a:r>
          </a:p>
        </p:txBody>
      </p:sp>
      <p:sp>
        <p:nvSpPr>
          <p:cNvPr id="4" name="Rectangle 3"/>
          <p:cNvSpPr/>
          <p:nvPr/>
        </p:nvSpPr>
        <p:spPr>
          <a:xfrm>
            <a:off x="1219200" y="2438400"/>
            <a:ext cx="6477000" cy="1569660"/>
          </a:xfrm>
          <a:prstGeom prst="rect">
            <a:avLst/>
          </a:prstGeom>
        </p:spPr>
        <p:txBody>
          <a:bodyPr wrap="square">
            <a:spAutoFit/>
          </a:bodyPr>
          <a:lstStyle/>
          <a:p>
            <a:pPr marL="342900" indent="-342900">
              <a:buFont typeface="Wingdings" pitchFamily="2" charset="2"/>
              <a:buChar char="v"/>
            </a:pPr>
            <a:r>
              <a:rPr lang="en-US" sz="2400" b="1" dirty="0">
                <a:solidFill>
                  <a:schemeClr val="bg2">
                    <a:lumMod val="90000"/>
                  </a:schemeClr>
                </a:solidFill>
                <a:latin typeface="Times New Roman" pitchFamily="18" charset="0"/>
                <a:cs typeface="Times New Roman" pitchFamily="18" charset="0"/>
              </a:rPr>
              <a:t>John 2:18-25 - Following Temple rebuke, Jesus speaks in parables concerning Resurrection, possibly witnessed by Mary since she was present with him in Capernaum</a:t>
            </a:r>
          </a:p>
        </p:txBody>
      </p:sp>
    </p:spTree>
    <p:extLst>
      <p:ext uri="{BB962C8B-B14F-4D97-AF65-F5344CB8AC3E}">
        <p14:creationId xmlns:p14="http://schemas.microsoft.com/office/powerpoint/2010/main" val="3506090528"/>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956269" y="92496"/>
            <a:ext cx="3231462" cy="523220"/>
          </a:xfrm>
          <a:prstGeom prst="rect">
            <a:avLst/>
          </a:prstGeom>
        </p:spPr>
        <p:txBody>
          <a:bodyPr wrap="none">
            <a:spAutoFit/>
          </a:bodyPr>
          <a:lstStyle/>
          <a:p>
            <a:r>
              <a:rPr lang="en-US" sz="2800" b="1" dirty="0">
                <a:solidFill>
                  <a:schemeClr val="bg2">
                    <a:lumMod val="90000"/>
                  </a:schemeClr>
                </a:solidFill>
                <a:latin typeface="Times New Roman" pitchFamily="18" charset="0"/>
                <a:cs typeface="Times New Roman" pitchFamily="18" charset="0"/>
              </a:rPr>
              <a:t>Mary’s Discipleship</a:t>
            </a:r>
          </a:p>
        </p:txBody>
      </p:sp>
      <p:sp>
        <p:nvSpPr>
          <p:cNvPr id="3" name="Rectangle 2"/>
          <p:cNvSpPr/>
          <p:nvPr/>
        </p:nvSpPr>
        <p:spPr>
          <a:xfrm>
            <a:off x="452299" y="651156"/>
            <a:ext cx="2833917" cy="523220"/>
          </a:xfrm>
          <a:prstGeom prst="rect">
            <a:avLst/>
          </a:prstGeom>
        </p:spPr>
        <p:txBody>
          <a:bodyPr wrap="none">
            <a:spAutoFit/>
          </a:bodyPr>
          <a:lstStyle/>
          <a:p>
            <a:r>
              <a:rPr lang="en-US" sz="2800" b="1" dirty="0" smtClean="0">
                <a:solidFill>
                  <a:schemeClr val="bg2">
                    <a:lumMod val="90000"/>
                  </a:schemeClr>
                </a:solidFill>
                <a:latin typeface="Times New Roman" pitchFamily="18" charset="0"/>
                <a:cs typeface="Times New Roman" pitchFamily="18" charset="0"/>
              </a:rPr>
              <a:t>Christ’s </a:t>
            </a:r>
            <a:r>
              <a:rPr lang="en-US" sz="2800" b="1" dirty="0">
                <a:solidFill>
                  <a:schemeClr val="bg2">
                    <a:lumMod val="90000"/>
                  </a:schemeClr>
                </a:solidFill>
                <a:latin typeface="Times New Roman" pitchFamily="18" charset="0"/>
                <a:cs typeface="Times New Roman" pitchFamily="18" charset="0"/>
              </a:rPr>
              <a:t>Ministry</a:t>
            </a:r>
          </a:p>
        </p:txBody>
      </p:sp>
      <p:sp>
        <p:nvSpPr>
          <p:cNvPr id="4" name="Rectangle 3"/>
          <p:cNvSpPr/>
          <p:nvPr/>
        </p:nvSpPr>
        <p:spPr>
          <a:xfrm>
            <a:off x="990600" y="1371600"/>
            <a:ext cx="7696200" cy="2308324"/>
          </a:xfrm>
          <a:prstGeom prst="rect">
            <a:avLst/>
          </a:prstGeom>
        </p:spPr>
        <p:txBody>
          <a:bodyPr wrap="square">
            <a:spAutoFit/>
          </a:bodyPr>
          <a:lstStyle/>
          <a:p>
            <a:pPr marL="342900" indent="-342900">
              <a:buFont typeface="Wingdings" pitchFamily="2" charset="2"/>
              <a:buChar char="v"/>
            </a:pPr>
            <a:r>
              <a:rPr lang="en-US" sz="2400" b="1" dirty="0" smtClean="0">
                <a:solidFill>
                  <a:schemeClr val="bg2">
                    <a:lumMod val="90000"/>
                  </a:schemeClr>
                </a:solidFill>
                <a:latin typeface="Times New Roman" pitchFamily="18" charset="0"/>
                <a:cs typeface="Times New Roman" pitchFamily="18" charset="0"/>
              </a:rPr>
              <a:t>John </a:t>
            </a:r>
            <a:r>
              <a:rPr lang="en-US" sz="2400" b="1" dirty="0">
                <a:solidFill>
                  <a:schemeClr val="bg2">
                    <a:lumMod val="90000"/>
                  </a:schemeClr>
                </a:solidFill>
                <a:latin typeface="Times New Roman" pitchFamily="18" charset="0"/>
                <a:cs typeface="Times New Roman" pitchFamily="18" charset="0"/>
              </a:rPr>
              <a:t>2:2-11 – Mary initiates Jesus’ miracle </a:t>
            </a:r>
            <a:r>
              <a:rPr lang="en-US" sz="2400" b="1" dirty="0" smtClean="0">
                <a:solidFill>
                  <a:schemeClr val="bg2">
                    <a:lumMod val="90000"/>
                  </a:schemeClr>
                </a:solidFill>
                <a:latin typeface="Times New Roman" pitchFamily="18" charset="0"/>
                <a:cs typeface="Times New Roman" pitchFamily="18" charset="0"/>
              </a:rPr>
              <a:t>ministry</a:t>
            </a:r>
            <a:r>
              <a:rPr lang="en-US" sz="2400" b="1" baseline="30000" dirty="0" smtClean="0">
                <a:solidFill>
                  <a:schemeClr val="bg2">
                    <a:lumMod val="90000"/>
                  </a:schemeClr>
                </a:solidFill>
                <a:latin typeface="Times New Roman" pitchFamily="18" charset="0"/>
                <a:cs typeface="Times New Roman" pitchFamily="18" charset="0"/>
              </a:rPr>
              <a:t>71</a:t>
            </a:r>
            <a:r>
              <a:rPr lang="en-US" sz="2400" b="1" dirty="0" smtClean="0">
                <a:solidFill>
                  <a:schemeClr val="bg2">
                    <a:lumMod val="90000"/>
                  </a:schemeClr>
                </a:solidFill>
                <a:latin typeface="Times New Roman" pitchFamily="18" charset="0"/>
                <a:cs typeface="Times New Roman" pitchFamily="18" charset="0"/>
              </a:rPr>
              <a:t> </a:t>
            </a:r>
            <a:r>
              <a:rPr lang="en-US" sz="2400" b="1" dirty="0">
                <a:solidFill>
                  <a:schemeClr val="bg2">
                    <a:lumMod val="90000"/>
                  </a:schemeClr>
                </a:solidFill>
                <a:latin typeface="Times New Roman" pitchFamily="18" charset="0"/>
                <a:cs typeface="Times New Roman" pitchFamily="18" charset="0"/>
              </a:rPr>
              <a:t>at the marriage feast of Cana. </a:t>
            </a:r>
            <a:r>
              <a:rPr lang="en-US" sz="2400" b="1" baseline="30000" dirty="0" smtClean="0">
                <a:solidFill>
                  <a:schemeClr val="bg2">
                    <a:lumMod val="90000"/>
                  </a:schemeClr>
                </a:solidFill>
                <a:latin typeface="Times New Roman" pitchFamily="18" charset="0"/>
                <a:cs typeface="Times New Roman" pitchFamily="18" charset="0"/>
              </a:rPr>
              <a:t>72( </a:t>
            </a:r>
            <a:r>
              <a:rPr lang="en-US" sz="2400" b="1" dirty="0" smtClean="0">
                <a:solidFill>
                  <a:schemeClr val="bg2">
                    <a:lumMod val="90000"/>
                  </a:schemeClr>
                </a:solidFill>
                <a:latin typeface="Times New Roman" pitchFamily="18" charset="0"/>
                <a:cs typeface="Times New Roman" pitchFamily="18" charset="0"/>
              </a:rPr>
              <a:t>Some </a:t>
            </a:r>
            <a:r>
              <a:rPr lang="en-US" sz="2400" b="1" dirty="0">
                <a:solidFill>
                  <a:schemeClr val="bg2">
                    <a:lumMod val="90000"/>
                  </a:schemeClr>
                </a:solidFill>
                <a:latin typeface="Times New Roman" pitchFamily="18" charset="0"/>
                <a:cs typeface="Times New Roman" pitchFamily="18" charset="0"/>
              </a:rPr>
              <a:t>difficulty with </a:t>
            </a:r>
            <a:r>
              <a:rPr lang="en-US" sz="2400" b="1" dirty="0" smtClean="0">
                <a:solidFill>
                  <a:schemeClr val="bg2">
                    <a:lumMod val="90000"/>
                  </a:schemeClr>
                </a:solidFill>
                <a:latin typeface="Times New Roman" pitchFamily="18" charset="0"/>
                <a:cs typeface="Times New Roman" pitchFamily="18" charset="0"/>
              </a:rPr>
              <a:t>interpretation)</a:t>
            </a:r>
            <a:r>
              <a:rPr lang="en-US" sz="2400" b="1" baseline="30000" dirty="0" smtClean="0">
                <a:solidFill>
                  <a:schemeClr val="bg2">
                    <a:lumMod val="90000"/>
                  </a:schemeClr>
                </a:solidFill>
                <a:latin typeface="Times New Roman" pitchFamily="18" charset="0"/>
                <a:cs typeface="Times New Roman" pitchFamily="18" charset="0"/>
              </a:rPr>
              <a:t>73</a:t>
            </a:r>
            <a:endParaRPr lang="en-US" sz="2400" b="1" baseline="30000" dirty="0">
              <a:solidFill>
                <a:schemeClr val="bg2">
                  <a:lumMod val="90000"/>
                </a:schemeClr>
              </a:solidFill>
              <a:latin typeface="Times New Roman" pitchFamily="18" charset="0"/>
              <a:cs typeface="Times New Roman" pitchFamily="18" charset="0"/>
            </a:endParaRPr>
          </a:p>
          <a:p>
            <a:pPr marL="342900" indent="-342900">
              <a:buFont typeface="Wingdings" pitchFamily="2" charset="2"/>
              <a:buChar char="v"/>
            </a:pPr>
            <a:r>
              <a:rPr lang="en-US" sz="2400" b="1" dirty="0" smtClean="0">
                <a:solidFill>
                  <a:schemeClr val="bg2">
                    <a:lumMod val="90000"/>
                  </a:schemeClr>
                </a:solidFill>
                <a:latin typeface="Times New Roman" pitchFamily="18" charset="0"/>
                <a:cs typeface="Times New Roman" pitchFamily="18" charset="0"/>
              </a:rPr>
              <a:t>Matthew </a:t>
            </a:r>
            <a:r>
              <a:rPr lang="en-US" sz="2400" b="1" dirty="0">
                <a:solidFill>
                  <a:schemeClr val="bg2">
                    <a:lumMod val="90000"/>
                  </a:schemeClr>
                </a:solidFill>
                <a:latin typeface="Times New Roman" pitchFamily="18" charset="0"/>
                <a:cs typeface="Times New Roman" pitchFamily="18" charset="0"/>
              </a:rPr>
              <a:t>13:53-58; Mark 6:1-6 - A witness from afar </a:t>
            </a:r>
            <a:r>
              <a:rPr lang="en-US" sz="2400" b="1" baseline="30000" dirty="0" smtClean="0">
                <a:solidFill>
                  <a:schemeClr val="bg2">
                    <a:lumMod val="90000"/>
                  </a:schemeClr>
                </a:solidFill>
                <a:latin typeface="Times New Roman" pitchFamily="18" charset="0"/>
                <a:cs typeface="Times New Roman" pitchFamily="18" charset="0"/>
              </a:rPr>
              <a:t>74</a:t>
            </a:r>
            <a:endParaRPr lang="en-US" sz="2400" b="1" baseline="30000" dirty="0">
              <a:solidFill>
                <a:schemeClr val="bg2">
                  <a:lumMod val="90000"/>
                </a:schemeClr>
              </a:solidFill>
              <a:latin typeface="Times New Roman" pitchFamily="18" charset="0"/>
              <a:cs typeface="Times New Roman" pitchFamily="18" charset="0"/>
            </a:endParaRPr>
          </a:p>
          <a:p>
            <a:pPr marL="342900" indent="-342900">
              <a:buFont typeface="Wingdings" pitchFamily="2" charset="2"/>
              <a:buChar char="v"/>
            </a:pPr>
            <a:r>
              <a:rPr lang="en-US" sz="2400" b="1" dirty="0" smtClean="0">
                <a:solidFill>
                  <a:schemeClr val="bg2">
                    <a:lumMod val="90000"/>
                  </a:schemeClr>
                </a:solidFill>
                <a:latin typeface="Times New Roman" pitchFamily="18" charset="0"/>
                <a:cs typeface="Times New Roman" pitchFamily="18" charset="0"/>
              </a:rPr>
              <a:t>Matthew </a:t>
            </a:r>
            <a:r>
              <a:rPr lang="en-US" sz="2400" b="1" dirty="0">
                <a:solidFill>
                  <a:schemeClr val="bg2">
                    <a:lumMod val="90000"/>
                  </a:schemeClr>
                </a:solidFill>
                <a:latin typeface="Times New Roman" pitchFamily="18" charset="0"/>
                <a:cs typeface="Times New Roman" pitchFamily="18" charset="0"/>
              </a:rPr>
              <a:t>12:46-50; Mark 3:31-45 – Mary desires to speak to </a:t>
            </a:r>
            <a:r>
              <a:rPr lang="en-US" sz="2400" b="1" dirty="0" smtClean="0">
                <a:solidFill>
                  <a:schemeClr val="bg2">
                    <a:lumMod val="90000"/>
                  </a:schemeClr>
                </a:solidFill>
                <a:latin typeface="Times New Roman" pitchFamily="18" charset="0"/>
                <a:cs typeface="Times New Roman" pitchFamily="18" charset="0"/>
              </a:rPr>
              <a:t>Jesus;</a:t>
            </a:r>
            <a:r>
              <a:rPr lang="en-US" sz="2400" b="1" baseline="30000" dirty="0" smtClean="0">
                <a:solidFill>
                  <a:schemeClr val="bg2">
                    <a:lumMod val="90000"/>
                  </a:schemeClr>
                </a:solidFill>
                <a:latin typeface="Times New Roman" pitchFamily="18" charset="0"/>
                <a:cs typeface="Times New Roman" pitchFamily="18" charset="0"/>
              </a:rPr>
              <a:t>75 </a:t>
            </a:r>
            <a:r>
              <a:rPr lang="en-US" sz="2400" b="1" dirty="0">
                <a:solidFill>
                  <a:schemeClr val="bg2">
                    <a:lumMod val="90000"/>
                  </a:schemeClr>
                </a:solidFill>
                <a:latin typeface="Times New Roman" pitchFamily="18" charset="0"/>
                <a:cs typeface="Times New Roman" pitchFamily="18" charset="0"/>
              </a:rPr>
              <a:t>physical vs. </a:t>
            </a:r>
            <a:r>
              <a:rPr lang="en-US" sz="2400" b="1" dirty="0" smtClean="0">
                <a:solidFill>
                  <a:schemeClr val="bg2">
                    <a:lumMod val="90000"/>
                  </a:schemeClr>
                </a:solidFill>
                <a:latin typeface="Times New Roman" pitchFamily="18" charset="0"/>
                <a:cs typeface="Times New Roman" pitchFamily="18" charset="0"/>
              </a:rPr>
              <a:t>spiritual</a:t>
            </a:r>
            <a:r>
              <a:rPr lang="en-US" sz="2400" b="1" baseline="30000" dirty="0" smtClean="0">
                <a:solidFill>
                  <a:schemeClr val="bg2">
                    <a:lumMod val="90000"/>
                  </a:schemeClr>
                </a:solidFill>
                <a:latin typeface="Times New Roman" pitchFamily="18" charset="0"/>
                <a:cs typeface="Times New Roman" pitchFamily="18" charset="0"/>
              </a:rPr>
              <a:t>76</a:t>
            </a:r>
            <a:endParaRPr lang="en-US" sz="2400" b="1" baseline="30000" dirty="0">
              <a:solidFill>
                <a:schemeClr val="bg2">
                  <a:lumMod val="90000"/>
                </a:schemeClr>
              </a:solidFill>
              <a:latin typeface="Times New Roman" pitchFamily="18" charset="0"/>
              <a:cs typeface="Times New Roman" pitchFamily="18" charset="0"/>
            </a:endParaRPr>
          </a:p>
        </p:txBody>
      </p:sp>
      <p:sp>
        <p:nvSpPr>
          <p:cNvPr id="6" name="Rectangle 5"/>
          <p:cNvSpPr/>
          <p:nvPr/>
        </p:nvSpPr>
        <p:spPr>
          <a:xfrm>
            <a:off x="212969" y="4303455"/>
            <a:ext cx="8718062" cy="2554545"/>
          </a:xfrm>
          <a:prstGeom prst="rect">
            <a:avLst/>
          </a:prstGeom>
        </p:spPr>
        <p:txBody>
          <a:bodyPr wrap="square">
            <a:spAutoFit/>
          </a:bodyPr>
          <a:lstStyle/>
          <a:p>
            <a:r>
              <a:rPr lang="en-US" sz="1600" dirty="0" smtClean="0">
                <a:solidFill>
                  <a:schemeClr val="bg2">
                    <a:lumMod val="90000"/>
                  </a:schemeClr>
                </a:solidFill>
                <a:latin typeface="Times New Roman" pitchFamily="18" charset="0"/>
                <a:cs typeface="Times New Roman" pitchFamily="18" charset="0"/>
              </a:rPr>
              <a:t>71 Howard: 65-67.</a:t>
            </a:r>
          </a:p>
          <a:p>
            <a:r>
              <a:rPr lang="en-US" sz="1600" dirty="0" smtClean="0">
                <a:solidFill>
                  <a:schemeClr val="bg2">
                    <a:lumMod val="90000"/>
                  </a:schemeClr>
                </a:solidFill>
                <a:latin typeface="Times New Roman" pitchFamily="18" charset="0"/>
                <a:cs typeface="Times New Roman" pitchFamily="18" charset="0"/>
              </a:rPr>
              <a:t>72 Joseph L. Lilly, "Jesus and His Mother During the Public Life. I," </a:t>
            </a:r>
            <a:r>
              <a:rPr lang="en-US" sz="1600" i="1" dirty="0" smtClean="0">
                <a:solidFill>
                  <a:schemeClr val="bg2">
                    <a:lumMod val="90000"/>
                  </a:schemeClr>
                </a:solidFill>
                <a:latin typeface="Times New Roman" pitchFamily="18" charset="0"/>
                <a:cs typeface="Times New Roman" pitchFamily="18" charset="0"/>
              </a:rPr>
              <a:t>Catholic Biblical Quarterly</a:t>
            </a:r>
            <a:r>
              <a:rPr lang="en-US" sz="1600" dirty="0" smtClean="0">
                <a:solidFill>
                  <a:schemeClr val="bg2">
                    <a:lumMod val="90000"/>
                  </a:schemeClr>
                </a:solidFill>
                <a:latin typeface="Times New Roman" pitchFamily="18" charset="0"/>
                <a:cs typeface="Times New Roman" pitchFamily="18" charset="0"/>
              </a:rPr>
              <a:t> 8, no. 1 (1946).</a:t>
            </a:r>
          </a:p>
          <a:p>
            <a:r>
              <a:rPr lang="en-US" sz="1600" dirty="0" smtClean="0">
                <a:solidFill>
                  <a:schemeClr val="bg2">
                    <a:lumMod val="90000"/>
                  </a:schemeClr>
                </a:solidFill>
                <a:latin typeface="Times New Roman" pitchFamily="18" charset="0"/>
                <a:cs typeface="Times New Roman" pitchFamily="18" charset="0"/>
              </a:rPr>
              <a:t>73 Ritva H. Williams, "The Mother of Jesus at Cana : A Social-Science Interpretation of John 2:1-12," </a:t>
            </a:r>
            <a:r>
              <a:rPr lang="en-US" sz="1600" i="1" dirty="0" smtClean="0">
                <a:solidFill>
                  <a:schemeClr val="bg2">
                    <a:lumMod val="90000"/>
                  </a:schemeClr>
                </a:solidFill>
                <a:latin typeface="Times New Roman" pitchFamily="18" charset="0"/>
                <a:cs typeface="Times New Roman" pitchFamily="18" charset="0"/>
              </a:rPr>
              <a:t>Catholic Biblical Quarterly</a:t>
            </a:r>
            <a:r>
              <a:rPr lang="en-US" sz="1600" dirty="0" smtClean="0">
                <a:solidFill>
                  <a:schemeClr val="bg2">
                    <a:lumMod val="90000"/>
                  </a:schemeClr>
                </a:solidFill>
                <a:latin typeface="Times New Roman" pitchFamily="18" charset="0"/>
                <a:cs typeface="Times New Roman" pitchFamily="18" charset="0"/>
              </a:rPr>
              <a:t> 59, no. 4 (1997).</a:t>
            </a:r>
          </a:p>
          <a:p>
            <a:r>
              <a:rPr lang="en-US" sz="1600" dirty="0" smtClean="0">
                <a:solidFill>
                  <a:schemeClr val="bg2">
                    <a:lumMod val="90000"/>
                  </a:schemeClr>
                </a:solidFill>
                <a:latin typeface="Times New Roman" pitchFamily="18" charset="0"/>
                <a:cs typeface="Times New Roman" pitchFamily="18" charset="0"/>
              </a:rPr>
              <a:t>74 Judith Lieu, "The Mother of the Son in the Fourth Gospel," </a:t>
            </a:r>
            <a:r>
              <a:rPr lang="en-US" sz="1600" i="1" dirty="0" smtClean="0">
                <a:solidFill>
                  <a:schemeClr val="bg2">
                    <a:lumMod val="90000"/>
                  </a:schemeClr>
                </a:solidFill>
                <a:latin typeface="Times New Roman" pitchFamily="18" charset="0"/>
                <a:cs typeface="Times New Roman" pitchFamily="18" charset="0"/>
              </a:rPr>
              <a:t>Journal of Biblical Literature</a:t>
            </a:r>
            <a:r>
              <a:rPr lang="en-US" sz="1600" dirty="0" smtClean="0">
                <a:solidFill>
                  <a:schemeClr val="bg2">
                    <a:lumMod val="90000"/>
                  </a:schemeClr>
                </a:solidFill>
                <a:latin typeface="Times New Roman" pitchFamily="18" charset="0"/>
                <a:cs typeface="Times New Roman" pitchFamily="18" charset="0"/>
              </a:rPr>
              <a:t> 117, no. 1 (1998).</a:t>
            </a:r>
          </a:p>
          <a:p>
            <a:r>
              <a:rPr lang="en-US" sz="1600" dirty="0" smtClean="0">
                <a:solidFill>
                  <a:schemeClr val="bg2">
                    <a:lumMod val="90000"/>
                  </a:schemeClr>
                </a:solidFill>
                <a:latin typeface="Times New Roman" pitchFamily="18" charset="0"/>
                <a:cs typeface="Times New Roman" pitchFamily="18" charset="0"/>
              </a:rPr>
              <a:t>75 Ronald Alan Kittel, "The Mother of Jesus in the Gospel of Mark," </a:t>
            </a:r>
            <a:r>
              <a:rPr lang="en-US" sz="1600" i="1" dirty="0" smtClean="0">
                <a:solidFill>
                  <a:schemeClr val="bg2">
                    <a:lumMod val="90000"/>
                  </a:schemeClr>
                </a:solidFill>
                <a:latin typeface="Times New Roman" pitchFamily="18" charset="0"/>
                <a:cs typeface="Times New Roman" pitchFamily="18" charset="0"/>
              </a:rPr>
              <a:t>Living Pulpit</a:t>
            </a:r>
            <a:r>
              <a:rPr lang="en-US" sz="1600" dirty="0" smtClean="0">
                <a:solidFill>
                  <a:schemeClr val="bg2">
                    <a:lumMod val="90000"/>
                  </a:schemeClr>
                </a:solidFill>
                <a:latin typeface="Times New Roman" pitchFamily="18" charset="0"/>
                <a:cs typeface="Times New Roman" pitchFamily="18" charset="0"/>
              </a:rPr>
              <a:t> 10, no. 4 (2001).</a:t>
            </a:r>
          </a:p>
          <a:p>
            <a:r>
              <a:rPr lang="en-US" sz="1600" dirty="0" smtClean="0">
                <a:solidFill>
                  <a:schemeClr val="bg2">
                    <a:lumMod val="90000"/>
                  </a:schemeClr>
                </a:solidFill>
                <a:latin typeface="Times New Roman" pitchFamily="18" charset="0"/>
                <a:cs typeface="Times New Roman" pitchFamily="18" charset="0"/>
              </a:rPr>
              <a:t>76 Joseph L. Lilly, "Jesus and His Mother During the Public Life. Ii," </a:t>
            </a:r>
            <a:r>
              <a:rPr lang="en-US" sz="1600" i="1" dirty="0" smtClean="0">
                <a:solidFill>
                  <a:schemeClr val="bg2">
                    <a:lumMod val="90000"/>
                  </a:schemeClr>
                </a:solidFill>
                <a:latin typeface="Times New Roman" pitchFamily="18" charset="0"/>
                <a:cs typeface="Times New Roman" pitchFamily="18" charset="0"/>
              </a:rPr>
              <a:t>Catholic Biblical Quarterly</a:t>
            </a:r>
            <a:r>
              <a:rPr lang="en-US" sz="1600" dirty="0" smtClean="0">
                <a:solidFill>
                  <a:schemeClr val="bg2">
                    <a:lumMod val="90000"/>
                  </a:schemeClr>
                </a:solidFill>
                <a:latin typeface="Times New Roman" pitchFamily="18" charset="0"/>
                <a:cs typeface="Times New Roman" pitchFamily="18" charset="0"/>
              </a:rPr>
              <a:t> 8, no. 2 (1946).</a:t>
            </a:r>
            <a:endParaRPr lang="en-US" sz="1600" dirty="0">
              <a:solidFill>
                <a:schemeClr val="bg2">
                  <a:lumMod val="90000"/>
                </a:schemeClr>
              </a:solidFill>
              <a:latin typeface="Times New Roman" pitchFamily="18" charset="0"/>
              <a:cs typeface="Times New Roman" pitchFamily="18" charset="0"/>
            </a:endParaRPr>
          </a:p>
        </p:txBody>
      </p:sp>
      <p:sp>
        <p:nvSpPr>
          <p:cNvPr id="7" name="Rectangle 6"/>
          <p:cNvSpPr/>
          <p:nvPr/>
        </p:nvSpPr>
        <p:spPr>
          <a:xfrm>
            <a:off x="452299" y="3937716"/>
            <a:ext cx="1569660" cy="369332"/>
          </a:xfrm>
          <a:prstGeom prst="rect">
            <a:avLst/>
          </a:prstGeom>
        </p:spPr>
        <p:txBody>
          <a:bodyPr wrap="none">
            <a:spAutoFit/>
          </a:bodyPr>
          <a:lstStyle/>
          <a:p>
            <a:r>
              <a:rPr lang="en-US" dirty="0" smtClean="0">
                <a:solidFill>
                  <a:schemeClr val="bg2">
                    <a:lumMod val="90000"/>
                  </a:schemeClr>
                </a:solidFill>
                <a:latin typeface="Times New Roman" pitchFamily="18" charset="0"/>
                <a:cs typeface="Times New Roman" pitchFamily="18" charset="0"/>
              </a:rPr>
              <a:t>____________</a:t>
            </a:r>
          </a:p>
        </p:txBody>
      </p:sp>
    </p:spTree>
    <p:extLst>
      <p:ext uri="{BB962C8B-B14F-4D97-AF65-F5344CB8AC3E}">
        <p14:creationId xmlns:p14="http://schemas.microsoft.com/office/powerpoint/2010/main" val="1513541047"/>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956269" y="304800"/>
            <a:ext cx="3231462" cy="523220"/>
          </a:xfrm>
          <a:prstGeom prst="rect">
            <a:avLst/>
          </a:prstGeom>
        </p:spPr>
        <p:txBody>
          <a:bodyPr wrap="none">
            <a:spAutoFit/>
          </a:bodyPr>
          <a:lstStyle/>
          <a:p>
            <a:r>
              <a:rPr lang="en-US" sz="2800" b="1" dirty="0">
                <a:solidFill>
                  <a:schemeClr val="bg2">
                    <a:lumMod val="90000"/>
                  </a:schemeClr>
                </a:solidFill>
                <a:latin typeface="Times New Roman" pitchFamily="18" charset="0"/>
                <a:cs typeface="Times New Roman" pitchFamily="18" charset="0"/>
              </a:rPr>
              <a:t>Mary’s Discipleship</a:t>
            </a:r>
          </a:p>
        </p:txBody>
      </p:sp>
      <p:sp>
        <p:nvSpPr>
          <p:cNvPr id="3" name="Rectangle 2"/>
          <p:cNvSpPr/>
          <p:nvPr/>
        </p:nvSpPr>
        <p:spPr>
          <a:xfrm>
            <a:off x="914400" y="1143000"/>
            <a:ext cx="2833917" cy="523220"/>
          </a:xfrm>
          <a:prstGeom prst="rect">
            <a:avLst/>
          </a:prstGeom>
        </p:spPr>
        <p:txBody>
          <a:bodyPr wrap="none">
            <a:spAutoFit/>
          </a:bodyPr>
          <a:lstStyle/>
          <a:p>
            <a:r>
              <a:rPr lang="en-US" sz="2800" b="1" dirty="0" smtClean="0">
                <a:solidFill>
                  <a:schemeClr val="bg2">
                    <a:lumMod val="90000"/>
                  </a:schemeClr>
                </a:solidFill>
                <a:latin typeface="Times New Roman" pitchFamily="18" charset="0"/>
                <a:cs typeface="Times New Roman" pitchFamily="18" charset="0"/>
              </a:rPr>
              <a:t>Christ’s </a:t>
            </a:r>
            <a:r>
              <a:rPr lang="en-US" sz="2800" b="1" dirty="0">
                <a:solidFill>
                  <a:schemeClr val="bg2">
                    <a:lumMod val="90000"/>
                  </a:schemeClr>
                </a:solidFill>
                <a:latin typeface="Times New Roman" pitchFamily="18" charset="0"/>
                <a:cs typeface="Times New Roman" pitchFamily="18" charset="0"/>
              </a:rPr>
              <a:t>Ministry</a:t>
            </a:r>
          </a:p>
        </p:txBody>
      </p:sp>
      <p:sp>
        <p:nvSpPr>
          <p:cNvPr id="4" name="Rectangle 3"/>
          <p:cNvSpPr/>
          <p:nvPr/>
        </p:nvSpPr>
        <p:spPr>
          <a:xfrm>
            <a:off x="1295400" y="1668069"/>
            <a:ext cx="7306550" cy="3785652"/>
          </a:xfrm>
          <a:prstGeom prst="rect">
            <a:avLst/>
          </a:prstGeom>
        </p:spPr>
        <p:txBody>
          <a:bodyPr wrap="square">
            <a:spAutoFit/>
          </a:bodyPr>
          <a:lstStyle/>
          <a:p>
            <a:pPr marL="342900" indent="-342900">
              <a:buFont typeface="Wingdings" pitchFamily="2" charset="2"/>
              <a:buChar char="v"/>
            </a:pPr>
            <a:r>
              <a:rPr lang="en-US" sz="2400" b="1" dirty="0" smtClean="0">
                <a:solidFill>
                  <a:schemeClr val="bg2">
                    <a:lumMod val="90000"/>
                  </a:schemeClr>
                </a:solidFill>
                <a:latin typeface="Times New Roman" pitchFamily="18" charset="0"/>
                <a:cs typeface="Times New Roman" pitchFamily="18" charset="0"/>
              </a:rPr>
              <a:t>John </a:t>
            </a:r>
            <a:r>
              <a:rPr lang="en-US" sz="2400" b="1" dirty="0">
                <a:solidFill>
                  <a:schemeClr val="bg2">
                    <a:lumMod val="90000"/>
                  </a:schemeClr>
                </a:solidFill>
                <a:latin typeface="Times New Roman" pitchFamily="18" charset="0"/>
                <a:cs typeface="Times New Roman" pitchFamily="18" charset="0"/>
              </a:rPr>
              <a:t>2:12-17 – Passover trip to Capernaum that brings Jesus to angry rebuke at Temple, witnessed by Mary</a:t>
            </a:r>
          </a:p>
          <a:p>
            <a:pPr marL="342900" indent="-342900">
              <a:buFont typeface="Wingdings" pitchFamily="2" charset="2"/>
              <a:buChar char="v"/>
            </a:pPr>
            <a:r>
              <a:rPr lang="en-US" sz="2400" b="1" dirty="0" smtClean="0">
                <a:solidFill>
                  <a:schemeClr val="bg2">
                    <a:lumMod val="90000"/>
                  </a:schemeClr>
                </a:solidFill>
                <a:latin typeface="Times New Roman" pitchFamily="18" charset="0"/>
                <a:cs typeface="Times New Roman" pitchFamily="18" charset="0"/>
              </a:rPr>
              <a:t>John </a:t>
            </a:r>
            <a:r>
              <a:rPr lang="en-US" sz="2400" b="1" dirty="0">
                <a:solidFill>
                  <a:schemeClr val="bg2">
                    <a:lumMod val="90000"/>
                  </a:schemeClr>
                </a:solidFill>
                <a:latin typeface="Times New Roman" pitchFamily="18" charset="0"/>
                <a:cs typeface="Times New Roman" pitchFamily="18" charset="0"/>
              </a:rPr>
              <a:t>6:22-59 – Though there is no evidence of Mary’s presence, Jesus spoke to the people that knew Mary, and she was in Capernaum with him so there is some chance of these teachings reaching </a:t>
            </a:r>
            <a:r>
              <a:rPr lang="en-US" sz="2400" b="1" dirty="0" smtClean="0">
                <a:solidFill>
                  <a:schemeClr val="bg2">
                    <a:lumMod val="90000"/>
                  </a:schemeClr>
                </a:solidFill>
                <a:latin typeface="Times New Roman" pitchFamily="18" charset="0"/>
                <a:cs typeface="Times New Roman" pitchFamily="18" charset="0"/>
              </a:rPr>
              <a:t>her</a:t>
            </a:r>
          </a:p>
          <a:p>
            <a:pPr marL="342900" indent="-342900">
              <a:buFont typeface="Wingdings" pitchFamily="2" charset="2"/>
              <a:buChar char="v"/>
            </a:pPr>
            <a:r>
              <a:rPr lang="en-US" sz="2400" b="1" dirty="0" smtClean="0">
                <a:solidFill>
                  <a:schemeClr val="bg2">
                    <a:lumMod val="90000"/>
                  </a:schemeClr>
                </a:solidFill>
                <a:latin typeface="Times New Roman" pitchFamily="18" charset="0"/>
                <a:cs typeface="Times New Roman" pitchFamily="18" charset="0"/>
              </a:rPr>
              <a:t> </a:t>
            </a:r>
            <a:r>
              <a:rPr lang="en-US" sz="2400" b="1" dirty="0">
                <a:solidFill>
                  <a:schemeClr val="bg2">
                    <a:lumMod val="90000"/>
                  </a:schemeClr>
                </a:solidFill>
                <a:latin typeface="Times New Roman" pitchFamily="18" charset="0"/>
                <a:cs typeface="Times New Roman" pitchFamily="18" charset="0"/>
              </a:rPr>
              <a:t>“Mary was a disciple of Christ before she was his mother, for had she not believed she would not have conceived.” </a:t>
            </a:r>
            <a:r>
              <a:rPr lang="en-US" sz="2400" b="1" baseline="30000" dirty="0" smtClean="0">
                <a:solidFill>
                  <a:schemeClr val="bg2">
                    <a:lumMod val="90000"/>
                  </a:schemeClr>
                </a:solidFill>
                <a:latin typeface="Times New Roman" pitchFamily="18" charset="0"/>
                <a:cs typeface="Times New Roman" pitchFamily="18" charset="0"/>
              </a:rPr>
              <a:t>77</a:t>
            </a:r>
            <a:endParaRPr lang="en-US" sz="2400" b="1" baseline="30000" dirty="0">
              <a:solidFill>
                <a:schemeClr val="bg2">
                  <a:lumMod val="90000"/>
                </a:schemeClr>
              </a:solidFill>
              <a:latin typeface="Times New Roman" pitchFamily="18" charset="0"/>
              <a:cs typeface="Times New Roman" pitchFamily="18" charset="0"/>
            </a:endParaRPr>
          </a:p>
        </p:txBody>
      </p:sp>
      <p:sp>
        <p:nvSpPr>
          <p:cNvPr id="5" name="Rectangle 4"/>
          <p:cNvSpPr/>
          <p:nvPr/>
        </p:nvSpPr>
        <p:spPr>
          <a:xfrm>
            <a:off x="716340" y="5552659"/>
            <a:ext cx="1569660" cy="369332"/>
          </a:xfrm>
          <a:prstGeom prst="rect">
            <a:avLst/>
          </a:prstGeom>
        </p:spPr>
        <p:txBody>
          <a:bodyPr wrap="none">
            <a:spAutoFit/>
          </a:bodyPr>
          <a:lstStyle/>
          <a:p>
            <a:r>
              <a:rPr lang="en-US" dirty="0" smtClean="0">
                <a:solidFill>
                  <a:schemeClr val="bg2">
                    <a:lumMod val="90000"/>
                  </a:schemeClr>
                </a:solidFill>
                <a:latin typeface="Times New Roman" pitchFamily="18" charset="0"/>
                <a:cs typeface="Times New Roman" pitchFamily="18" charset="0"/>
              </a:rPr>
              <a:t>____________</a:t>
            </a:r>
          </a:p>
        </p:txBody>
      </p:sp>
      <p:sp>
        <p:nvSpPr>
          <p:cNvPr id="6" name="Rectangle 5"/>
          <p:cNvSpPr/>
          <p:nvPr/>
        </p:nvSpPr>
        <p:spPr>
          <a:xfrm>
            <a:off x="914400" y="6096000"/>
            <a:ext cx="7848600" cy="584775"/>
          </a:xfrm>
          <a:prstGeom prst="rect">
            <a:avLst/>
          </a:prstGeom>
        </p:spPr>
        <p:txBody>
          <a:bodyPr wrap="square">
            <a:spAutoFit/>
          </a:bodyPr>
          <a:lstStyle/>
          <a:p>
            <a:r>
              <a:rPr lang="en-US" sz="1600" dirty="0" smtClean="0">
                <a:solidFill>
                  <a:schemeClr val="bg2">
                    <a:lumMod val="90000"/>
                  </a:schemeClr>
                </a:solidFill>
                <a:latin typeface="Times New Roman" pitchFamily="18" charset="0"/>
                <a:cs typeface="Times New Roman" pitchFamily="18" charset="0"/>
              </a:rPr>
              <a:t>77 Timothy George, "The Blessed Evangelical Mary: Why We Shouldn't Ignore Her Any Longer," </a:t>
            </a:r>
            <a:r>
              <a:rPr lang="en-US" sz="1600" i="1" dirty="0" smtClean="0">
                <a:solidFill>
                  <a:schemeClr val="bg2">
                    <a:lumMod val="90000"/>
                  </a:schemeClr>
                </a:solidFill>
                <a:latin typeface="Times New Roman" pitchFamily="18" charset="0"/>
                <a:cs typeface="Times New Roman" pitchFamily="18" charset="0"/>
              </a:rPr>
              <a:t>Christianity Today</a:t>
            </a:r>
            <a:r>
              <a:rPr lang="en-US" sz="1600" dirty="0" smtClean="0">
                <a:solidFill>
                  <a:schemeClr val="bg2">
                    <a:lumMod val="90000"/>
                  </a:schemeClr>
                </a:solidFill>
                <a:latin typeface="Times New Roman" pitchFamily="18" charset="0"/>
                <a:cs typeface="Times New Roman" pitchFamily="18" charset="0"/>
              </a:rPr>
              <a:t> 47, no. 12 (2003): 37.</a:t>
            </a:r>
            <a:endParaRPr lang="en-US" sz="1600" dirty="0">
              <a:solidFill>
                <a:schemeClr val="bg2">
                  <a:lumMod val="90000"/>
                </a:schemeClr>
              </a:solidFill>
              <a:latin typeface="Times New Roman" pitchFamily="18" charset="0"/>
              <a:cs typeface="Times New Roman" pitchFamily="18" charset="0"/>
            </a:endParaRPr>
          </a:p>
        </p:txBody>
      </p:sp>
    </p:spTree>
    <p:extLst>
      <p:ext uri="{BB962C8B-B14F-4D97-AF65-F5344CB8AC3E}">
        <p14:creationId xmlns:p14="http://schemas.microsoft.com/office/powerpoint/2010/main" val="2878898313"/>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956269" y="304800"/>
            <a:ext cx="3231462" cy="523220"/>
          </a:xfrm>
          <a:prstGeom prst="rect">
            <a:avLst/>
          </a:prstGeom>
        </p:spPr>
        <p:txBody>
          <a:bodyPr wrap="none">
            <a:spAutoFit/>
          </a:bodyPr>
          <a:lstStyle/>
          <a:p>
            <a:r>
              <a:rPr lang="en-US" sz="2800" b="1" dirty="0">
                <a:solidFill>
                  <a:schemeClr val="bg2">
                    <a:lumMod val="90000"/>
                  </a:schemeClr>
                </a:solidFill>
                <a:latin typeface="Times New Roman" pitchFamily="18" charset="0"/>
                <a:cs typeface="Times New Roman" pitchFamily="18" charset="0"/>
              </a:rPr>
              <a:t>Mary’s Discipleship</a:t>
            </a:r>
          </a:p>
        </p:txBody>
      </p:sp>
      <p:sp>
        <p:nvSpPr>
          <p:cNvPr id="3" name="Rectangle 2"/>
          <p:cNvSpPr/>
          <p:nvPr/>
        </p:nvSpPr>
        <p:spPr>
          <a:xfrm>
            <a:off x="609600" y="1219200"/>
            <a:ext cx="4076757" cy="523220"/>
          </a:xfrm>
          <a:prstGeom prst="rect">
            <a:avLst/>
          </a:prstGeom>
        </p:spPr>
        <p:txBody>
          <a:bodyPr wrap="none">
            <a:spAutoFit/>
          </a:bodyPr>
          <a:lstStyle/>
          <a:p>
            <a:r>
              <a:rPr lang="en-US" sz="2800" b="1" dirty="0">
                <a:solidFill>
                  <a:schemeClr val="bg2">
                    <a:lumMod val="90000"/>
                  </a:schemeClr>
                </a:solidFill>
                <a:latin typeface="Times New Roman" pitchFamily="18" charset="0"/>
                <a:cs typeface="Times New Roman" pitchFamily="18" charset="0"/>
              </a:rPr>
              <a:t>Jesus taken up to Heaven</a:t>
            </a:r>
          </a:p>
        </p:txBody>
      </p:sp>
      <p:sp>
        <p:nvSpPr>
          <p:cNvPr id="4" name="Rectangle 3"/>
          <p:cNvSpPr/>
          <p:nvPr/>
        </p:nvSpPr>
        <p:spPr>
          <a:xfrm>
            <a:off x="895350" y="2057400"/>
            <a:ext cx="7353300" cy="3416320"/>
          </a:xfrm>
          <a:prstGeom prst="rect">
            <a:avLst/>
          </a:prstGeom>
        </p:spPr>
        <p:txBody>
          <a:bodyPr wrap="square">
            <a:spAutoFit/>
          </a:bodyPr>
          <a:lstStyle/>
          <a:p>
            <a:pPr marL="342900" indent="-342900">
              <a:buFont typeface="Wingdings" pitchFamily="2" charset="2"/>
              <a:buChar char="v"/>
            </a:pPr>
            <a:r>
              <a:rPr lang="en-US" sz="2400" b="1" dirty="0" smtClean="0">
                <a:solidFill>
                  <a:schemeClr val="bg2">
                    <a:lumMod val="90000"/>
                  </a:schemeClr>
                </a:solidFill>
                <a:latin typeface="Times New Roman" pitchFamily="18" charset="0"/>
                <a:cs typeface="Times New Roman" pitchFamily="18" charset="0"/>
              </a:rPr>
              <a:t> </a:t>
            </a:r>
            <a:r>
              <a:rPr lang="en-US" sz="2400" b="1" dirty="0">
                <a:solidFill>
                  <a:schemeClr val="bg2">
                    <a:lumMod val="90000"/>
                  </a:schemeClr>
                </a:solidFill>
                <a:latin typeface="Times New Roman" pitchFamily="18" charset="0"/>
                <a:cs typeface="Times New Roman" pitchFamily="18" charset="0"/>
              </a:rPr>
              <a:t>Acts 1:7-8 – Christ tells the disciples about the coming Holy Ghost</a:t>
            </a:r>
          </a:p>
          <a:p>
            <a:pPr marL="342900" indent="-342900">
              <a:buFont typeface="Wingdings" pitchFamily="2" charset="2"/>
              <a:buChar char="v"/>
            </a:pPr>
            <a:r>
              <a:rPr lang="en-US" sz="2400" b="1" dirty="0" smtClean="0">
                <a:solidFill>
                  <a:schemeClr val="bg2">
                    <a:lumMod val="90000"/>
                  </a:schemeClr>
                </a:solidFill>
                <a:latin typeface="Times New Roman" pitchFamily="18" charset="0"/>
                <a:cs typeface="Times New Roman" pitchFamily="18" charset="0"/>
              </a:rPr>
              <a:t>Acts </a:t>
            </a:r>
            <a:r>
              <a:rPr lang="en-US" sz="2400" b="1" dirty="0">
                <a:solidFill>
                  <a:schemeClr val="bg2">
                    <a:lumMod val="90000"/>
                  </a:schemeClr>
                </a:solidFill>
                <a:latin typeface="Times New Roman" pitchFamily="18" charset="0"/>
                <a:cs typeface="Times New Roman" pitchFamily="18" charset="0"/>
              </a:rPr>
              <a:t>1:9 - Disciples witness Christ’s Ascension</a:t>
            </a:r>
          </a:p>
          <a:p>
            <a:pPr marL="342900" indent="-342900">
              <a:buFont typeface="Wingdings" pitchFamily="2" charset="2"/>
              <a:buChar char="v"/>
            </a:pPr>
            <a:r>
              <a:rPr lang="en-US" sz="2400" b="1" dirty="0" smtClean="0">
                <a:solidFill>
                  <a:schemeClr val="bg2">
                    <a:lumMod val="90000"/>
                  </a:schemeClr>
                </a:solidFill>
                <a:latin typeface="Times New Roman" pitchFamily="18" charset="0"/>
                <a:cs typeface="Times New Roman" pitchFamily="18" charset="0"/>
              </a:rPr>
              <a:t>Acts </a:t>
            </a:r>
            <a:r>
              <a:rPr lang="en-US" sz="2400" b="1" dirty="0">
                <a:solidFill>
                  <a:schemeClr val="bg2">
                    <a:lumMod val="90000"/>
                  </a:schemeClr>
                </a:solidFill>
                <a:latin typeface="Times New Roman" pitchFamily="18" charset="0"/>
                <a:cs typeface="Times New Roman" pitchFamily="18" charset="0"/>
              </a:rPr>
              <a:t>1:10-12 – Two men in white apparel tell Disciples of Christ’s second coming</a:t>
            </a:r>
          </a:p>
          <a:p>
            <a:pPr marL="342900" indent="-342900">
              <a:buFont typeface="Wingdings" pitchFamily="2" charset="2"/>
              <a:buChar char="v"/>
            </a:pPr>
            <a:r>
              <a:rPr lang="en-US" sz="2400" b="1" dirty="0" smtClean="0">
                <a:solidFill>
                  <a:schemeClr val="bg2">
                    <a:lumMod val="90000"/>
                  </a:schemeClr>
                </a:solidFill>
                <a:latin typeface="Times New Roman" pitchFamily="18" charset="0"/>
                <a:cs typeface="Times New Roman" pitchFamily="18" charset="0"/>
              </a:rPr>
              <a:t> </a:t>
            </a:r>
            <a:r>
              <a:rPr lang="en-US" sz="2400" b="1" dirty="0">
                <a:solidFill>
                  <a:schemeClr val="bg2">
                    <a:lumMod val="90000"/>
                  </a:schemeClr>
                </a:solidFill>
                <a:latin typeface="Times New Roman" pitchFamily="18" charset="0"/>
                <a:cs typeface="Times New Roman" pitchFamily="18" charset="0"/>
              </a:rPr>
              <a:t>Acts 1:14 - Disciples return to an upper room in Jerusalem and Mary and Christ’s brethren are present</a:t>
            </a:r>
          </a:p>
          <a:p>
            <a:pPr marL="342900" indent="-342900">
              <a:buFont typeface="Wingdings" pitchFamily="2" charset="2"/>
              <a:buChar char="v"/>
            </a:pPr>
            <a:r>
              <a:rPr lang="en-US" sz="2400" b="1" dirty="0" smtClean="0">
                <a:solidFill>
                  <a:schemeClr val="bg2">
                    <a:lumMod val="90000"/>
                  </a:schemeClr>
                </a:solidFill>
                <a:latin typeface="Times New Roman" pitchFamily="18" charset="0"/>
                <a:cs typeface="Times New Roman" pitchFamily="18" charset="0"/>
              </a:rPr>
              <a:t>Acts </a:t>
            </a:r>
            <a:r>
              <a:rPr lang="en-US" sz="2400" b="1" dirty="0">
                <a:solidFill>
                  <a:schemeClr val="bg2">
                    <a:lumMod val="90000"/>
                  </a:schemeClr>
                </a:solidFill>
                <a:latin typeface="Times New Roman" pitchFamily="18" charset="0"/>
                <a:cs typeface="Times New Roman" pitchFamily="18" charset="0"/>
              </a:rPr>
              <a:t>1:15 – Peter speaks of recent events</a:t>
            </a:r>
          </a:p>
        </p:txBody>
      </p:sp>
    </p:spTree>
    <p:extLst>
      <p:ext uri="{BB962C8B-B14F-4D97-AF65-F5344CB8AC3E}">
        <p14:creationId xmlns:p14="http://schemas.microsoft.com/office/powerpoint/2010/main" val="3423501132"/>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167609" y="228600"/>
            <a:ext cx="2808782" cy="707886"/>
          </a:xfrm>
          <a:prstGeom prst="rect">
            <a:avLst/>
          </a:prstGeom>
        </p:spPr>
        <p:txBody>
          <a:bodyPr wrap="none">
            <a:spAutoFit/>
          </a:bodyPr>
          <a:lstStyle/>
          <a:p>
            <a:pPr lvl="0"/>
            <a:r>
              <a:rPr lang="en-US" sz="4000" b="1" dirty="0">
                <a:solidFill>
                  <a:schemeClr val="bg2">
                    <a:lumMod val="90000"/>
                  </a:schemeClr>
                </a:solidFill>
                <a:latin typeface="Times New Roman" pitchFamily="18" charset="0"/>
                <a:cs typeface="Times New Roman" pitchFamily="18" charset="0"/>
              </a:rPr>
              <a:t>Conclusion:</a:t>
            </a:r>
          </a:p>
        </p:txBody>
      </p:sp>
      <p:sp>
        <p:nvSpPr>
          <p:cNvPr id="3" name="Rectangle 2"/>
          <p:cNvSpPr/>
          <p:nvPr/>
        </p:nvSpPr>
        <p:spPr>
          <a:xfrm>
            <a:off x="419100" y="1143000"/>
            <a:ext cx="8305800" cy="5262979"/>
          </a:xfrm>
          <a:prstGeom prst="rect">
            <a:avLst/>
          </a:prstGeom>
        </p:spPr>
        <p:txBody>
          <a:bodyPr wrap="square">
            <a:spAutoFit/>
          </a:bodyPr>
          <a:lstStyle/>
          <a:p>
            <a:pPr algn="just"/>
            <a:r>
              <a:rPr lang="en-US" sz="2800" b="1" dirty="0">
                <a:solidFill>
                  <a:schemeClr val="bg2">
                    <a:lumMod val="90000"/>
                  </a:schemeClr>
                </a:solidFill>
                <a:latin typeface="Times New Roman" pitchFamily="18" charset="0"/>
                <a:cs typeface="Times New Roman" pitchFamily="18" charset="0"/>
              </a:rPr>
              <a:t>Mary ponders.  She has a love for God, a faith in His Providence, and a conviction that the Son she bore for Him is Her Savior.  She is the first disciple of Christ, and the witness to His continuing ministry through the Holy Spirit following His Resurrection and Crucifixion.  </a:t>
            </a:r>
            <a:r>
              <a:rPr lang="en-US" sz="2800" b="1" dirty="0" smtClean="0">
                <a:solidFill>
                  <a:schemeClr val="bg2">
                    <a:lumMod val="90000"/>
                  </a:schemeClr>
                </a:solidFill>
                <a:latin typeface="Times New Roman" pitchFamily="18" charset="0"/>
                <a:cs typeface="Times New Roman" pitchFamily="18" charset="0"/>
              </a:rPr>
              <a:t>In  </a:t>
            </a:r>
            <a:r>
              <a:rPr lang="en-US" sz="2800" b="1" dirty="0">
                <a:solidFill>
                  <a:schemeClr val="bg2">
                    <a:lumMod val="90000"/>
                  </a:schemeClr>
                </a:solidFill>
                <a:latin typeface="Times New Roman" pitchFamily="18" charset="0"/>
                <a:cs typeface="Times New Roman" pitchFamily="18" charset="0"/>
              </a:rPr>
              <a:t>final analysis, it is not about her, but God.  That is Mary's pondering focus always.  Her commitment to God and trust in Him brought His favor to bear upon her, and as a result, she is known by all faithful Christians as Mary, mother of Christ, and blessed above all women.  Thanks be to God for her faith.</a:t>
            </a:r>
          </a:p>
        </p:txBody>
      </p:sp>
    </p:spTree>
    <p:extLst>
      <p:ext uri="{BB962C8B-B14F-4D97-AF65-F5344CB8AC3E}">
        <p14:creationId xmlns:p14="http://schemas.microsoft.com/office/powerpoint/2010/main" val="1246369940"/>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3040171" y="228600"/>
            <a:ext cx="3063659" cy="707886"/>
          </a:xfrm>
          <a:prstGeom prst="rect">
            <a:avLst/>
          </a:prstGeom>
        </p:spPr>
        <p:txBody>
          <a:bodyPr wrap="none">
            <a:spAutoFit/>
          </a:bodyPr>
          <a:lstStyle/>
          <a:p>
            <a:pPr lvl="0"/>
            <a:r>
              <a:rPr lang="en-US" sz="4000" b="1" dirty="0">
                <a:solidFill>
                  <a:srgbClr val="EEECE1">
                    <a:lumMod val="90000"/>
                  </a:srgbClr>
                </a:solidFill>
                <a:latin typeface="Times New Roman" pitchFamily="18" charset="0"/>
                <a:cs typeface="Times New Roman" pitchFamily="18" charset="0"/>
              </a:rPr>
              <a:t>Bibliography</a:t>
            </a:r>
          </a:p>
        </p:txBody>
      </p:sp>
      <p:sp>
        <p:nvSpPr>
          <p:cNvPr id="6" name="Rectangle 5"/>
          <p:cNvSpPr/>
          <p:nvPr/>
        </p:nvSpPr>
        <p:spPr>
          <a:xfrm>
            <a:off x="762000" y="1676400"/>
            <a:ext cx="7620000" cy="4185761"/>
          </a:xfrm>
          <a:prstGeom prst="rect">
            <a:avLst/>
          </a:prstGeom>
        </p:spPr>
        <p:txBody>
          <a:bodyPr wrap="square">
            <a:spAutoFit/>
          </a:bodyPr>
          <a:lstStyle/>
          <a:p>
            <a:r>
              <a:rPr lang="en-US" sz="1400" dirty="0">
                <a:solidFill>
                  <a:schemeClr val="bg2">
                    <a:lumMod val="90000"/>
                  </a:schemeClr>
                </a:solidFill>
                <a:latin typeface="Times New Roman" pitchFamily="18" charset="0"/>
                <a:cs typeface="Times New Roman" pitchFamily="18" charset="0"/>
              </a:rPr>
              <a:t>Beasley-Murray, George R. </a:t>
            </a:r>
            <a:r>
              <a:rPr lang="en-US" sz="1400" i="1" dirty="0">
                <a:solidFill>
                  <a:schemeClr val="bg2">
                    <a:lumMod val="90000"/>
                  </a:schemeClr>
                </a:solidFill>
                <a:latin typeface="Times New Roman" pitchFamily="18" charset="0"/>
                <a:cs typeface="Times New Roman" pitchFamily="18" charset="0"/>
              </a:rPr>
              <a:t>Word Biblical Commentary: John</a:t>
            </a:r>
            <a:r>
              <a:rPr lang="en-US" sz="1400" dirty="0">
                <a:solidFill>
                  <a:schemeClr val="bg2">
                    <a:lumMod val="90000"/>
                  </a:schemeClr>
                </a:solidFill>
                <a:latin typeface="Times New Roman" pitchFamily="18" charset="0"/>
                <a:cs typeface="Times New Roman" pitchFamily="18" charset="0"/>
              </a:rPr>
              <a:t>. Vol. 36 Word Biblical Commentary. Dallas: Word, Incorporated, 2002.</a:t>
            </a:r>
          </a:p>
          <a:p>
            <a:endParaRPr lang="en-US" sz="1400" dirty="0">
              <a:solidFill>
                <a:schemeClr val="bg2">
                  <a:lumMod val="90000"/>
                </a:schemeClr>
              </a:solidFill>
              <a:latin typeface="Times New Roman" pitchFamily="18" charset="0"/>
              <a:cs typeface="Times New Roman" pitchFamily="18" charset="0"/>
            </a:endParaRPr>
          </a:p>
          <a:p>
            <a:r>
              <a:rPr lang="en-US" sz="1400" dirty="0" smtClean="0">
                <a:solidFill>
                  <a:schemeClr val="bg2">
                    <a:lumMod val="90000"/>
                  </a:schemeClr>
                </a:solidFill>
                <a:latin typeface="Times New Roman" pitchFamily="18" charset="0"/>
                <a:cs typeface="Times New Roman" pitchFamily="18" charset="0"/>
              </a:rPr>
              <a:t>Devan, Benjamin B. "Science and Religion around the World Edited by John Hedley Brooke and Ronald L. Numbers Darwin's Pious Idea: Why the Ultra-Darwinists and Creationists Both Get It Wrong by Conor Cunningham." </a:t>
            </a:r>
            <a:r>
              <a:rPr lang="en-US" sz="1400" i="1" dirty="0" smtClean="0">
                <a:solidFill>
                  <a:schemeClr val="bg2">
                    <a:lumMod val="90000"/>
                  </a:schemeClr>
                </a:solidFill>
                <a:latin typeface="Times New Roman" pitchFamily="18" charset="0"/>
                <a:cs typeface="Times New Roman" pitchFamily="18" charset="0"/>
              </a:rPr>
              <a:t>Journal for the Scientific Study of Religion</a:t>
            </a:r>
            <a:r>
              <a:rPr lang="en-US" sz="1400" dirty="0" smtClean="0">
                <a:solidFill>
                  <a:schemeClr val="bg2">
                    <a:lumMod val="90000"/>
                  </a:schemeClr>
                </a:solidFill>
                <a:latin typeface="Times New Roman" pitchFamily="18" charset="0"/>
                <a:cs typeface="Times New Roman" pitchFamily="18" charset="0"/>
              </a:rPr>
              <a:t> 50, no. 4 (2011): 848-851.</a:t>
            </a:r>
          </a:p>
          <a:p>
            <a:r>
              <a:rPr lang="en-US" sz="1400" dirty="0" smtClean="0">
                <a:solidFill>
                  <a:schemeClr val="bg2">
                    <a:lumMod val="90000"/>
                  </a:schemeClr>
                </a:solidFill>
                <a:latin typeface="Times New Roman" pitchFamily="18" charset="0"/>
                <a:cs typeface="Times New Roman" pitchFamily="18" charset="0"/>
              </a:rPr>
              <a:t> </a:t>
            </a:r>
          </a:p>
          <a:p>
            <a:r>
              <a:rPr lang="en-US" sz="1400" dirty="0" smtClean="0">
                <a:solidFill>
                  <a:schemeClr val="bg2">
                    <a:lumMod val="90000"/>
                  </a:schemeClr>
                </a:solidFill>
                <a:latin typeface="Times New Roman" pitchFamily="18" charset="0"/>
                <a:cs typeface="Times New Roman" pitchFamily="18" charset="0"/>
              </a:rPr>
              <a:t>George, Timothy. "The Blessed Evangelical Mary: Why We Shouldn't Ignore Her Any Longer." </a:t>
            </a:r>
            <a:r>
              <a:rPr lang="en-US" sz="1400" i="1" dirty="0" smtClean="0">
                <a:solidFill>
                  <a:schemeClr val="bg2">
                    <a:lumMod val="90000"/>
                  </a:schemeClr>
                </a:solidFill>
                <a:latin typeface="Times New Roman" pitchFamily="18" charset="0"/>
                <a:cs typeface="Times New Roman" pitchFamily="18" charset="0"/>
              </a:rPr>
              <a:t>Christianity Today</a:t>
            </a:r>
            <a:r>
              <a:rPr lang="en-US" sz="1400" dirty="0" smtClean="0">
                <a:solidFill>
                  <a:schemeClr val="bg2">
                    <a:lumMod val="90000"/>
                  </a:schemeClr>
                </a:solidFill>
                <a:latin typeface="Times New Roman" pitchFamily="18" charset="0"/>
                <a:cs typeface="Times New Roman" pitchFamily="18" charset="0"/>
              </a:rPr>
              <a:t> 47, no. 12 (2003): 34-39.</a:t>
            </a:r>
          </a:p>
          <a:p>
            <a:r>
              <a:rPr lang="en-US" sz="1400" dirty="0" smtClean="0">
                <a:solidFill>
                  <a:schemeClr val="bg2">
                    <a:lumMod val="90000"/>
                  </a:schemeClr>
                </a:solidFill>
                <a:latin typeface="Times New Roman" pitchFamily="18" charset="0"/>
                <a:cs typeface="Times New Roman" pitchFamily="18" charset="0"/>
              </a:rPr>
              <a:t> </a:t>
            </a:r>
          </a:p>
          <a:p>
            <a:r>
              <a:rPr lang="en-US" sz="1400" dirty="0" smtClean="0">
                <a:solidFill>
                  <a:schemeClr val="bg2">
                    <a:lumMod val="90000"/>
                  </a:schemeClr>
                </a:solidFill>
                <a:latin typeface="Times New Roman" pitchFamily="18" charset="0"/>
                <a:cs typeface="Times New Roman" pitchFamily="18" charset="0"/>
              </a:rPr>
              <a:t>Howard, John M. "The Significance of Minor Characters in the Gospel of John." </a:t>
            </a:r>
            <a:r>
              <a:rPr lang="en-US" sz="1400" i="1" dirty="0" smtClean="0">
                <a:solidFill>
                  <a:schemeClr val="bg2">
                    <a:lumMod val="90000"/>
                  </a:schemeClr>
                </a:solidFill>
                <a:latin typeface="Times New Roman" pitchFamily="18" charset="0"/>
                <a:cs typeface="Times New Roman" pitchFamily="18" charset="0"/>
              </a:rPr>
              <a:t>Bibliotheca sacra</a:t>
            </a:r>
            <a:r>
              <a:rPr lang="en-US" sz="1400" dirty="0" smtClean="0">
                <a:solidFill>
                  <a:schemeClr val="bg2">
                    <a:lumMod val="90000"/>
                  </a:schemeClr>
                </a:solidFill>
                <a:latin typeface="Times New Roman" pitchFamily="18" charset="0"/>
                <a:cs typeface="Times New Roman" pitchFamily="18" charset="0"/>
              </a:rPr>
              <a:t> 163, no. 649 (2006): 63-78.</a:t>
            </a:r>
          </a:p>
          <a:p>
            <a:r>
              <a:rPr lang="en-US" sz="1400" dirty="0" smtClean="0">
                <a:solidFill>
                  <a:schemeClr val="bg2">
                    <a:lumMod val="90000"/>
                  </a:schemeClr>
                </a:solidFill>
                <a:latin typeface="Times New Roman" pitchFamily="18" charset="0"/>
                <a:cs typeface="Times New Roman" pitchFamily="18" charset="0"/>
              </a:rPr>
              <a:t> </a:t>
            </a:r>
          </a:p>
          <a:p>
            <a:r>
              <a:rPr lang="en-US" sz="1400" dirty="0" smtClean="0">
                <a:solidFill>
                  <a:schemeClr val="bg2">
                    <a:lumMod val="90000"/>
                  </a:schemeClr>
                </a:solidFill>
                <a:latin typeface="Times New Roman" pitchFamily="18" charset="0"/>
                <a:cs typeface="Times New Roman" pitchFamily="18" charset="0"/>
              </a:rPr>
              <a:t>Kittel, Ronald Alan. "The Mother of Jesus in the Gospel of Mark." </a:t>
            </a:r>
            <a:r>
              <a:rPr lang="en-US" sz="1400" i="1" dirty="0" smtClean="0">
                <a:solidFill>
                  <a:schemeClr val="bg2">
                    <a:lumMod val="90000"/>
                  </a:schemeClr>
                </a:solidFill>
                <a:latin typeface="Times New Roman" pitchFamily="18" charset="0"/>
                <a:cs typeface="Times New Roman" pitchFamily="18" charset="0"/>
              </a:rPr>
              <a:t>Living Pulpit</a:t>
            </a:r>
            <a:r>
              <a:rPr lang="en-US" sz="1400" dirty="0" smtClean="0">
                <a:solidFill>
                  <a:schemeClr val="bg2">
                    <a:lumMod val="90000"/>
                  </a:schemeClr>
                </a:solidFill>
                <a:latin typeface="Times New Roman" pitchFamily="18" charset="0"/>
                <a:cs typeface="Times New Roman" pitchFamily="18" charset="0"/>
              </a:rPr>
              <a:t> 10, no. 4 (2001): 10-11.</a:t>
            </a:r>
          </a:p>
          <a:p>
            <a:r>
              <a:rPr lang="en-US" sz="1400" dirty="0" smtClean="0">
                <a:solidFill>
                  <a:schemeClr val="bg2">
                    <a:lumMod val="90000"/>
                  </a:schemeClr>
                </a:solidFill>
                <a:latin typeface="Times New Roman" pitchFamily="18" charset="0"/>
                <a:cs typeface="Times New Roman" pitchFamily="18" charset="0"/>
              </a:rPr>
              <a:t> </a:t>
            </a:r>
          </a:p>
          <a:p>
            <a:r>
              <a:rPr lang="en-US" sz="1400" dirty="0" smtClean="0">
                <a:solidFill>
                  <a:schemeClr val="bg2">
                    <a:lumMod val="90000"/>
                  </a:schemeClr>
                </a:solidFill>
                <a:latin typeface="Times New Roman" pitchFamily="18" charset="0"/>
                <a:cs typeface="Times New Roman" pitchFamily="18" charset="0"/>
              </a:rPr>
              <a:t>Lieu, Judith. "The Mother of the Son in the Fourth Gospel." </a:t>
            </a:r>
            <a:r>
              <a:rPr lang="en-US" sz="1400" i="1" dirty="0" smtClean="0">
                <a:solidFill>
                  <a:schemeClr val="bg2">
                    <a:lumMod val="90000"/>
                  </a:schemeClr>
                </a:solidFill>
                <a:latin typeface="Times New Roman" pitchFamily="18" charset="0"/>
                <a:cs typeface="Times New Roman" pitchFamily="18" charset="0"/>
              </a:rPr>
              <a:t>Journal of Biblical Literature</a:t>
            </a:r>
            <a:r>
              <a:rPr lang="en-US" sz="1400" dirty="0" smtClean="0">
                <a:solidFill>
                  <a:schemeClr val="bg2">
                    <a:lumMod val="90000"/>
                  </a:schemeClr>
                </a:solidFill>
                <a:latin typeface="Times New Roman" pitchFamily="18" charset="0"/>
                <a:cs typeface="Times New Roman" pitchFamily="18" charset="0"/>
              </a:rPr>
              <a:t> 117, no. 1 (1998): 61-77.</a:t>
            </a:r>
          </a:p>
          <a:p>
            <a:r>
              <a:rPr lang="en-US" sz="1400" dirty="0" smtClean="0">
                <a:solidFill>
                  <a:schemeClr val="bg2">
                    <a:lumMod val="90000"/>
                  </a:schemeClr>
                </a:solidFill>
                <a:latin typeface="Times New Roman" pitchFamily="18" charset="0"/>
                <a:cs typeface="Times New Roman" pitchFamily="18" charset="0"/>
              </a:rPr>
              <a:t> </a:t>
            </a:r>
          </a:p>
        </p:txBody>
      </p:sp>
    </p:spTree>
    <p:extLst>
      <p:ext uri="{BB962C8B-B14F-4D97-AF65-F5344CB8AC3E}">
        <p14:creationId xmlns:p14="http://schemas.microsoft.com/office/powerpoint/2010/main" val="372612944"/>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040171" y="457200"/>
            <a:ext cx="3063659" cy="707886"/>
          </a:xfrm>
          <a:prstGeom prst="rect">
            <a:avLst/>
          </a:prstGeom>
        </p:spPr>
        <p:txBody>
          <a:bodyPr wrap="none">
            <a:spAutoFit/>
          </a:bodyPr>
          <a:lstStyle/>
          <a:p>
            <a:r>
              <a:rPr lang="en-US" sz="4000" b="1" dirty="0">
                <a:solidFill>
                  <a:schemeClr val="bg2">
                    <a:lumMod val="90000"/>
                  </a:schemeClr>
                </a:solidFill>
                <a:latin typeface="Times New Roman" pitchFamily="18" charset="0"/>
                <a:cs typeface="Times New Roman" pitchFamily="18" charset="0"/>
              </a:rPr>
              <a:t>Bibliography</a:t>
            </a:r>
          </a:p>
        </p:txBody>
      </p:sp>
      <p:sp>
        <p:nvSpPr>
          <p:cNvPr id="3" name="Rectangle 2"/>
          <p:cNvSpPr/>
          <p:nvPr/>
        </p:nvSpPr>
        <p:spPr>
          <a:xfrm>
            <a:off x="457200" y="1828800"/>
            <a:ext cx="8229600" cy="3323987"/>
          </a:xfrm>
          <a:prstGeom prst="rect">
            <a:avLst/>
          </a:prstGeom>
        </p:spPr>
        <p:txBody>
          <a:bodyPr wrap="square">
            <a:spAutoFit/>
          </a:bodyPr>
          <a:lstStyle/>
          <a:p>
            <a:r>
              <a:rPr lang="en-US" sz="1400" dirty="0" smtClean="0">
                <a:solidFill>
                  <a:schemeClr val="bg2">
                    <a:lumMod val="90000"/>
                  </a:schemeClr>
                </a:solidFill>
                <a:latin typeface="Times New Roman" pitchFamily="18" charset="0"/>
                <a:cs typeface="Times New Roman" pitchFamily="18" charset="0"/>
              </a:rPr>
              <a:t>Lilly, Joseph L. "Jesus and His Mother During the Public Life. I." </a:t>
            </a:r>
            <a:r>
              <a:rPr lang="en-US" sz="1400" i="1" dirty="0" smtClean="0">
                <a:solidFill>
                  <a:schemeClr val="bg2">
                    <a:lumMod val="90000"/>
                  </a:schemeClr>
                </a:solidFill>
                <a:latin typeface="Times New Roman" pitchFamily="18" charset="0"/>
                <a:cs typeface="Times New Roman" pitchFamily="18" charset="0"/>
              </a:rPr>
              <a:t>Catholic Biblical Quarterly</a:t>
            </a:r>
            <a:r>
              <a:rPr lang="en-US" sz="1400" dirty="0" smtClean="0">
                <a:solidFill>
                  <a:schemeClr val="bg2">
                    <a:lumMod val="90000"/>
                  </a:schemeClr>
                </a:solidFill>
                <a:latin typeface="Times New Roman" pitchFamily="18" charset="0"/>
                <a:cs typeface="Times New Roman" pitchFamily="18" charset="0"/>
              </a:rPr>
              <a:t> 8, no. 1 (1946): 52-57.</a:t>
            </a:r>
          </a:p>
          <a:p>
            <a:r>
              <a:rPr lang="en-US" sz="1400" dirty="0" smtClean="0">
                <a:solidFill>
                  <a:schemeClr val="bg2">
                    <a:lumMod val="90000"/>
                  </a:schemeClr>
                </a:solidFill>
                <a:latin typeface="Times New Roman" pitchFamily="18" charset="0"/>
                <a:cs typeface="Times New Roman" pitchFamily="18" charset="0"/>
              </a:rPr>
              <a:t> </a:t>
            </a:r>
          </a:p>
          <a:p>
            <a:r>
              <a:rPr lang="en-US" sz="1400" dirty="0" smtClean="0">
                <a:solidFill>
                  <a:schemeClr val="bg2">
                    <a:lumMod val="90000"/>
                  </a:schemeClr>
                </a:solidFill>
                <a:latin typeface="Times New Roman" pitchFamily="18" charset="0"/>
                <a:cs typeface="Times New Roman" pitchFamily="18" charset="0"/>
              </a:rPr>
              <a:t>________. "Jesus and His Mother During the Public Life. Ii." </a:t>
            </a:r>
            <a:r>
              <a:rPr lang="en-US" sz="1400" i="1" dirty="0" smtClean="0">
                <a:solidFill>
                  <a:schemeClr val="bg2">
                    <a:lumMod val="90000"/>
                  </a:schemeClr>
                </a:solidFill>
                <a:latin typeface="Times New Roman" pitchFamily="18" charset="0"/>
                <a:cs typeface="Times New Roman" pitchFamily="18" charset="0"/>
              </a:rPr>
              <a:t>Catholic Biblical Quarterly</a:t>
            </a:r>
            <a:r>
              <a:rPr lang="en-US" sz="1400" dirty="0" smtClean="0">
                <a:solidFill>
                  <a:schemeClr val="bg2">
                    <a:lumMod val="90000"/>
                  </a:schemeClr>
                </a:solidFill>
                <a:latin typeface="Times New Roman" pitchFamily="18" charset="0"/>
                <a:cs typeface="Times New Roman" pitchFamily="18" charset="0"/>
              </a:rPr>
              <a:t> 8, no. 2 (1946): 197-200.</a:t>
            </a:r>
          </a:p>
          <a:p>
            <a:r>
              <a:rPr lang="en-US" sz="1400" dirty="0" smtClean="0">
                <a:solidFill>
                  <a:schemeClr val="bg2">
                    <a:lumMod val="90000"/>
                  </a:schemeClr>
                </a:solidFill>
                <a:latin typeface="Times New Roman" pitchFamily="18" charset="0"/>
                <a:cs typeface="Times New Roman" pitchFamily="18" charset="0"/>
              </a:rPr>
              <a:t> </a:t>
            </a:r>
          </a:p>
          <a:p>
            <a:r>
              <a:rPr lang="en-US" sz="1400" dirty="0" smtClean="0">
                <a:solidFill>
                  <a:schemeClr val="bg2">
                    <a:lumMod val="90000"/>
                  </a:schemeClr>
                </a:solidFill>
                <a:latin typeface="Times New Roman" pitchFamily="18" charset="0"/>
                <a:cs typeface="Times New Roman" pitchFamily="18" charset="0"/>
              </a:rPr>
              <a:t>________. "Jesus and His Mother During the Public Life. Iii." </a:t>
            </a:r>
            <a:r>
              <a:rPr lang="en-US" sz="1400" i="1" dirty="0" smtClean="0">
                <a:solidFill>
                  <a:schemeClr val="bg2">
                    <a:lumMod val="90000"/>
                  </a:schemeClr>
                </a:solidFill>
                <a:latin typeface="Times New Roman" pitchFamily="18" charset="0"/>
                <a:cs typeface="Times New Roman" pitchFamily="18" charset="0"/>
              </a:rPr>
              <a:t>Catholic Biblical Quarterly</a:t>
            </a:r>
            <a:r>
              <a:rPr lang="en-US" sz="1400" dirty="0" smtClean="0">
                <a:solidFill>
                  <a:schemeClr val="bg2">
                    <a:lumMod val="90000"/>
                  </a:schemeClr>
                </a:solidFill>
                <a:latin typeface="Times New Roman" pitchFamily="18" charset="0"/>
                <a:cs typeface="Times New Roman" pitchFamily="18" charset="0"/>
              </a:rPr>
              <a:t> 8, no. 3 (1946): 315-319.</a:t>
            </a:r>
          </a:p>
          <a:p>
            <a:r>
              <a:rPr lang="en-US" sz="1400" dirty="0" smtClean="0">
                <a:solidFill>
                  <a:schemeClr val="bg2">
                    <a:lumMod val="90000"/>
                  </a:schemeClr>
                </a:solidFill>
                <a:latin typeface="Times New Roman" pitchFamily="18" charset="0"/>
                <a:cs typeface="Times New Roman" pitchFamily="18" charset="0"/>
              </a:rPr>
              <a:t> </a:t>
            </a:r>
          </a:p>
          <a:p>
            <a:r>
              <a:rPr lang="en-US" sz="1400" dirty="0" smtClean="0">
                <a:solidFill>
                  <a:schemeClr val="bg2">
                    <a:lumMod val="90000"/>
                  </a:schemeClr>
                </a:solidFill>
                <a:latin typeface="Times New Roman" pitchFamily="18" charset="0"/>
                <a:cs typeface="Times New Roman" pitchFamily="18" charset="0"/>
              </a:rPr>
              <a:t>Williams, Ritva H. "The Mother of Jesus at Cana : A Social-Science Interpretation of John 2:1-12." </a:t>
            </a:r>
            <a:r>
              <a:rPr lang="en-US" sz="1400" i="1" dirty="0" smtClean="0">
                <a:solidFill>
                  <a:schemeClr val="bg2">
                    <a:lumMod val="90000"/>
                  </a:schemeClr>
                </a:solidFill>
                <a:latin typeface="Times New Roman" pitchFamily="18" charset="0"/>
                <a:cs typeface="Times New Roman" pitchFamily="18" charset="0"/>
              </a:rPr>
              <a:t>Catholic Biblical Quarterly</a:t>
            </a:r>
            <a:r>
              <a:rPr lang="en-US" sz="1400" dirty="0" smtClean="0">
                <a:solidFill>
                  <a:schemeClr val="bg2">
                    <a:lumMod val="90000"/>
                  </a:schemeClr>
                </a:solidFill>
                <a:latin typeface="Times New Roman" pitchFamily="18" charset="0"/>
                <a:cs typeface="Times New Roman" pitchFamily="18" charset="0"/>
              </a:rPr>
              <a:t> 59, no. 4 (1997): 679-692.</a:t>
            </a:r>
            <a:r>
              <a:rPr lang="en-US" sz="1400" dirty="0" smtClean="0">
                <a:solidFill>
                  <a:schemeClr val="bg2">
                    <a:lumMod val="90000"/>
                  </a:schemeClr>
                </a:solidFill>
                <a:effectLst/>
                <a:latin typeface="Times New Roman" pitchFamily="18" charset="0"/>
                <a:cs typeface="Times New Roman" pitchFamily="18" charset="0"/>
              </a:rPr>
              <a:t> </a:t>
            </a:r>
            <a:r>
              <a:rPr lang="en-US" sz="1400" dirty="0" smtClean="0">
                <a:solidFill>
                  <a:schemeClr val="bg2">
                    <a:lumMod val="90000"/>
                  </a:schemeClr>
                </a:solidFill>
                <a:latin typeface="Times New Roman" pitchFamily="18" charset="0"/>
                <a:cs typeface="Times New Roman" pitchFamily="18" charset="0"/>
              </a:rPr>
              <a:t>Sarah Jane Boss, "Blessed One: Protestant Perspectives on Mary," </a:t>
            </a:r>
            <a:r>
              <a:rPr lang="en-US" sz="1400" i="1" dirty="0" smtClean="0">
                <a:solidFill>
                  <a:schemeClr val="bg2">
                    <a:lumMod val="90000"/>
                  </a:schemeClr>
                </a:solidFill>
                <a:latin typeface="Times New Roman" pitchFamily="18" charset="0"/>
                <a:cs typeface="Times New Roman" pitchFamily="18" charset="0"/>
              </a:rPr>
              <a:t>Theology Today</a:t>
            </a:r>
            <a:r>
              <a:rPr lang="en-US" sz="1400" dirty="0" smtClean="0">
                <a:solidFill>
                  <a:schemeClr val="bg2">
                    <a:lumMod val="90000"/>
                  </a:schemeClr>
                </a:solidFill>
                <a:latin typeface="Times New Roman" pitchFamily="18" charset="0"/>
                <a:cs typeface="Times New Roman" pitchFamily="18" charset="0"/>
              </a:rPr>
              <a:t> 62, no. 1 (2005).</a:t>
            </a:r>
          </a:p>
          <a:p>
            <a:endParaRPr lang="en-US" sz="1400" dirty="0" smtClean="0">
              <a:solidFill>
                <a:schemeClr val="bg2">
                  <a:lumMod val="90000"/>
                </a:schemeClr>
              </a:solidFill>
              <a:latin typeface="Times New Roman" pitchFamily="18" charset="0"/>
              <a:cs typeface="Times New Roman" pitchFamily="18" charset="0"/>
            </a:endParaRPr>
          </a:p>
          <a:p>
            <a:r>
              <a:rPr lang="en-US" sz="1400" dirty="0" smtClean="0">
                <a:solidFill>
                  <a:schemeClr val="bg2">
                    <a:lumMod val="90000"/>
                  </a:schemeClr>
                </a:solidFill>
                <a:latin typeface="Times New Roman" pitchFamily="18" charset="0"/>
                <a:cs typeface="Times New Roman" pitchFamily="18" charset="0"/>
              </a:rPr>
              <a:t>Stephen J. Shoemaker, "The Virgin Mary in the Ministry of Jesus and the Early Church According to the Earliest Life of the Virgin," </a:t>
            </a:r>
            <a:r>
              <a:rPr lang="en-US" sz="1400" i="1" dirty="0" smtClean="0">
                <a:solidFill>
                  <a:schemeClr val="bg2">
                    <a:lumMod val="90000"/>
                  </a:schemeClr>
                </a:solidFill>
                <a:latin typeface="Times New Roman" pitchFamily="18" charset="0"/>
                <a:cs typeface="Times New Roman" pitchFamily="18" charset="0"/>
              </a:rPr>
              <a:t>Harvard Theological Review</a:t>
            </a:r>
            <a:r>
              <a:rPr lang="en-US" sz="1400" dirty="0" smtClean="0">
                <a:solidFill>
                  <a:schemeClr val="bg2">
                    <a:lumMod val="90000"/>
                  </a:schemeClr>
                </a:solidFill>
                <a:latin typeface="Times New Roman" pitchFamily="18" charset="0"/>
                <a:cs typeface="Times New Roman" pitchFamily="18" charset="0"/>
              </a:rPr>
              <a:t> 98, no. 4 (2005).</a:t>
            </a:r>
            <a:endParaRPr lang="en-US" sz="1400" dirty="0">
              <a:solidFill>
                <a:schemeClr val="bg2">
                  <a:lumMod val="90000"/>
                </a:schemeClr>
              </a:solidFill>
              <a:latin typeface="Times New Roman" pitchFamily="18" charset="0"/>
              <a:cs typeface="Times New Roman" pitchFamily="18" charset="0"/>
            </a:endParaRPr>
          </a:p>
        </p:txBody>
      </p:sp>
    </p:spTree>
    <p:extLst>
      <p:ext uri="{BB962C8B-B14F-4D97-AF65-F5344CB8AC3E}">
        <p14:creationId xmlns:p14="http://schemas.microsoft.com/office/powerpoint/2010/main" val="191370111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914400" y="4724400"/>
            <a:ext cx="2646878" cy="584775"/>
          </a:xfrm>
          <a:prstGeom prst="rect">
            <a:avLst/>
          </a:prstGeom>
        </p:spPr>
        <p:txBody>
          <a:bodyPr wrap="none">
            <a:spAutoFit/>
          </a:bodyPr>
          <a:lstStyle/>
          <a:p>
            <a:r>
              <a:rPr lang="en-US" sz="3200" dirty="0" smtClean="0">
                <a:solidFill>
                  <a:schemeClr val="bg2">
                    <a:lumMod val="90000"/>
                  </a:schemeClr>
                </a:solidFill>
                <a:latin typeface="Times New Roman" pitchFamily="18" charset="0"/>
                <a:cs typeface="Times New Roman" pitchFamily="18" charset="0"/>
              </a:rPr>
              <a:t>____________</a:t>
            </a:r>
          </a:p>
        </p:txBody>
      </p:sp>
      <p:sp>
        <p:nvSpPr>
          <p:cNvPr id="4" name="Rectangle 3"/>
          <p:cNvSpPr/>
          <p:nvPr/>
        </p:nvSpPr>
        <p:spPr>
          <a:xfrm>
            <a:off x="878541" y="1295400"/>
            <a:ext cx="1819729" cy="523220"/>
          </a:xfrm>
          <a:prstGeom prst="rect">
            <a:avLst/>
          </a:prstGeom>
        </p:spPr>
        <p:txBody>
          <a:bodyPr wrap="none">
            <a:spAutoFit/>
          </a:bodyPr>
          <a:lstStyle/>
          <a:p>
            <a:r>
              <a:rPr lang="en-US" sz="2800" b="1" dirty="0">
                <a:solidFill>
                  <a:schemeClr val="bg2">
                    <a:lumMod val="90000"/>
                  </a:schemeClr>
                </a:solidFill>
                <a:latin typeface="Times New Roman" pitchFamily="18" charset="0"/>
                <a:cs typeface="Times New Roman" pitchFamily="18" charset="0"/>
              </a:rPr>
              <a:t>Religion – </a:t>
            </a:r>
          </a:p>
        </p:txBody>
      </p:sp>
      <p:sp>
        <p:nvSpPr>
          <p:cNvPr id="5" name="Rectangle 4"/>
          <p:cNvSpPr/>
          <p:nvPr/>
        </p:nvSpPr>
        <p:spPr>
          <a:xfrm>
            <a:off x="1386128" y="304800"/>
            <a:ext cx="6371744" cy="523220"/>
          </a:xfrm>
          <a:prstGeom prst="rect">
            <a:avLst/>
          </a:prstGeom>
        </p:spPr>
        <p:txBody>
          <a:bodyPr wrap="none">
            <a:spAutoFit/>
          </a:bodyPr>
          <a:lstStyle/>
          <a:p>
            <a:r>
              <a:rPr lang="en-US" sz="2800" b="1" dirty="0" smtClean="0">
                <a:solidFill>
                  <a:schemeClr val="bg2">
                    <a:lumMod val="90000"/>
                  </a:schemeClr>
                </a:solidFill>
                <a:latin typeface="Times New Roman" pitchFamily="18" charset="0"/>
                <a:cs typeface="Times New Roman" pitchFamily="18" charset="0"/>
              </a:rPr>
              <a:t>Daily life in Israel during Mary’s time – </a:t>
            </a:r>
            <a:endParaRPr lang="en-US" sz="2800" b="1" dirty="0">
              <a:solidFill>
                <a:schemeClr val="bg2">
                  <a:lumMod val="90000"/>
                </a:schemeClr>
              </a:solidFill>
              <a:latin typeface="Times New Roman" pitchFamily="18" charset="0"/>
              <a:cs typeface="Times New Roman" pitchFamily="18" charset="0"/>
            </a:endParaRPr>
          </a:p>
        </p:txBody>
      </p:sp>
      <p:sp>
        <p:nvSpPr>
          <p:cNvPr id="6" name="Rectangle 5"/>
          <p:cNvSpPr/>
          <p:nvPr/>
        </p:nvSpPr>
        <p:spPr>
          <a:xfrm>
            <a:off x="1386128" y="2209800"/>
            <a:ext cx="1669752" cy="523220"/>
          </a:xfrm>
          <a:prstGeom prst="rect">
            <a:avLst/>
          </a:prstGeom>
        </p:spPr>
        <p:txBody>
          <a:bodyPr wrap="none">
            <a:spAutoFit/>
          </a:bodyPr>
          <a:lstStyle/>
          <a:p>
            <a:pPr marL="285750" indent="-285750">
              <a:buFont typeface="Wingdings" pitchFamily="2" charset="2"/>
              <a:buChar char="v"/>
            </a:pPr>
            <a:r>
              <a:rPr lang="en-US" sz="2800" b="1" dirty="0" smtClean="0">
                <a:solidFill>
                  <a:schemeClr val="bg2">
                    <a:lumMod val="90000"/>
                  </a:schemeClr>
                </a:solidFill>
                <a:latin typeface="Times New Roman" pitchFamily="18" charset="0"/>
                <a:cs typeface="Times New Roman" pitchFamily="18" charset="0"/>
              </a:rPr>
              <a:t>Torah</a:t>
            </a:r>
            <a:r>
              <a:rPr lang="en-US" sz="2800" b="1" baseline="30000" dirty="0" smtClean="0">
                <a:solidFill>
                  <a:schemeClr val="bg2">
                    <a:lumMod val="90000"/>
                  </a:schemeClr>
                </a:solidFill>
                <a:latin typeface="Times New Roman" pitchFamily="18" charset="0"/>
                <a:cs typeface="Times New Roman" pitchFamily="18" charset="0"/>
              </a:rPr>
              <a:t>11</a:t>
            </a:r>
            <a:endParaRPr lang="en-US" sz="2800" b="1" baseline="30000" dirty="0">
              <a:solidFill>
                <a:schemeClr val="bg2">
                  <a:lumMod val="90000"/>
                </a:schemeClr>
              </a:solidFill>
              <a:latin typeface="Times New Roman" pitchFamily="18" charset="0"/>
              <a:cs typeface="Times New Roman" pitchFamily="18" charset="0"/>
            </a:endParaRPr>
          </a:p>
        </p:txBody>
      </p:sp>
      <p:sp>
        <p:nvSpPr>
          <p:cNvPr id="7" name="Rectangle 6"/>
          <p:cNvSpPr/>
          <p:nvPr/>
        </p:nvSpPr>
        <p:spPr>
          <a:xfrm>
            <a:off x="1386128" y="3505944"/>
            <a:ext cx="1960408" cy="523220"/>
          </a:xfrm>
          <a:prstGeom prst="rect">
            <a:avLst/>
          </a:prstGeom>
        </p:spPr>
        <p:txBody>
          <a:bodyPr wrap="none">
            <a:spAutoFit/>
          </a:bodyPr>
          <a:lstStyle/>
          <a:p>
            <a:pPr marL="285750" indent="-285750">
              <a:buFont typeface="Wingdings" pitchFamily="2" charset="2"/>
              <a:buChar char="v"/>
            </a:pPr>
            <a:r>
              <a:rPr lang="en-US" sz="2800" b="1" dirty="0" smtClean="0">
                <a:solidFill>
                  <a:schemeClr val="bg2">
                    <a:lumMod val="90000"/>
                  </a:schemeClr>
                </a:solidFill>
                <a:latin typeface="Times New Roman" pitchFamily="18" charset="0"/>
                <a:cs typeface="Times New Roman" pitchFamily="18" charset="0"/>
              </a:rPr>
              <a:t> Fasting</a:t>
            </a:r>
            <a:r>
              <a:rPr lang="en-US" sz="2800" b="1" baseline="30000" dirty="0" smtClean="0">
                <a:solidFill>
                  <a:schemeClr val="bg2">
                    <a:lumMod val="90000"/>
                  </a:schemeClr>
                </a:solidFill>
                <a:latin typeface="Times New Roman" pitchFamily="18" charset="0"/>
                <a:cs typeface="Times New Roman" pitchFamily="18" charset="0"/>
              </a:rPr>
              <a:t>12</a:t>
            </a:r>
            <a:endParaRPr lang="en-US" sz="2800" b="1" baseline="30000" dirty="0">
              <a:solidFill>
                <a:schemeClr val="bg2">
                  <a:lumMod val="90000"/>
                </a:schemeClr>
              </a:solidFill>
              <a:latin typeface="Times New Roman" pitchFamily="18" charset="0"/>
              <a:cs typeface="Times New Roman" pitchFamily="18" charset="0"/>
            </a:endParaRPr>
          </a:p>
        </p:txBody>
      </p:sp>
      <p:sp>
        <p:nvSpPr>
          <p:cNvPr id="8" name="Rectangle 7"/>
          <p:cNvSpPr/>
          <p:nvPr/>
        </p:nvSpPr>
        <p:spPr>
          <a:xfrm>
            <a:off x="878541" y="5773271"/>
            <a:ext cx="7696200" cy="830997"/>
          </a:xfrm>
          <a:prstGeom prst="rect">
            <a:avLst/>
          </a:prstGeom>
        </p:spPr>
        <p:txBody>
          <a:bodyPr wrap="square">
            <a:spAutoFit/>
          </a:bodyPr>
          <a:lstStyle/>
          <a:p>
            <a:r>
              <a:rPr lang="en-US" sz="1600" dirty="0" smtClean="0">
                <a:solidFill>
                  <a:schemeClr val="bg2">
                    <a:lumMod val="90000"/>
                  </a:schemeClr>
                </a:solidFill>
                <a:latin typeface="Times New Roman" pitchFamily="18" charset="0"/>
                <a:cs typeface="Times New Roman" pitchFamily="18" charset="0"/>
              </a:rPr>
              <a:t>12 Noah </a:t>
            </a:r>
            <a:r>
              <a:rPr lang="en-US" sz="1600" dirty="0">
                <a:solidFill>
                  <a:schemeClr val="bg2">
                    <a:lumMod val="90000"/>
                  </a:schemeClr>
                </a:solidFill>
                <a:latin typeface="Times New Roman" pitchFamily="18" charset="0"/>
                <a:cs typeface="Times New Roman" pitchFamily="18" charset="0"/>
              </a:rPr>
              <a:t>Hacham, </a:t>
            </a:r>
            <a:r>
              <a:rPr lang="en-US" sz="1600" i="1" dirty="0">
                <a:solidFill>
                  <a:schemeClr val="bg2">
                    <a:lumMod val="90000"/>
                  </a:schemeClr>
                </a:solidFill>
                <a:latin typeface="Times New Roman" pitchFamily="18" charset="0"/>
                <a:cs typeface="Times New Roman" pitchFamily="18" charset="0"/>
              </a:rPr>
              <a:t>Fasting</a:t>
            </a:r>
            <a:r>
              <a:rPr lang="en-US" sz="1600" dirty="0">
                <a:solidFill>
                  <a:schemeClr val="bg2">
                    <a:lumMod val="90000"/>
                  </a:schemeClr>
                </a:solidFill>
                <a:latin typeface="Times New Roman" pitchFamily="18" charset="0"/>
                <a:cs typeface="Times New Roman" pitchFamily="18" charset="0"/>
              </a:rPr>
              <a:t>, ed. John J. Collins and Daniel C. Harlow, The Eerdmans Dictionary of Early Judaism (Grand Rapids, MI; Cambridge, U.K.: William B. Eerdmans Publishing Company, 2010), 635.</a:t>
            </a:r>
          </a:p>
        </p:txBody>
      </p:sp>
      <p:sp>
        <p:nvSpPr>
          <p:cNvPr id="9" name="Rectangle 8"/>
          <p:cNvSpPr/>
          <p:nvPr/>
        </p:nvSpPr>
        <p:spPr>
          <a:xfrm>
            <a:off x="878541" y="5332041"/>
            <a:ext cx="1273105" cy="338554"/>
          </a:xfrm>
          <a:prstGeom prst="rect">
            <a:avLst/>
          </a:prstGeom>
        </p:spPr>
        <p:txBody>
          <a:bodyPr wrap="none">
            <a:spAutoFit/>
          </a:bodyPr>
          <a:lstStyle/>
          <a:p>
            <a:r>
              <a:rPr lang="en-US" sz="1600" dirty="0" smtClean="0">
                <a:solidFill>
                  <a:schemeClr val="bg2">
                    <a:lumMod val="90000"/>
                  </a:schemeClr>
                </a:solidFill>
                <a:latin typeface="Times New Roman" pitchFamily="18" charset="0"/>
                <a:cs typeface="Times New Roman" pitchFamily="18" charset="0"/>
              </a:rPr>
              <a:t>11 Ibid., 251</a:t>
            </a:r>
            <a:r>
              <a:rPr lang="en-US" baseline="30000" dirty="0" smtClean="0">
                <a:latin typeface="Times New Roman" pitchFamily="18" charset="0"/>
                <a:cs typeface="Times New Roman" pitchFamily="18" charset="0"/>
              </a:rPr>
              <a:t>.</a:t>
            </a:r>
            <a:endParaRPr lang="en-US" baseline="30000" dirty="0">
              <a:latin typeface="Times New Roman" pitchFamily="18" charset="0"/>
              <a:cs typeface="Times New Roman" pitchFamily="18" charset="0"/>
            </a:endParaRPr>
          </a:p>
        </p:txBody>
      </p:sp>
    </p:spTree>
    <p:extLst>
      <p:ext uri="{BB962C8B-B14F-4D97-AF65-F5344CB8AC3E}">
        <p14:creationId xmlns:p14="http://schemas.microsoft.com/office/powerpoint/2010/main" val="174447183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914400" y="4724400"/>
            <a:ext cx="2646878" cy="584775"/>
          </a:xfrm>
          <a:prstGeom prst="rect">
            <a:avLst/>
          </a:prstGeom>
        </p:spPr>
        <p:txBody>
          <a:bodyPr wrap="none">
            <a:spAutoFit/>
          </a:bodyPr>
          <a:lstStyle/>
          <a:p>
            <a:r>
              <a:rPr lang="en-US" sz="3200" dirty="0" smtClean="0">
                <a:solidFill>
                  <a:schemeClr val="bg2">
                    <a:lumMod val="90000"/>
                  </a:schemeClr>
                </a:solidFill>
                <a:latin typeface="Times New Roman" pitchFamily="18" charset="0"/>
                <a:cs typeface="Times New Roman" pitchFamily="18" charset="0"/>
              </a:rPr>
              <a:t>____________</a:t>
            </a:r>
          </a:p>
        </p:txBody>
      </p:sp>
      <p:sp>
        <p:nvSpPr>
          <p:cNvPr id="4" name="Rectangle 3"/>
          <p:cNvSpPr/>
          <p:nvPr/>
        </p:nvSpPr>
        <p:spPr>
          <a:xfrm>
            <a:off x="1386128" y="304800"/>
            <a:ext cx="6371744" cy="523220"/>
          </a:xfrm>
          <a:prstGeom prst="rect">
            <a:avLst/>
          </a:prstGeom>
        </p:spPr>
        <p:txBody>
          <a:bodyPr wrap="none">
            <a:spAutoFit/>
          </a:bodyPr>
          <a:lstStyle/>
          <a:p>
            <a:r>
              <a:rPr lang="en-US" sz="2800" b="1" dirty="0" smtClean="0">
                <a:solidFill>
                  <a:schemeClr val="bg2">
                    <a:lumMod val="90000"/>
                  </a:schemeClr>
                </a:solidFill>
                <a:latin typeface="Times New Roman" pitchFamily="18" charset="0"/>
                <a:cs typeface="Times New Roman" pitchFamily="18" charset="0"/>
              </a:rPr>
              <a:t>Daily life in Israel during Mary’s time – </a:t>
            </a:r>
            <a:endParaRPr lang="en-US" sz="2800" b="1" dirty="0">
              <a:solidFill>
                <a:schemeClr val="bg2">
                  <a:lumMod val="90000"/>
                </a:schemeClr>
              </a:solidFill>
              <a:latin typeface="Times New Roman" pitchFamily="18" charset="0"/>
              <a:cs typeface="Times New Roman" pitchFamily="18" charset="0"/>
            </a:endParaRPr>
          </a:p>
        </p:txBody>
      </p:sp>
      <p:sp>
        <p:nvSpPr>
          <p:cNvPr id="5" name="Rectangle 4"/>
          <p:cNvSpPr/>
          <p:nvPr/>
        </p:nvSpPr>
        <p:spPr>
          <a:xfrm>
            <a:off x="609600" y="1219200"/>
            <a:ext cx="2504916" cy="523220"/>
          </a:xfrm>
          <a:prstGeom prst="rect">
            <a:avLst/>
          </a:prstGeom>
        </p:spPr>
        <p:txBody>
          <a:bodyPr wrap="none">
            <a:spAutoFit/>
          </a:bodyPr>
          <a:lstStyle/>
          <a:p>
            <a:r>
              <a:rPr lang="en-US" sz="2800" b="1" dirty="0">
                <a:solidFill>
                  <a:schemeClr val="bg2">
                    <a:lumMod val="90000"/>
                  </a:schemeClr>
                </a:solidFill>
                <a:latin typeface="Times New Roman" pitchFamily="18" charset="0"/>
                <a:cs typeface="Times New Roman" pitchFamily="18" charset="0"/>
              </a:rPr>
              <a:t>Towns/Cities – </a:t>
            </a:r>
          </a:p>
        </p:txBody>
      </p:sp>
      <p:sp>
        <p:nvSpPr>
          <p:cNvPr id="6" name="Rectangle 5"/>
          <p:cNvSpPr/>
          <p:nvPr/>
        </p:nvSpPr>
        <p:spPr>
          <a:xfrm>
            <a:off x="1359234" y="2204085"/>
            <a:ext cx="2732864" cy="523220"/>
          </a:xfrm>
          <a:prstGeom prst="rect">
            <a:avLst/>
          </a:prstGeom>
        </p:spPr>
        <p:txBody>
          <a:bodyPr wrap="none">
            <a:spAutoFit/>
          </a:bodyPr>
          <a:lstStyle/>
          <a:p>
            <a:pPr marL="285750" indent="-285750">
              <a:buFont typeface="Wingdings" pitchFamily="2" charset="2"/>
              <a:buChar char="v"/>
            </a:pPr>
            <a:r>
              <a:rPr lang="en-US" sz="2400" b="1" dirty="0" smtClean="0">
                <a:solidFill>
                  <a:schemeClr val="bg2">
                    <a:lumMod val="90000"/>
                  </a:schemeClr>
                </a:solidFill>
                <a:latin typeface="Times New Roman" pitchFamily="18" charset="0"/>
                <a:cs typeface="Times New Roman" pitchFamily="18" charset="0"/>
              </a:rPr>
              <a:t> </a:t>
            </a:r>
            <a:r>
              <a:rPr lang="en-US" sz="2800" b="1" dirty="0" smtClean="0">
                <a:solidFill>
                  <a:schemeClr val="bg2">
                    <a:lumMod val="90000"/>
                  </a:schemeClr>
                </a:solidFill>
                <a:latin typeface="Times New Roman" pitchFamily="18" charset="0"/>
                <a:cs typeface="Times New Roman" pitchFamily="18" charset="0"/>
              </a:rPr>
              <a:t>Walled cities</a:t>
            </a:r>
            <a:r>
              <a:rPr lang="en-US" sz="2800" b="1" baseline="30000" dirty="0" smtClean="0">
                <a:solidFill>
                  <a:schemeClr val="bg2">
                    <a:lumMod val="90000"/>
                  </a:schemeClr>
                </a:solidFill>
                <a:latin typeface="Times New Roman" pitchFamily="18" charset="0"/>
                <a:cs typeface="Times New Roman" pitchFamily="18" charset="0"/>
              </a:rPr>
              <a:t>13</a:t>
            </a:r>
            <a:endParaRPr lang="en-US" sz="2800" b="1" baseline="30000" dirty="0">
              <a:solidFill>
                <a:schemeClr val="bg2">
                  <a:lumMod val="90000"/>
                </a:schemeClr>
              </a:solidFill>
              <a:latin typeface="Times New Roman" pitchFamily="18" charset="0"/>
              <a:cs typeface="Times New Roman" pitchFamily="18" charset="0"/>
            </a:endParaRPr>
          </a:p>
        </p:txBody>
      </p:sp>
      <p:sp>
        <p:nvSpPr>
          <p:cNvPr id="7" name="Rectangle 6"/>
          <p:cNvSpPr/>
          <p:nvPr/>
        </p:nvSpPr>
        <p:spPr>
          <a:xfrm>
            <a:off x="1386128" y="3247927"/>
            <a:ext cx="3459537" cy="523220"/>
          </a:xfrm>
          <a:prstGeom prst="rect">
            <a:avLst/>
          </a:prstGeom>
        </p:spPr>
        <p:txBody>
          <a:bodyPr wrap="none">
            <a:spAutoFit/>
          </a:bodyPr>
          <a:lstStyle/>
          <a:p>
            <a:pPr marL="285750" indent="-285750">
              <a:buFont typeface="Wingdings" pitchFamily="2" charset="2"/>
              <a:buChar char="v"/>
            </a:pPr>
            <a:r>
              <a:rPr lang="en-US" sz="2800" b="1" dirty="0" smtClean="0">
                <a:solidFill>
                  <a:schemeClr val="bg2">
                    <a:lumMod val="90000"/>
                  </a:schemeClr>
                </a:solidFill>
                <a:latin typeface="Times New Roman" pitchFamily="18" charset="0"/>
                <a:cs typeface="Times New Roman" pitchFamily="18" charset="0"/>
              </a:rPr>
              <a:t>Darkened streets</a:t>
            </a:r>
            <a:r>
              <a:rPr lang="en-US" sz="2800" b="1" baseline="30000" dirty="0" smtClean="0">
                <a:solidFill>
                  <a:schemeClr val="bg2">
                    <a:lumMod val="90000"/>
                  </a:schemeClr>
                </a:solidFill>
                <a:latin typeface="Times New Roman" pitchFamily="18" charset="0"/>
                <a:cs typeface="Times New Roman" pitchFamily="18" charset="0"/>
              </a:rPr>
              <a:t>14</a:t>
            </a:r>
            <a:endParaRPr lang="en-US" sz="2800" b="1" baseline="30000" dirty="0">
              <a:solidFill>
                <a:schemeClr val="bg2">
                  <a:lumMod val="90000"/>
                </a:schemeClr>
              </a:solidFill>
              <a:latin typeface="Times New Roman" pitchFamily="18" charset="0"/>
              <a:cs typeface="Times New Roman" pitchFamily="18" charset="0"/>
            </a:endParaRPr>
          </a:p>
        </p:txBody>
      </p:sp>
      <p:sp>
        <p:nvSpPr>
          <p:cNvPr id="8" name="Rectangle 7"/>
          <p:cNvSpPr/>
          <p:nvPr/>
        </p:nvSpPr>
        <p:spPr>
          <a:xfrm>
            <a:off x="1388183" y="5486400"/>
            <a:ext cx="1313180" cy="369332"/>
          </a:xfrm>
          <a:prstGeom prst="rect">
            <a:avLst/>
          </a:prstGeom>
        </p:spPr>
        <p:txBody>
          <a:bodyPr wrap="none">
            <a:spAutoFit/>
          </a:bodyPr>
          <a:lstStyle/>
          <a:p>
            <a:r>
              <a:rPr lang="en-US" sz="1600" dirty="0" smtClean="0">
                <a:solidFill>
                  <a:schemeClr val="bg2">
                    <a:lumMod val="90000"/>
                  </a:schemeClr>
                </a:solidFill>
                <a:latin typeface="Times New Roman" pitchFamily="18" charset="0"/>
                <a:cs typeface="Times New Roman" pitchFamily="18" charset="0"/>
              </a:rPr>
              <a:t>13 Scott</a:t>
            </a:r>
            <a:r>
              <a:rPr lang="en-US" sz="1600" dirty="0">
                <a:solidFill>
                  <a:schemeClr val="bg2">
                    <a:lumMod val="90000"/>
                  </a:schemeClr>
                </a:solidFill>
                <a:latin typeface="Times New Roman" pitchFamily="18" charset="0"/>
                <a:cs typeface="Times New Roman" pitchFamily="18" charset="0"/>
              </a:rPr>
              <a:t>, 240</a:t>
            </a:r>
            <a:r>
              <a:rPr lang="en-US" baseline="30000" dirty="0">
                <a:solidFill>
                  <a:schemeClr val="bg2">
                    <a:lumMod val="90000"/>
                  </a:schemeClr>
                </a:solidFill>
              </a:rPr>
              <a:t>.</a:t>
            </a:r>
            <a:endParaRPr lang="en-US" dirty="0">
              <a:solidFill>
                <a:schemeClr val="bg2">
                  <a:lumMod val="90000"/>
                </a:schemeClr>
              </a:solidFill>
            </a:endParaRPr>
          </a:p>
        </p:txBody>
      </p:sp>
      <p:sp>
        <p:nvSpPr>
          <p:cNvPr id="9" name="Rectangle 8"/>
          <p:cNvSpPr/>
          <p:nvPr/>
        </p:nvSpPr>
        <p:spPr>
          <a:xfrm>
            <a:off x="1439737" y="5926723"/>
            <a:ext cx="1285929" cy="338554"/>
          </a:xfrm>
          <a:prstGeom prst="rect">
            <a:avLst/>
          </a:prstGeom>
        </p:spPr>
        <p:txBody>
          <a:bodyPr wrap="none">
            <a:spAutoFit/>
          </a:bodyPr>
          <a:lstStyle/>
          <a:p>
            <a:r>
              <a:rPr lang="en-US" sz="1600" dirty="0" smtClean="0">
                <a:solidFill>
                  <a:schemeClr val="bg2">
                    <a:lumMod val="90000"/>
                  </a:schemeClr>
                </a:solidFill>
                <a:latin typeface="Times New Roman" pitchFamily="18" charset="0"/>
                <a:cs typeface="Times New Roman" pitchFamily="18" charset="0"/>
              </a:rPr>
              <a:t>14 Ibid</a:t>
            </a:r>
            <a:r>
              <a:rPr lang="en-US" sz="1600" dirty="0">
                <a:solidFill>
                  <a:schemeClr val="bg2">
                    <a:lumMod val="90000"/>
                  </a:schemeClr>
                </a:solidFill>
                <a:latin typeface="Times New Roman" pitchFamily="18" charset="0"/>
                <a:cs typeface="Times New Roman" pitchFamily="18" charset="0"/>
              </a:rPr>
              <a:t>., 241.</a:t>
            </a:r>
          </a:p>
        </p:txBody>
      </p:sp>
    </p:spTree>
    <p:extLst>
      <p:ext uri="{BB962C8B-B14F-4D97-AF65-F5344CB8AC3E}">
        <p14:creationId xmlns:p14="http://schemas.microsoft.com/office/powerpoint/2010/main" val="61007568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963491" y="3865166"/>
            <a:ext cx="2646878" cy="584775"/>
          </a:xfrm>
          <a:prstGeom prst="rect">
            <a:avLst/>
          </a:prstGeom>
        </p:spPr>
        <p:txBody>
          <a:bodyPr wrap="none">
            <a:spAutoFit/>
          </a:bodyPr>
          <a:lstStyle/>
          <a:p>
            <a:r>
              <a:rPr lang="en-US" sz="3200" dirty="0" smtClean="0">
                <a:solidFill>
                  <a:schemeClr val="bg2">
                    <a:lumMod val="90000"/>
                  </a:schemeClr>
                </a:solidFill>
                <a:latin typeface="Times New Roman" pitchFamily="18" charset="0"/>
                <a:cs typeface="Times New Roman" pitchFamily="18" charset="0"/>
              </a:rPr>
              <a:t>____________</a:t>
            </a:r>
          </a:p>
        </p:txBody>
      </p:sp>
      <p:sp>
        <p:nvSpPr>
          <p:cNvPr id="4" name="Rectangle 3"/>
          <p:cNvSpPr/>
          <p:nvPr/>
        </p:nvSpPr>
        <p:spPr>
          <a:xfrm>
            <a:off x="1038821" y="304800"/>
            <a:ext cx="7066358" cy="523220"/>
          </a:xfrm>
          <a:prstGeom prst="rect">
            <a:avLst/>
          </a:prstGeom>
        </p:spPr>
        <p:txBody>
          <a:bodyPr wrap="none">
            <a:spAutoFit/>
          </a:bodyPr>
          <a:lstStyle/>
          <a:p>
            <a:r>
              <a:rPr lang="en-US" sz="2800" b="1" dirty="0">
                <a:solidFill>
                  <a:schemeClr val="bg2">
                    <a:lumMod val="90000"/>
                  </a:schemeClr>
                </a:solidFill>
                <a:latin typeface="Times New Roman" pitchFamily="18" charset="0"/>
                <a:cs typeface="Times New Roman" pitchFamily="18" charset="0"/>
              </a:rPr>
              <a:t>Jewish belief in the Intertestamental Period -</a:t>
            </a:r>
          </a:p>
        </p:txBody>
      </p:sp>
      <p:sp>
        <p:nvSpPr>
          <p:cNvPr id="5" name="Rectangle 4"/>
          <p:cNvSpPr/>
          <p:nvPr/>
        </p:nvSpPr>
        <p:spPr>
          <a:xfrm>
            <a:off x="909918" y="1143000"/>
            <a:ext cx="1907895" cy="523220"/>
          </a:xfrm>
          <a:prstGeom prst="rect">
            <a:avLst/>
          </a:prstGeom>
        </p:spPr>
        <p:txBody>
          <a:bodyPr wrap="none">
            <a:spAutoFit/>
          </a:bodyPr>
          <a:lstStyle/>
          <a:p>
            <a:r>
              <a:rPr lang="en-US" sz="2800" b="1" dirty="0">
                <a:solidFill>
                  <a:schemeClr val="bg2">
                    <a:lumMod val="90000"/>
                  </a:schemeClr>
                </a:solidFill>
                <a:latin typeface="Times New Roman" pitchFamily="18" charset="0"/>
                <a:cs typeface="Times New Roman" pitchFamily="18" charset="0"/>
              </a:rPr>
              <a:t>Pharisees –</a:t>
            </a:r>
          </a:p>
        </p:txBody>
      </p:sp>
      <p:sp>
        <p:nvSpPr>
          <p:cNvPr id="6" name="Rectangle 5"/>
          <p:cNvSpPr/>
          <p:nvPr/>
        </p:nvSpPr>
        <p:spPr>
          <a:xfrm>
            <a:off x="1863865" y="1828800"/>
            <a:ext cx="3940438" cy="523220"/>
          </a:xfrm>
          <a:prstGeom prst="rect">
            <a:avLst/>
          </a:prstGeom>
        </p:spPr>
        <p:txBody>
          <a:bodyPr wrap="none">
            <a:spAutoFit/>
          </a:bodyPr>
          <a:lstStyle/>
          <a:p>
            <a:pPr marL="457200" indent="-457200">
              <a:buFont typeface="Wingdings" pitchFamily="2" charset="2"/>
              <a:buChar char="v"/>
            </a:pPr>
            <a:r>
              <a:rPr lang="en-US" sz="2800" b="1" dirty="0">
                <a:solidFill>
                  <a:schemeClr val="bg2">
                    <a:lumMod val="90000"/>
                  </a:schemeClr>
                </a:solidFill>
                <a:latin typeface="Times New Roman" pitchFamily="18" charset="0"/>
                <a:cs typeface="Times New Roman" pitchFamily="18" charset="0"/>
              </a:rPr>
              <a:t>Rabbinic </a:t>
            </a:r>
            <a:r>
              <a:rPr lang="en-US" sz="2800" b="1" dirty="0" smtClean="0">
                <a:solidFill>
                  <a:schemeClr val="bg2">
                    <a:lumMod val="90000"/>
                  </a:schemeClr>
                </a:solidFill>
                <a:latin typeface="Times New Roman" pitchFamily="18" charset="0"/>
                <a:cs typeface="Times New Roman" pitchFamily="18" charset="0"/>
              </a:rPr>
              <a:t>literature</a:t>
            </a:r>
            <a:r>
              <a:rPr lang="en-US" sz="2800" b="1" baseline="30000" dirty="0" smtClean="0">
                <a:solidFill>
                  <a:schemeClr val="bg2">
                    <a:lumMod val="90000"/>
                  </a:schemeClr>
                </a:solidFill>
                <a:latin typeface="Times New Roman" pitchFamily="18" charset="0"/>
                <a:cs typeface="Times New Roman" pitchFamily="18" charset="0"/>
              </a:rPr>
              <a:t>15</a:t>
            </a:r>
            <a:endParaRPr lang="en-US" sz="2800" b="1" baseline="30000" dirty="0">
              <a:solidFill>
                <a:schemeClr val="bg2">
                  <a:lumMod val="90000"/>
                </a:schemeClr>
              </a:solidFill>
              <a:latin typeface="Times New Roman" pitchFamily="18" charset="0"/>
              <a:cs typeface="Times New Roman" pitchFamily="18" charset="0"/>
            </a:endParaRPr>
          </a:p>
        </p:txBody>
      </p:sp>
      <p:sp>
        <p:nvSpPr>
          <p:cNvPr id="7" name="Rectangle 6"/>
          <p:cNvSpPr/>
          <p:nvPr/>
        </p:nvSpPr>
        <p:spPr>
          <a:xfrm>
            <a:off x="1863865" y="2514600"/>
            <a:ext cx="3578224" cy="523220"/>
          </a:xfrm>
          <a:prstGeom prst="rect">
            <a:avLst/>
          </a:prstGeom>
        </p:spPr>
        <p:txBody>
          <a:bodyPr wrap="none">
            <a:spAutoFit/>
          </a:bodyPr>
          <a:lstStyle/>
          <a:p>
            <a:pPr marL="285750" indent="-285750">
              <a:buFont typeface="Wingdings" pitchFamily="2" charset="2"/>
              <a:buChar char="v"/>
            </a:pPr>
            <a:r>
              <a:rPr lang="en-US" sz="2800" b="1" dirty="0">
                <a:solidFill>
                  <a:schemeClr val="bg2">
                    <a:lumMod val="90000"/>
                  </a:schemeClr>
                </a:solidFill>
                <a:latin typeface="Times New Roman" pitchFamily="18" charset="0"/>
                <a:cs typeface="Times New Roman" pitchFamily="18" charset="0"/>
              </a:rPr>
              <a:t>Bells and </a:t>
            </a:r>
            <a:r>
              <a:rPr lang="en-US" sz="2800" b="1" dirty="0" smtClean="0">
                <a:solidFill>
                  <a:schemeClr val="bg2">
                    <a:lumMod val="90000"/>
                  </a:schemeClr>
                </a:solidFill>
                <a:latin typeface="Times New Roman" pitchFamily="18" charset="0"/>
                <a:cs typeface="Times New Roman" pitchFamily="18" charset="0"/>
              </a:rPr>
              <a:t>garlands</a:t>
            </a:r>
            <a:r>
              <a:rPr lang="en-US" sz="2800" b="1" baseline="30000" dirty="0" smtClean="0">
                <a:solidFill>
                  <a:schemeClr val="bg2">
                    <a:lumMod val="90000"/>
                  </a:schemeClr>
                </a:solidFill>
                <a:latin typeface="Times New Roman" pitchFamily="18" charset="0"/>
                <a:cs typeface="Times New Roman" pitchFamily="18" charset="0"/>
              </a:rPr>
              <a:t>16</a:t>
            </a:r>
            <a:endParaRPr lang="en-US" sz="2800" b="1" baseline="30000" dirty="0">
              <a:solidFill>
                <a:schemeClr val="bg2">
                  <a:lumMod val="90000"/>
                </a:schemeClr>
              </a:solidFill>
              <a:latin typeface="Times New Roman" pitchFamily="18" charset="0"/>
              <a:cs typeface="Times New Roman" pitchFamily="18" charset="0"/>
            </a:endParaRPr>
          </a:p>
        </p:txBody>
      </p:sp>
      <p:sp>
        <p:nvSpPr>
          <p:cNvPr id="8" name="Rectangle 7"/>
          <p:cNvSpPr/>
          <p:nvPr/>
        </p:nvSpPr>
        <p:spPr>
          <a:xfrm>
            <a:off x="1863865" y="3124200"/>
            <a:ext cx="3589444" cy="523220"/>
          </a:xfrm>
          <a:prstGeom prst="rect">
            <a:avLst/>
          </a:prstGeom>
        </p:spPr>
        <p:txBody>
          <a:bodyPr wrap="none">
            <a:spAutoFit/>
          </a:bodyPr>
          <a:lstStyle/>
          <a:p>
            <a:pPr marL="457200" indent="-457200">
              <a:buFont typeface="Wingdings" pitchFamily="2" charset="2"/>
              <a:buChar char="v"/>
            </a:pPr>
            <a:r>
              <a:rPr lang="en-US" sz="2800" b="1" dirty="0">
                <a:solidFill>
                  <a:schemeClr val="bg2">
                    <a:lumMod val="90000"/>
                  </a:schemeClr>
                </a:solidFill>
                <a:latin typeface="Times New Roman" pitchFamily="18" charset="0"/>
                <a:cs typeface="Times New Roman" pitchFamily="18" charset="0"/>
              </a:rPr>
              <a:t>Boast in the </a:t>
            </a:r>
            <a:r>
              <a:rPr lang="en-US" sz="2800" b="1" dirty="0" smtClean="0">
                <a:solidFill>
                  <a:schemeClr val="bg2">
                    <a:lumMod val="90000"/>
                  </a:schemeClr>
                </a:solidFill>
                <a:latin typeface="Times New Roman" pitchFamily="18" charset="0"/>
                <a:cs typeface="Times New Roman" pitchFamily="18" charset="0"/>
              </a:rPr>
              <a:t>Law</a:t>
            </a:r>
            <a:r>
              <a:rPr lang="en-US" sz="2800" b="1" baseline="30000" dirty="0" smtClean="0">
                <a:solidFill>
                  <a:schemeClr val="bg2">
                    <a:lumMod val="90000"/>
                  </a:schemeClr>
                </a:solidFill>
                <a:latin typeface="Times New Roman" pitchFamily="18" charset="0"/>
                <a:cs typeface="Times New Roman" pitchFamily="18" charset="0"/>
              </a:rPr>
              <a:t>17</a:t>
            </a:r>
            <a:endParaRPr lang="en-US" sz="2800" b="1" baseline="30000" dirty="0">
              <a:solidFill>
                <a:schemeClr val="bg2">
                  <a:lumMod val="90000"/>
                </a:schemeClr>
              </a:solidFill>
              <a:latin typeface="Times New Roman" pitchFamily="18" charset="0"/>
              <a:cs typeface="Times New Roman" pitchFamily="18" charset="0"/>
            </a:endParaRPr>
          </a:p>
        </p:txBody>
      </p:sp>
      <p:sp>
        <p:nvSpPr>
          <p:cNvPr id="9" name="Rectangle 8"/>
          <p:cNvSpPr/>
          <p:nvPr/>
        </p:nvSpPr>
        <p:spPr>
          <a:xfrm>
            <a:off x="903376" y="4568877"/>
            <a:ext cx="7707223" cy="830997"/>
          </a:xfrm>
          <a:prstGeom prst="rect">
            <a:avLst/>
          </a:prstGeom>
        </p:spPr>
        <p:txBody>
          <a:bodyPr wrap="square">
            <a:spAutoFit/>
          </a:bodyPr>
          <a:lstStyle/>
          <a:p>
            <a:r>
              <a:rPr lang="en-US" sz="1600" dirty="0" smtClean="0">
                <a:solidFill>
                  <a:schemeClr val="bg2">
                    <a:lumMod val="90000"/>
                  </a:schemeClr>
                </a:solidFill>
                <a:latin typeface="Times New Roman" pitchFamily="18" charset="0"/>
                <a:cs typeface="Times New Roman" pitchFamily="18" charset="0"/>
              </a:rPr>
              <a:t>15 Anthony </a:t>
            </a:r>
            <a:r>
              <a:rPr lang="en-US" sz="1600" dirty="0">
                <a:solidFill>
                  <a:schemeClr val="bg2">
                    <a:lumMod val="90000"/>
                  </a:schemeClr>
                </a:solidFill>
                <a:latin typeface="Times New Roman" pitchFamily="18" charset="0"/>
                <a:cs typeface="Times New Roman" pitchFamily="18" charset="0"/>
              </a:rPr>
              <a:t>J. Saldarini, </a:t>
            </a:r>
            <a:r>
              <a:rPr lang="en-US" sz="1600" i="1" dirty="0">
                <a:solidFill>
                  <a:schemeClr val="bg2">
                    <a:lumMod val="90000"/>
                  </a:schemeClr>
                </a:solidFill>
                <a:latin typeface="Times New Roman" pitchFamily="18" charset="0"/>
                <a:cs typeface="Times New Roman" pitchFamily="18" charset="0"/>
              </a:rPr>
              <a:t>Pharisees, Scribes and Sadducees in Palestinian Society: A Sociological Approach</a:t>
            </a:r>
            <a:r>
              <a:rPr lang="en-US" sz="1600" dirty="0">
                <a:solidFill>
                  <a:schemeClr val="bg2">
                    <a:lumMod val="90000"/>
                  </a:schemeClr>
                </a:solidFill>
                <a:latin typeface="Times New Roman" pitchFamily="18" charset="0"/>
                <a:cs typeface="Times New Roman" pitchFamily="18" charset="0"/>
              </a:rPr>
              <a:t> (Grand Rapids, MI; Cambridge, U.K.; Livonia, MI: William B. Eerdmans Publishing Company; Dove Booksellers, 2001), 9.</a:t>
            </a:r>
          </a:p>
        </p:txBody>
      </p:sp>
      <p:sp>
        <p:nvSpPr>
          <p:cNvPr id="10" name="Rectangle 9"/>
          <p:cNvSpPr/>
          <p:nvPr/>
        </p:nvSpPr>
        <p:spPr>
          <a:xfrm>
            <a:off x="903376" y="5435750"/>
            <a:ext cx="7647108" cy="584775"/>
          </a:xfrm>
          <a:prstGeom prst="rect">
            <a:avLst/>
          </a:prstGeom>
        </p:spPr>
        <p:txBody>
          <a:bodyPr wrap="square">
            <a:spAutoFit/>
          </a:bodyPr>
          <a:lstStyle/>
          <a:p>
            <a:r>
              <a:rPr lang="en-US" sz="1600" dirty="0" smtClean="0">
                <a:solidFill>
                  <a:schemeClr val="bg2">
                    <a:lumMod val="90000"/>
                  </a:schemeClr>
                </a:solidFill>
                <a:latin typeface="Times New Roman" pitchFamily="18" charset="0"/>
                <a:cs typeface="Times New Roman" pitchFamily="18" charset="0"/>
              </a:rPr>
              <a:t> 16 John Bunyan, A Discourse Upon the Pharisee and Publican, vol. 2 (Bellingham, WA: Logos Research Systems, Inc., 2006), 219.</a:t>
            </a:r>
            <a:endParaRPr lang="en-US" sz="1600" dirty="0">
              <a:solidFill>
                <a:schemeClr val="bg2">
                  <a:lumMod val="90000"/>
                </a:schemeClr>
              </a:solidFill>
              <a:latin typeface="Times New Roman" pitchFamily="18" charset="0"/>
              <a:cs typeface="Times New Roman" pitchFamily="18" charset="0"/>
            </a:endParaRPr>
          </a:p>
        </p:txBody>
      </p:sp>
      <p:sp>
        <p:nvSpPr>
          <p:cNvPr id="11" name="Rectangle 10"/>
          <p:cNvSpPr/>
          <p:nvPr/>
        </p:nvSpPr>
        <p:spPr>
          <a:xfrm>
            <a:off x="963491" y="6094222"/>
            <a:ext cx="1649811" cy="369332"/>
          </a:xfrm>
          <a:prstGeom prst="rect">
            <a:avLst/>
          </a:prstGeom>
        </p:spPr>
        <p:txBody>
          <a:bodyPr wrap="none">
            <a:spAutoFit/>
          </a:bodyPr>
          <a:lstStyle/>
          <a:p>
            <a:r>
              <a:rPr lang="en-US" sz="1600" dirty="0" smtClean="0">
                <a:solidFill>
                  <a:schemeClr val="bg2">
                    <a:lumMod val="90000"/>
                  </a:schemeClr>
                </a:solidFill>
                <a:latin typeface="Times New Roman" pitchFamily="18" charset="0"/>
                <a:cs typeface="Times New Roman" pitchFamily="18" charset="0"/>
              </a:rPr>
              <a:t>17 Ibid</a:t>
            </a:r>
            <a:r>
              <a:rPr lang="en-US" sz="1600" dirty="0">
                <a:solidFill>
                  <a:schemeClr val="bg2">
                    <a:lumMod val="90000"/>
                  </a:schemeClr>
                </a:solidFill>
                <a:latin typeface="Times New Roman" pitchFamily="18" charset="0"/>
                <a:cs typeface="Times New Roman" pitchFamily="18" charset="0"/>
              </a:rPr>
              <a:t>., 221-222</a:t>
            </a:r>
            <a:r>
              <a:rPr lang="en-US" baseline="30000" dirty="0"/>
              <a:t>.</a:t>
            </a:r>
            <a:endParaRPr lang="en-US" dirty="0"/>
          </a:p>
        </p:txBody>
      </p:sp>
    </p:spTree>
    <p:extLst>
      <p:ext uri="{BB962C8B-B14F-4D97-AF65-F5344CB8AC3E}">
        <p14:creationId xmlns:p14="http://schemas.microsoft.com/office/powerpoint/2010/main" val="61045181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4950</Words>
  <Application>Microsoft Office PowerPoint</Application>
  <PresentationFormat>On-screen Show (4:3)</PresentationFormat>
  <Paragraphs>501</Paragraphs>
  <Slides>66</Slides>
  <Notes>0</Notes>
  <HiddenSlides>0</HiddenSlides>
  <MMClips>0</MMClips>
  <ScaleCrop>false</ScaleCrop>
  <HeadingPairs>
    <vt:vector size="4" baseType="variant">
      <vt:variant>
        <vt:lpstr>Theme</vt:lpstr>
      </vt:variant>
      <vt:variant>
        <vt:i4>1</vt:i4>
      </vt:variant>
      <vt:variant>
        <vt:lpstr>Slide Titles</vt:lpstr>
      </vt:variant>
      <vt:variant>
        <vt:i4>66</vt:i4>
      </vt:variant>
    </vt:vector>
  </HeadingPairs>
  <TitlesOfParts>
    <vt:vector size="67"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 Contemplative, Biblical Analysis of Mary, Mother of Christ: What did Mary Really Know?</dc:title>
  <dc:creator/>
  <cp:keywords>virgin mary, mary, virgin, mother of Christ, Christmas, immaculate conception, perpetual virginity, bodily assumption, invocation, intercessory, intertestamental, Judaism, Son of God, mother of god, magnificat</cp:keywords>
  <cp:lastModifiedBy/>
  <cp:revision>1</cp:revision>
  <dcterms:created xsi:type="dcterms:W3CDTF">2012-02-20T23:49:45Z</dcterms:created>
  <dcterms:modified xsi:type="dcterms:W3CDTF">2012-03-09T18:42:56Z</dcterms:modified>
  <cp:category>Bible Study</cp:category>
  <cp:contentStatus>Final</cp:contentStatus>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MarkAsFinal">
    <vt:bool>true</vt:bool>
  </property>
</Properties>
</file>