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2" r:id="rId9"/>
    <p:sldId id="263"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8B9"/>
    <a:srgbClr val="06EAD5"/>
    <a:srgbClr val="02634A"/>
    <a:srgbClr val="BA1222"/>
    <a:srgbClr val="A4003C"/>
    <a:srgbClr val="DC2733"/>
    <a:srgbClr val="63001B"/>
    <a:srgbClr val="470A59"/>
    <a:srgbClr val="A1490E"/>
    <a:srgbClr val="3B4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660"/>
  </p:normalViewPr>
  <p:slideViewPr>
    <p:cSldViewPr snapToGrid="0">
      <p:cViewPr varScale="1">
        <p:scale>
          <a:sx n="79" d="100"/>
          <a:sy n="79" d="100"/>
        </p:scale>
        <p:origin x="5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7005FB-43F1-405F-898F-4E1EAE797AF9}"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17804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005FB-43F1-405F-898F-4E1EAE797AF9}"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9014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005FB-43F1-405F-898F-4E1EAE797AF9}"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335014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005FB-43F1-405F-898F-4E1EAE797AF9}"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226713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005FB-43F1-405F-898F-4E1EAE797AF9}"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213826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005FB-43F1-405F-898F-4E1EAE797AF9}"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3441453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005FB-43F1-405F-898F-4E1EAE797AF9}" type="datetimeFigureOut">
              <a:rPr lang="en-US" smtClean="0"/>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230056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005FB-43F1-405F-898F-4E1EAE797AF9}" type="datetimeFigureOut">
              <a:rPr lang="en-US" smtClean="0"/>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370619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005FB-43F1-405F-898F-4E1EAE797AF9}" type="datetimeFigureOut">
              <a:rPr lang="en-US" smtClean="0"/>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78083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005FB-43F1-405F-898F-4E1EAE797AF9}"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1334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7005FB-43F1-405F-898F-4E1EAE797AF9}"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78CD7E-31D4-404E-89A6-E5092F180DC5}" type="slidenum">
              <a:rPr lang="en-US" smtClean="0"/>
              <a:t>‹#›</a:t>
            </a:fld>
            <a:endParaRPr lang="en-US"/>
          </a:p>
        </p:txBody>
      </p:sp>
    </p:spTree>
    <p:extLst>
      <p:ext uri="{BB962C8B-B14F-4D97-AF65-F5344CB8AC3E}">
        <p14:creationId xmlns:p14="http://schemas.microsoft.com/office/powerpoint/2010/main" val="183823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005FB-43F1-405F-898F-4E1EAE797AF9}" type="datetimeFigureOut">
              <a:rPr lang="en-US" smtClean="0"/>
              <a:t>9/25/2018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8CD7E-31D4-404E-89A6-E5092F180DC5}" type="slidenum">
              <a:rPr lang="en-US" smtClean="0"/>
              <a:t>‹#›</a:t>
            </a:fld>
            <a:endParaRPr lang="en-US"/>
          </a:p>
        </p:txBody>
      </p:sp>
    </p:spTree>
    <p:extLst>
      <p:ext uri="{BB962C8B-B14F-4D97-AF65-F5344CB8AC3E}">
        <p14:creationId xmlns:p14="http://schemas.microsoft.com/office/powerpoint/2010/main" val="3800110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ref.ly/logosres/kjv1900?ref=BibleKJV.Ps51.12&amp;off=4&amp;ctx=spirit+from+me.%0a12%C2%A0+~Restore+unto+me+the+" TargetMode="External"/><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ref.ly/logosres/kjv1900?ref=BibleKJV.Ps51.15&amp;off=3&amp;ctx=y+righteousness.%0a15%C2%A0~+O+Lord,+open+thou+m" TargetMode="Externa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62969" y="1214651"/>
            <a:ext cx="8830102" cy="523220"/>
          </a:xfrm>
          <a:prstGeom prst="rect">
            <a:avLst/>
          </a:prstGeom>
          <a:noFill/>
        </p:spPr>
        <p:txBody>
          <a:bodyPr wrap="square" rtlCol="0">
            <a:spAutoFit/>
          </a:bodyPr>
          <a:lstStyle/>
          <a:p>
            <a:pPr algn="ctr"/>
            <a:r>
              <a:rPr lang="en-US" sz="2800" b="1" dirty="0"/>
              <a:t>BI100 – Module 3.2 – Psalm 51 Spiritual Restoration</a:t>
            </a:r>
          </a:p>
        </p:txBody>
      </p:sp>
      <p:sp>
        <p:nvSpPr>
          <p:cNvPr id="9" name="TextBox 8"/>
          <p:cNvSpPr txBox="1"/>
          <p:nvPr/>
        </p:nvSpPr>
        <p:spPr>
          <a:xfrm>
            <a:off x="1862969" y="518615"/>
            <a:ext cx="9505616" cy="584775"/>
          </a:xfrm>
          <a:prstGeom prst="rect">
            <a:avLst/>
          </a:prstGeom>
          <a:noFill/>
        </p:spPr>
        <p:txBody>
          <a:bodyPr wrap="square" rtlCol="0">
            <a:spAutoFit/>
          </a:bodyPr>
          <a:lstStyle/>
          <a:p>
            <a:pPr algn="ctr"/>
            <a:r>
              <a:rPr lang="en-US" sz="3200" b="1" dirty="0"/>
              <a:t>Becker Professional Theology Academy</a:t>
            </a:r>
          </a:p>
        </p:txBody>
      </p:sp>
      <p:sp>
        <p:nvSpPr>
          <p:cNvPr id="2" name="TextBox 1"/>
          <p:cNvSpPr txBox="1"/>
          <p:nvPr/>
        </p:nvSpPr>
        <p:spPr>
          <a:xfrm>
            <a:off x="609600" y="5072743"/>
            <a:ext cx="4169229" cy="923330"/>
          </a:xfrm>
          <a:prstGeom prst="rect">
            <a:avLst/>
          </a:prstGeom>
          <a:noFill/>
        </p:spPr>
        <p:txBody>
          <a:bodyPr wrap="square" rtlCol="0">
            <a:spAutoFit/>
          </a:bodyPr>
          <a:lstStyle/>
          <a:p>
            <a:pPr algn="ctr"/>
            <a:r>
              <a:rPr lang="en-US" dirty="0"/>
              <a:t>Course Creator – Kathy L. McFarland</a:t>
            </a:r>
          </a:p>
          <a:p>
            <a:endParaRPr lang="en-US" dirty="0"/>
          </a:p>
          <a:p>
            <a:pPr algn="ctr"/>
            <a:r>
              <a:rPr lang="en-US" dirty="0">
                <a:solidFill>
                  <a:schemeClr val="bg1">
                    <a:lumMod val="75000"/>
                  </a:schemeClr>
                </a:solidFill>
              </a:rPr>
              <a:t>http://becker.academy/moodle/</a:t>
            </a:r>
          </a:p>
        </p:txBody>
      </p:sp>
      <p:pic>
        <p:nvPicPr>
          <p:cNvPr id="4" name="Picture 3">
            <a:extLst>
              <a:ext uri="{FF2B5EF4-FFF2-40B4-BE49-F238E27FC236}">
                <a16:creationId xmlns:a16="http://schemas.microsoft.com/office/drawing/2014/main" id="{0FEFB10E-F7F5-4F23-82FA-E66FC33FD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4887" y="2154936"/>
            <a:ext cx="6188183" cy="4262642"/>
          </a:xfrm>
          <a:prstGeom prst="rect">
            <a:avLst/>
          </a:prstGeom>
        </p:spPr>
      </p:pic>
    </p:spTree>
    <p:extLst>
      <p:ext uri="{BB962C8B-B14F-4D97-AF65-F5344CB8AC3E}">
        <p14:creationId xmlns:p14="http://schemas.microsoft.com/office/powerpoint/2010/main" val="3083236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9681" y="4274553"/>
            <a:ext cx="5769114" cy="2261673"/>
          </a:xfrm>
          <a:prstGeom prst="rect">
            <a:avLst/>
          </a:prstGeom>
        </p:spPr>
      </p:pic>
      <p:sp>
        <p:nvSpPr>
          <p:cNvPr id="3" name="Rectangle 2">
            <a:extLst>
              <a:ext uri="{FF2B5EF4-FFF2-40B4-BE49-F238E27FC236}">
                <a16:creationId xmlns:a16="http://schemas.microsoft.com/office/drawing/2014/main" id="{C0D5DDA1-5782-4C63-8946-DE85BD7CFCE2}"/>
              </a:ext>
            </a:extLst>
          </p:cNvPr>
          <p:cNvSpPr/>
          <p:nvPr/>
        </p:nvSpPr>
        <p:spPr>
          <a:xfrm>
            <a:off x="721660" y="392295"/>
            <a:ext cx="10605155" cy="1121790"/>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Psalm 51:9</a:t>
            </a:r>
          </a:p>
          <a:p>
            <a:pPr algn="ctr"/>
            <a:r>
              <a:rPr lang="en-US" b="1" dirty="0"/>
              <a:t> Hide thy face from my sins, And blot out all mine iniquities.</a:t>
            </a:r>
          </a:p>
        </p:txBody>
      </p:sp>
      <p:sp>
        <p:nvSpPr>
          <p:cNvPr id="4" name="Oval 3">
            <a:extLst>
              <a:ext uri="{FF2B5EF4-FFF2-40B4-BE49-F238E27FC236}">
                <a16:creationId xmlns:a16="http://schemas.microsoft.com/office/drawing/2014/main" id="{C9825DC8-CE53-473E-92E7-0A19DBD2599A}"/>
              </a:ext>
            </a:extLst>
          </p:cNvPr>
          <p:cNvSpPr/>
          <p:nvPr/>
        </p:nvSpPr>
        <p:spPr>
          <a:xfrm>
            <a:off x="2332139" y="1746943"/>
            <a:ext cx="7097087" cy="2449585"/>
          </a:xfrm>
          <a:prstGeom prst="ellipse">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Forgiveness through Jesus Christ of every repentance-filled confession of sin is forever forgotten, no longer brought to His mind.</a:t>
            </a:r>
          </a:p>
        </p:txBody>
      </p:sp>
      <p:sp>
        <p:nvSpPr>
          <p:cNvPr id="5" name="Oval 4">
            <a:extLst>
              <a:ext uri="{FF2B5EF4-FFF2-40B4-BE49-F238E27FC236}">
                <a16:creationId xmlns:a16="http://schemas.microsoft.com/office/drawing/2014/main" id="{2DD21D00-0AEA-4755-8A43-83549704C86F}"/>
              </a:ext>
            </a:extLst>
          </p:cNvPr>
          <p:cNvSpPr/>
          <p:nvPr/>
        </p:nvSpPr>
        <p:spPr>
          <a:xfrm>
            <a:off x="2332139" y="4276586"/>
            <a:ext cx="7046753" cy="2449585"/>
          </a:xfrm>
          <a:prstGeom prst="ellipse">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Unless, the sinner is the type of neurotic modern-day confessor that dwells over and over on the past forgiven sins.  This shows a complete lack </a:t>
            </a:r>
          </a:p>
          <a:p>
            <a:pPr algn="ctr"/>
            <a:r>
              <a:rPr lang="en-US" dirty="0"/>
              <a:t>of faith in the promise of salvation</a:t>
            </a:r>
          </a:p>
          <a:p>
            <a:pPr algn="ctr"/>
            <a:r>
              <a:rPr lang="en-US" dirty="0"/>
              <a:t> through forgiveness by Christ.</a:t>
            </a:r>
          </a:p>
        </p:txBody>
      </p:sp>
    </p:spTree>
    <p:extLst>
      <p:ext uri="{BB962C8B-B14F-4D97-AF65-F5344CB8AC3E}">
        <p14:creationId xmlns:p14="http://schemas.microsoft.com/office/powerpoint/2010/main" val="594612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045320D-DBAD-48EC-9665-437EC00160B8}"/>
              </a:ext>
            </a:extLst>
          </p:cNvPr>
          <p:cNvSpPr/>
          <p:nvPr/>
        </p:nvSpPr>
        <p:spPr>
          <a:xfrm>
            <a:off x="360726" y="167777"/>
            <a:ext cx="11610364" cy="2214694"/>
          </a:xfrm>
          <a:prstGeom prst="ellipse">
            <a:avLst/>
          </a:prstGeom>
          <a:solidFill>
            <a:schemeClr val="accent4">
              <a:lumMod val="5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 Create in me a clean heart, O God; And renew a right spirit within me. </a:t>
            </a:r>
            <a:r>
              <a:rPr lang="en-US" dirty="0">
                <a:solidFill>
                  <a:schemeClr val="bg1"/>
                </a:solidFill>
              </a:rPr>
              <a:t>(Psalm 51:10)</a:t>
            </a:r>
          </a:p>
        </p:txBody>
      </p:sp>
      <p:sp>
        <p:nvSpPr>
          <p:cNvPr id="2" name="Rectangle 1">
            <a:extLst>
              <a:ext uri="{FF2B5EF4-FFF2-40B4-BE49-F238E27FC236}">
                <a16:creationId xmlns:a16="http://schemas.microsoft.com/office/drawing/2014/main" id="{AB0CDFA1-F40A-4896-9856-6E94E687F04C}"/>
              </a:ext>
            </a:extLst>
          </p:cNvPr>
          <p:cNvSpPr/>
          <p:nvPr/>
        </p:nvSpPr>
        <p:spPr>
          <a:xfrm>
            <a:off x="1635853" y="2227271"/>
            <a:ext cx="8531603" cy="981515"/>
          </a:xfrm>
          <a:prstGeom prst="rect">
            <a:avLst/>
          </a:prstGeom>
          <a:solidFill>
            <a:srgbClr val="FFC000"/>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BA1222"/>
                </a:solidFill>
              </a:rPr>
              <a:t>Why would a Christian ask Christ for a clean heart and the renewal of a right spirit?</a:t>
            </a:r>
          </a:p>
        </p:txBody>
      </p:sp>
      <p:sp>
        <p:nvSpPr>
          <p:cNvPr id="4" name="Rectangle 3">
            <a:extLst>
              <a:ext uri="{FF2B5EF4-FFF2-40B4-BE49-F238E27FC236}">
                <a16:creationId xmlns:a16="http://schemas.microsoft.com/office/drawing/2014/main" id="{75A8D7F2-6033-46B0-8291-4488FFEDC12C}"/>
              </a:ext>
            </a:extLst>
          </p:cNvPr>
          <p:cNvSpPr/>
          <p:nvPr/>
        </p:nvSpPr>
        <p:spPr>
          <a:xfrm>
            <a:off x="2155971" y="3368174"/>
            <a:ext cx="7717871" cy="843099"/>
          </a:xfrm>
          <a:prstGeom prst="rect">
            <a:avLst/>
          </a:prstGeom>
          <a:solidFill>
            <a:schemeClr val="accent2">
              <a:lumMod val="75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for redemption.  Christ redeems his blood on behalf of his followers according to the promises made to him by the LORD God. </a:t>
            </a:r>
          </a:p>
        </p:txBody>
      </p:sp>
      <p:sp>
        <p:nvSpPr>
          <p:cNvPr id="5" name="Rectangle 4">
            <a:extLst>
              <a:ext uri="{FF2B5EF4-FFF2-40B4-BE49-F238E27FC236}">
                <a16:creationId xmlns:a16="http://schemas.microsoft.com/office/drawing/2014/main" id="{6E5190D0-BA91-4EEC-85C6-1AD8E88CB9EE}"/>
              </a:ext>
            </a:extLst>
          </p:cNvPr>
          <p:cNvSpPr/>
          <p:nvPr/>
        </p:nvSpPr>
        <p:spPr>
          <a:xfrm>
            <a:off x="2155971" y="4370661"/>
            <a:ext cx="7743038" cy="843099"/>
          </a:xfrm>
          <a:prstGeom prst="rect">
            <a:avLst/>
          </a:prstGeom>
          <a:solidFill>
            <a:schemeClr val="accent2">
              <a:lumMod val="75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for forgiveness of sin.  That action is related to  Psalm 51:1-7</a:t>
            </a:r>
          </a:p>
        </p:txBody>
      </p:sp>
      <p:sp>
        <p:nvSpPr>
          <p:cNvPr id="6" name="Rectangle 5">
            <a:extLst>
              <a:ext uri="{FF2B5EF4-FFF2-40B4-BE49-F238E27FC236}">
                <a16:creationId xmlns:a16="http://schemas.microsoft.com/office/drawing/2014/main" id="{59E7137F-8CFA-4C8A-9F92-9EAA7C10EAB4}"/>
              </a:ext>
            </a:extLst>
          </p:cNvPr>
          <p:cNvSpPr/>
          <p:nvPr/>
        </p:nvSpPr>
        <p:spPr>
          <a:xfrm>
            <a:off x="2155971" y="5373148"/>
            <a:ext cx="7717871" cy="826318"/>
          </a:xfrm>
          <a:prstGeom prst="rect">
            <a:avLst/>
          </a:prstGeom>
          <a:solidFill>
            <a:schemeClr val="accent2">
              <a:lumMod val="75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 for acceptance of a particularly tough and nasty sin. Nope.</a:t>
            </a:r>
          </a:p>
        </p:txBody>
      </p:sp>
      <p:sp>
        <p:nvSpPr>
          <p:cNvPr id="7" name="Rectangle 6">
            <a:extLst>
              <a:ext uri="{FF2B5EF4-FFF2-40B4-BE49-F238E27FC236}">
                <a16:creationId xmlns:a16="http://schemas.microsoft.com/office/drawing/2014/main" id="{C9D501DE-9115-4EC3-B653-58D29C6077FD}"/>
              </a:ext>
            </a:extLst>
          </p:cNvPr>
          <p:cNvSpPr/>
          <p:nvPr/>
        </p:nvSpPr>
        <p:spPr>
          <a:xfrm>
            <a:off x="1635853" y="3376564"/>
            <a:ext cx="8531603" cy="2831292"/>
          </a:xfrm>
          <a:prstGeom prst="rect">
            <a:avLst/>
          </a:prstGeom>
          <a:solidFill>
            <a:schemeClr val="accent2">
              <a:lumMod val="50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20000"/>
                    <a:lumOff val="80000"/>
                  </a:schemeClr>
                </a:solidFill>
              </a:rPr>
              <a:t>For a brand new beginning, forgiven of sin, and prepared for righteousness!</a:t>
            </a:r>
          </a:p>
        </p:txBody>
      </p:sp>
    </p:spTree>
    <p:extLst>
      <p:ext uri="{BB962C8B-B14F-4D97-AF65-F5344CB8AC3E}">
        <p14:creationId xmlns:p14="http://schemas.microsoft.com/office/powerpoint/2010/main" val="288553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2000"/>
                                        <p:tgtEl>
                                          <p:spTgt spid="7"/>
                                        </p:tgtEl>
                                      </p:cBhvr>
                                    </p:animEffect>
                                    <p:anim calcmode="lin" valueType="num">
                                      <p:cBhvr>
                                        <p:cTn id="44" dur="2000" fill="hold"/>
                                        <p:tgtEl>
                                          <p:spTgt spid="7"/>
                                        </p:tgtEl>
                                        <p:attrNameLst>
                                          <p:attrName>ppt_w</p:attrName>
                                        </p:attrNameLst>
                                      </p:cBhvr>
                                      <p:tavLst>
                                        <p:tav tm="0" fmla="#ppt_w*sin(2.5*pi*$)">
                                          <p:val>
                                            <p:fltVal val="0"/>
                                          </p:val>
                                        </p:tav>
                                        <p:tav tm="100000">
                                          <p:val>
                                            <p:fltVal val="1"/>
                                          </p:val>
                                        </p:tav>
                                      </p:tavLst>
                                    </p:anim>
                                    <p:anim calcmode="lin" valueType="num">
                                      <p:cBhvr>
                                        <p:cTn id="45"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4" grpId="1" animBg="1"/>
      <p:bldP spid="5" grpId="0" animBg="1"/>
      <p:bldP spid="5" grpId="1" animBg="1"/>
      <p:bldP spid="6" grpId="0" animBg="1"/>
      <p:bldP spid="6"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7482" y="4804883"/>
            <a:ext cx="5205255" cy="2053117"/>
          </a:xfrm>
          <a:prstGeom prst="rect">
            <a:avLst/>
          </a:prstGeom>
        </p:spPr>
      </p:pic>
      <p:sp>
        <p:nvSpPr>
          <p:cNvPr id="3" name="Rectangle 2">
            <a:extLst>
              <a:ext uri="{FF2B5EF4-FFF2-40B4-BE49-F238E27FC236}">
                <a16:creationId xmlns:a16="http://schemas.microsoft.com/office/drawing/2014/main" id="{639D73FE-BDE2-40F5-A18E-7D8F86068CBE}"/>
              </a:ext>
            </a:extLst>
          </p:cNvPr>
          <p:cNvSpPr/>
          <p:nvPr/>
        </p:nvSpPr>
        <p:spPr>
          <a:xfrm>
            <a:off x="647350" y="469783"/>
            <a:ext cx="10897299" cy="1317072"/>
          </a:xfrm>
          <a:prstGeom prst="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 Cast me not away from thy presence;  And take not thy holy spirit from me. </a:t>
            </a:r>
            <a:r>
              <a:rPr lang="en-US" dirty="0"/>
              <a:t>(Psalm 51:11)</a:t>
            </a:r>
          </a:p>
        </p:txBody>
      </p:sp>
      <p:sp>
        <p:nvSpPr>
          <p:cNvPr id="4" name="Oval 3">
            <a:extLst>
              <a:ext uri="{FF2B5EF4-FFF2-40B4-BE49-F238E27FC236}">
                <a16:creationId xmlns:a16="http://schemas.microsoft.com/office/drawing/2014/main" id="{47C130C5-E992-447C-A0AB-D216A64E3D4A}"/>
              </a:ext>
            </a:extLst>
          </p:cNvPr>
          <p:cNvSpPr/>
          <p:nvPr/>
        </p:nvSpPr>
        <p:spPr>
          <a:xfrm>
            <a:off x="4613945" y="2046914"/>
            <a:ext cx="2860646" cy="956345"/>
          </a:xfrm>
          <a:prstGeom prst="ellipse">
            <a:avLst/>
          </a:prstGeom>
          <a:solidFill>
            <a:srgbClr val="02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Sinners Beware!!!</a:t>
            </a:r>
          </a:p>
          <a:p>
            <a:pPr algn="ctr"/>
            <a:r>
              <a:rPr lang="en-US" dirty="0"/>
              <a:t>Continued Sin…</a:t>
            </a:r>
          </a:p>
        </p:txBody>
      </p:sp>
      <p:sp>
        <p:nvSpPr>
          <p:cNvPr id="5" name="Speech Bubble: Rectangle 4">
            <a:extLst>
              <a:ext uri="{FF2B5EF4-FFF2-40B4-BE49-F238E27FC236}">
                <a16:creationId xmlns:a16="http://schemas.microsoft.com/office/drawing/2014/main" id="{7CB8B924-0270-4A5D-8C8A-D52AF6BA636F}"/>
              </a:ext>
            </a:extLst>
          </p:cNvPr>
          <p:cNvSpPr/>
          <p:nvPr/>
        </p:nvSpPr>
        <p:spPr>
          <a:xfrm>
            <a:off x="1006679" y="3003259"/>
            <a:ext cx="2608976" cy="1560353"/>
          </a:xfrm>
          <a:prstGeom prst="wedgeRectCallout">
            <a:avLst>
              <a:gd name="adj1" fmla="val 93314"/>
              <a:gd name="adj2" fmla="val -6330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Removes you from Christ’s presence</a:t>
            </a:r>
          </a:p>
        </p:txBody>
      </p:sp>
      <p:sp>
        <p:nvSpPr>
          <p:cNvPr id="6" name="Speech Bubble: Rectangle 5">
            <a:extLst>
              <a:ext uri="{FF2B5EF4-FFF2-40B4-BE49-F238E27FC236}">
                <a16:creationId xmlns:a16="http://schemas.microsoft.com/office/drawing/2014/main" id="{A68C12D9-E963-458C-A3C7-4FA6EDC7A1E3}"/>
              </a:ext>
            </a:extLst>
          </p:cNvPr>
          <p:cNvSpPr/>
          <p:nvPr/>
        </p:nvSpPr>
        <p:spPr>
          <a:xfrm>
            <a:off x="4555222" y="3139078"/>
            <a:ext cx="2785145" cy="1431327"/>
          </a:xfrm>
          <a:prstGeom prst="wedgeRectCallout">
            <a:avLst>
              <a:gd name="adj1" fmla="val -1255"/>
              <a:gd name="adj2" fmla="val -3889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Even removes you from your presence.  </a:t>
            </a:r>
          </a:p>
          <a:p>
            <a:pPr algn="ctr"/>
            <a:r>
              <a:rPr lang="en-US" dirty="0">
                <a:solidFill>
                  <a:schemeClr val="tx1"/>
                </a:solidFill>
              </a:rPr>
              <a:t>Sin always leads to death.</a:t>
            </a:r>
          </a:p>
        </p:txBody>
      </p:sp>
      <p:sp>
        <p:nvSpPr>
          <p:cNvPr id="7" name="Speech Bubble: Rectangle 6">
            <a:extLst>
              <a:ext uri="{FF2B5EF4-FFF2-40B4-BE49-F238E27FC236}">
                <a16:creationId xmlns:a16="http://schemas.microsoft.com/office/drawing/2014/main" id="{45C49E21-9496-41F8-A7B9-E770BE36A438}"/>
              </a:ext>
            </a:extLst>
          </p:cNvPr>
          <p:cNvSpPr/>
          <p:nvPr/>
        </p:nvSpPr>
        <p:spPr>
          <a:xfrm>
            <a:off x="8154099" y="3188407"/>
            <a:ext cx="2306973" cy="1317072"/>
          </a:xfrm>
          <a:prstGeom prst="wedgeRectCallout">
            <a:avLst>
              <a:gd name="adj1" fmla="val -94288"/>
              <a:gd name="adj2" fmla="val -76353"/>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Removes you from the Holy Spirit’s presence</a:t>
            </a:r>
          </a:p>
        </p:txBody>
      </p:sp>
    </p:spTree>
    <p:extLst>
      <p:ext uri="{BB962C8B-B14F-4D97-AF65-F5344CB8AC3E}">
        <p14:creationId xmlns:p14="http://schemas.microsoft.com/office/powerpoint/2010/main" val="1356464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ppt_w</p:attrName>
                                        </p:attrNameLst>
                                      </p:cBhvr>
                                      <p:tavLst>
                                        <p:tav tm="0" fmla="#ppt_w*sin(2.5*pi*$)">
                                          <p:val>
                                            <p:fltVal val="0"/>
                                          </p:val>
                                        </p:tav>
                                        <p:tav tm="100000">
                                          <p:val>
                                            <p:fltVal val="1"/>
                                          </p:val>
                                        </p:tav>
                                      </p:tavLst>
                                    </p:anim>
                                    <p:anim calcmode="lin" valueType="num">
                                      <p:cBhvr>
                                        <p:cTn id="2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931" y="4283966"/>
            <a:ext cx="5363347" cy="2102600"/>
          </a:xfrm>
          <a:prstGeom prst="rect">
            <a:avLst/>
          </a:prstGeom>
        </p:spPr>
      </p:pic>
      <p:sp>
        <p:nvSpPr>
          <p:cNvPr id="3" name="Rectangle 2">
            <a:extLst>
              <a:ext uri="{FF2B5EF4-FFF2-40B4-BE49-F238E27FC236}">
                <a16:creationId xmlns:a16="http://schemas.microsoft.com/office/drawing/2014/main" id="{9DE968C9-B482-42BA-9552-84749A65C67F}"/>
              </a:ext>
            </a:extLst>
          </p:cNvPr>
          <p:cNvSpPr/>
          <p:nvPr/>
        </p:nvSpPr>
        <p:spPr>
          <a:xfrm>
            <a:off x="857075" y="471434"/>
            <a:ext cx="10477850" cy="1088918"/>
          </a:xfrm>
          <a:prstGeom prst="rect">
            <a:avLst/>
          </a:prstGeom>
          <a:solidFill>
            <a:srgbClr val="002060"/>
          </a:solidFill>
          <a:effectLst>
            <a:glow rad="5588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Restore unto me the joy of thy salvation; And uphold me with thy free spirit.</a:t>
            </a:r>
          </a:p>
          <a:p>
            <a:pPr algn="ctr"/>
            <a:r>
              <a:rPr lang="en-US" b="1" dirty="0"/>
              <a:t>Then will I teach transgressors thy ways; And sinners shall be converted unto thee. </a:t>
            </a:r>
            <a:r>
              <a:rPr lang="en-US" dirty="0"/>
              <a:t>(Psalm 51:12-13)</a:t>
            </a:r>
            <a:endParaRPr lang="en-US" dirty="0">
              <a:hlinkClick r:id="rId3"/>
            </a:endParaRPr>
          </a:p>
        </p:txBody>
      </p:sp>
      <p:sp>
        <p:nvSpPr>
          <p:cNvPr id="4" name="Rectangle 3">
            <a:extLst>
              <a:ext uri="{FF2B5EF4-FFF2-40B4-BE49-F238E27FC236}">
                <a16:creationId xmlns:a16="http://schemas.microsoft.com/office/drawing/2014/main" id="{C5F1147C-884B-4B40-8946-CDC3ADE7D056}"/>
              </a:ext>
            </a:extLst>
          </p:cNvPr>
          <p:cNvSpPr/>
          <p:nvPr/>
        </p:nvSpPr>
        <p:spPr>
          <a:xfrm>
            <a:off x="857075" y="2058092"/>
            <a:ext cx="3313651" cy="1775677"/>
          </a:xfrm>
          <a:prstGeom prst="rect">
            <a:avLst/>
          </a:prstGeom>
          <a:solidFill>
            <a:srgbClr val="00B05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SPIRITUAL RESTORATION</a:t>
            </a:r>
          </a:p>
          <a:p>
            <a:pPr algn="ctr"/>
            <a:r>
              <a:rPr lang="en-US" dirty="0"/>
              <a:t>Brings</a:t>
            </a:r>
          </a:p>
          <a:p>
            <a:pPr algn="ctr"/>
            <a:r>
              <a:rPr lang="en-US" dirty="0"/>
              <a:t>Christ’s presence closer to you!</a:t>
            </a:r>
          </a:p>
        </p:txBody>
      </p:sp>
      <p:sp>
        <p:nvSpPr>
          <p:cNvPr id="5" name="Rectangle 4">
            <a:extLst>
              <a:ext uri="{FF2B5EF4-FFF2-40B4-BE49-F238E27FC236}">
                <a16:creationId xmlns:a16="http://schemas.microsoft.com/office/drawing/2014/main" id="{1721C818-F9BC-4770-A563-A1BB2EEF7BB2}"/>
              </a:ext>
            </a:extLst>
          </p:cNvPr>
          <p:cNvSpPr/>
          <p:nvPr/>
        </p:nvSpPr>
        <p:spPr>
          <a:xfrm>
            <a:off x="4493694" y="2067874"/>
            <a:ext cx="3313651" cy="1768684"/>
          </a:xfrm>
          <a:prstGeom prst="rect">
            <a:avLst/>
          </a:prstGeom>
          <a:solidFill>
            <a:srgbClr val="FF0000"/>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SPIRITUAL RESTORATION </a:t>
            </a:r>
          </a:p>
          <a:p>
            <a:pPr algn="ctr"/>
            <a:r>
              <a:rPr lang="en-US" dirty="0"/>
              <a:t>Returns</a:t>
            </a:r>
          </a:p>
          <a:p>
            <a:pPr algn="ctr"/>
            <a:r>
              <a:rPr lang="en-US" dirty="0"/>
              <a:t>Joy of Salvation through Christ</a:t>
            </a:r>
          </a:p>
        </p:txBody>
      </p:sp>
      <p:sp>
        <p:nvSpPr>
          <p:cNvPr id="6" name="Rectangle 5">
            <a:extLst>
              <a:ext uri="{FF2B5EF4-FFF2-40B4-BE49-F238E27FC236}">
                <a16:creationId xmlns:a16="http://schemas.microsoft.com/office/drawing/2014/main" id="{3F0A39DF-A980-4144-94FE-4C1D84136603}"/>
              </a:ext>
            </a:extLst>
          </p:cNvPr>
          <p:cNvSpPr/>
          <p:nvPr/>
        </p:nvSpPr>
        <p:spPr>
          <a:xfrm>
            <a:off x="8130313" y="2065085"/>
            <a:ext cx="3305271" cy="1768684"/>
          </a:xfrm>
          <a:prstGeom prst="rect">
            <a:avLst/>
          </a:prstGeom>
          <a:solidFill>
            <a:srgbClr val="06EAD5"/>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SPIRITUAL RESTORATION</a:t>
            </a:r>
          </a:p>
          <a:p>
            <a:pPr algn="ctr"/>
            <a:r>
              <a:rPr lang="en-US" dirty="0"/>
              <a:t>Equips</a:t>
            </a:r>
          </a:p>
          <a:p>
            <a:pPr algn="ctr"/>
            <a:r>
              <a:rPr lang="en-US" dirty="0"/>
              <a:t>You to teach sinners about Christ’s Salvation!</a:t>
            </a:r>
          </a:p>
        </p:txBody>
      </p:sp>
    </p:spTree>
    <p:extLst>
      <p:ext uri="{BB962C8B-B14F-4D97-AF65-F5344CB8AC3E}">
        <p14:creationId xmlns:p14="http://schemas.microsoft.com/office/powerpoint/2010/main" val="875674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3004" y="4671117"/>
            <a:ext cx="4957480" cy="1943487"/>
          </a:xfrm>
          <a:prstGeom prst="rect">
            <a:avLst/>
          </a:prstGeom>
        </p:spPr>
      </p:pic>
      <p:sp>
        <p:nvSpPr>
          <p:cNvPr id="3" name="Rectangle 2">
            <a:extLst>
              <a:ext uri="{FF2B5EF4-FFF2-40B4-BE49-F238E27FC236}">
                <a16:creationId xmlns:a16="http://schemas.microsoft.com/office/drawing/2014/main" id="{45877F51-7A8F-483A-A434-3C9559A35923}"/>
              </a:ext>
            </a:extLst>
          </p:cNvPr>
          <p:cNvSpPr/>
          <p:nvPr/>
        </p:nvSpPr>
        <p:spPr>
          <a:xfrm>
            <a:off x="637564" y="604007"/>
            <a:ext cx="11098634" cy="1275127"/>
          </a:xfrm>
          <a:prstGeom prst="rect">
            <a:avLst/>
          </a:prstGeom>
          <a:solidFill>
            <a:srgbClr val="FFC000"/>
          </a:solid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dirty="0">
                <a:solidFill>
                  <a:schemeClr val="tx1"/>
                </a:solidFill>
              </a:rPr>
              <a:t>Deliver me from </a:t>
            </a:r>
            <a:r>
              <a:rPr lang="en-US" dirty="0" err="1">
                <a:solidFill>
                  <a:schemeClr val="tx1"/>
                </a:solidFill>
              </a:rPr>
              <a:t>bloodguiltiness</a:t>
            </a:r>
            <a:r>
              <a:rPr lang="en-US" dirty="0">
                <a:solidFill>
                  <a:schemeClr val="tx1"/>
                </a:solidFill>
              </a:rPr>
              <a:t>, O God, thou God of my salvation:</a:t>
            </a:r>
          </a:p>
          <a:p>
            <a:pPr algn="ctr"/>
            <a:r>
              <a:rPr lang="en-US" dirty="0">
                <a:solidFill>
                  <a:schemeClr val="tx1"/>
                </a:solidFill>
              </a:rPr>
              <a:t>      And my tongue shall sing aloud of thy righteousness. (Psalm 51:14)</a:t>
            </a:r>
          </a:p>
        </p:txBody>
      </p:sp>
      <p:sp>
        <p:nvSpPr>
          <p:cNvPr id="5" name="Rectangle 4">
            <a:extLst>
              <a:ext uri="{FF2B5EF4-FFF2-40B4-BE49-F238E27FC236}">
                <a16:creationId xmlns:a16="http://schemas.microsoft.com/office/drawing/2014/main" id="{E7A9DE75-3650-4BC7-9EE2-1B6EF6C91879}"/>
              </a:ext>
            </a:extLst>
          </p:cNvPr>
          <p:cNvSpPr/>
          <p:nvPr/>
        </p:nvSpPr>
        <p:spPr>
          <a:xfrm>
            <a:off x="637564" y="2690769"/>
            <a:ext cx="5368953" cy="1476462"/>
          </a:xfrm>
          <a:prstGeom prst="rect">
            <a:avLst/>
          </a:prstGeom>
          <a:solidFill>
            <a:srgbClr val="FFFF00"/>
          </a:solidFill>
          <a:ln>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Bloodguiltiness</a:t>
            </a:r>
            <a:r>
              <a:rPr lang="en-US" dirty="0">
                <a:solidFill>
                  <a:schemeClr val="tx1"/>
                </a:solidFill>
              </a:rPr>
              <a:t> comes to you through the blood.  Original sin qualifies as a condition that can be called by this term.</a:t>
            </a:r>
          </a:p>
        </p:txBody>
      </p:sp>
      <p:sp>
        <p:nvSpPr>
          <p:cNvPr id="6" name="Rectangle 5">
            <a:extLst>
              <a:ext uri="{FF2B5EF4-FFF2-40B4-BE49-F238E27FC236}">
                <a16:creationId xmlns:a16="http://schemas.microsoft.com/office/drawing/2014/main" id="{92234AA1-538E-440B-A22A-29E039E8B2BB}"/>
              </a:ext>
            </a:extLst>
          </p:cNvPr>
          <p:cNvSpPr/>
          <p:nvPr/>
        </p:nvSpPr>
        <p:spPr>
          <a:xfrm>
            <a:off x="6518246" y="2690769"/>
            <a:ext cx="5503179" cy="1476462"/>
          </a:xfrm>
          <a:prstGeom prst="rect">
            <a:avLst/>
          </a:prstGeom>
          <a:solidFill>
            <a:srgbClr val="FFFF00"/>
          </a:solidFill>
          <a:ln>
            <a:no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But, </a:t>
            </a:r>
            <a:r>
              <a:rPr lang="en-US" dirty="0" err="1">
                <a:solidFill>
                  <a:schemeClr val="tx1"/>
                </a:solidFill>
              </a:rPr>
              <a:t>bloodguiltiness</a:t>
            </a:r>
            <a:r>
              <a:rPr lang="en-US" dirty="0">
                <a:solidFill>
                  <a:schemeClr val="tx1"/>
                </a:solidFill>
              </a:rPr>
              <a:t> can also be a term used to describe sin that is inherited through your family; these might include sexual perversion, desire for intoxication, gambling, or laziness, to name just a few of many.</a:t>
            </a:r>
          </a:p>
        </p:txBody>
      </p:sp>
    </p:spTree>
    <p:extLst>
      <p:ext uri="{BB962C8B-B14F-4D97-AF65-F5344CB8AC3E}">
        <p14:creationId xmlns:p14="http://schemas.microsoft.com/office/powerpoint/2010/main" val="2933868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BAFEC8-B60E-4B1F-9AFE-0A10B3AFDB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7875" y="4692074"/>
            <a:ext cx="5028888" cy="1971482"/>
          </a:xfrm>
          <a:prstGeom prst="rect">
            <a:avLst/>
          </a:prstGeom>
        </p:spPr>
      </p:pic>
      <p:sp>
        <p:nvSpPr>
          <p:cNvPr id="7" name="Rectangle 6">
            <a:extLst>
              <a:ext uri="{FF2B5EF4-FFF2-40B4-BE49-F238E27FC236}">
                <a16:creationId xmlns:a16="http://schemas.microsoft.com/office/drawing/2014/main" id="{392F30F9-CC67-4286-99BD-DF8927403F3E}"/>
              </a:ext>
            </a:extLst>
          </p:cNvPr>
          <p:cNvSpPr/>
          <p:nvPr/>
        </p:nvSpPr>
        <p:spPr>
          <a:xfrm>
            <a:off x="612396" y="1952355"/>
            <a:ext cx="11019934" cy="2763813"/>
          </a:xfrm>
          <a:prstGeom prst="rect">
            <a:avLst/>
          </a:prstGeom>
          <a:solidFill>
            <a:schemeClr val="bg1">
              <a:lumMod val="95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Please continue to next BI100 – </a:t>
            </a:r>
            <a:r>
              <a:rPr lang="en-US" sz="2800" b="1" dirty="0">
                <a:solidFill>
                  <a:srgbClr val="0070C0"/>
                </a:solidFill>
              </a:rPr>
              <a:t>Module 3.3 </a:t>
            </a:r>
            <a:r>
              <a:rPr lang="en-US" sz="2800" b="1" dirty="0">
                <a:solidFill>
                  <a:schemeClr val="tx1"/>
                </a:solidFill>
              </a:rPr>
              <a:t>– Spiritual Restoration</a:t>
            </a:r>
          </a:p>
        </p:txBody>
      </p:sp>
      <p:sp>
        <p:nvSpPr>
          <p:cNvPr id="3" name="Rectangle 2">
            <a:extLst>
              <a:ext uri="{FF2B5EF4-FFF2-40B4-BE49-F238E27FC236}">
                <a16:creationId xmlns:a16="http://schemas.microsoft.com/office/drawing/2014/main" id="{97548119-FDCD-474D-B60D-7AA756959DAC}"/>
              </a:ext>
            </a:extLst>
          </p:cNvPr>
          <p:cNvSpPr/>
          <p:nvPr/>
        </p:nvSpPr>
        <p:spPr>
          <a:xfrm>
            <a:off x="612396" y="302004"/>
            <a:ext cx="11019934" cy="1551963"/>
          </a:xfrm>
          <a:prstGeom prst="rect">
            <a:avLst/>
          </a:prstGeom>
          <a:solidFill>
            <a:schemeClr val="tx1">
              <a:lumMod val="75000"/>
              <a:lumOff val="25000"/>
            </a:schemeClr>
          </a:solidFill>
          <a:ln>
            <a:solidFill>
              <a:srgbClr val="5458B9"/>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b="1" dirty="0">
                <a:solidFill>
                  <a:schemeClr val="tx1"/>
                </a:solidFill>
              </a:rPr>
              <a:t> </a:t>
            </a:r>
            <a:r>
              <a:rPr lang="en-US" b="1" dirty="0">
                <a:solidFill>
                  <a:schemeClr val="bg1"/>
                </a:solidFill>
              </a:rPr>
              <a:t>O Lord, open thou my lips; And my mouth shall shew forth thy praise.</a:t>
            </a:r>
          </a:p>
          <a:p>
            <a:pPr algn="ctr"/>
            <a:r>
              <a:rPr lang="en-US" b="1" dirty="0">
                <a:solidFill>
                  <a:schemeClr val="bg1"/>
                </a:solidFill>
              </a:rPr>
              <a:t>      For thou desirest not sacrifice; else would I give it: Thou delightest not in burnt offering.</a:t>
            </a:r>
          </a:p>
          <a:p>
            <a:pPr algn="ctr"/>
            <a:r>
              <a:rPr lang="en-US" b="1" dirty="0">
                <a:solidFill>
                  <a:schemeClr val="bg1"/>
                </a:solidFill>
              </a:rPr>
              <a:t>      The sacrifices of God are a broken spirit: A broken and a contrite heart, O God, thou wilt not despise. </a:t>
            </a:r>
          </a:p>
          <a:p>
            <a:pPr algn="ctr"/>
            <a:r>
              <a:rPr lang="en-US" dirty="0">
                <a:solidFill>
                  <a:schemeClr val="bg1"/>
                </a:solidFill>
              </a:rPr>
              <a:t>(Psalm 51:15–17)</a:t>
            </a:r>
            <a:endParaRPr lang="en-US" dirty="0">
              <a:solidFill>
                <a:schemeClr val="bg1"/>
              </a:solidFill>
              <a:hlinkClick r:id="rId3">
                <a:extLst>
                  <a:ext uri="{A12FA001-AC4F-418D-AE19-62706E023703}">
                    <ahyp:hlinkClr xmlns:ahyp="http://schemas.microsoft.com/office/drawing/2018/hyperlinkcolor" val="tx"/>
                  </a:ext>
                </a:extLst>
              </a:hlinkClick>
            </a:endParaRPr>
          </a:p>
        </p:txBody>
      </p:sp>
      <p:sp>
        <p:nvSpPr>
          <p:cNvPr id="4" name="Rectangle 3">
            <a:extLst>
              <a:ext uri="{FF2B5EF4-FFF2-40B4-BE49-F238E27FC236}">
                <a16:creationId xmlns:a16="http://schemas.microsoft.com/office/drawing/2014/main" id="{CD626637-2C35-4F48-9EB6-3CB1DF6379DD}"/>
              </a:ext>
            </a:extLst>
          </p:cNvPr>
          <p:cNvSpPr/>
          <p:nvPr/>
        </p:nvSpPr>
        <p:spPr>
          <a:xfrm>
            <a:off x="612396" y="2214693"/>
            <a:ext cx="3431098" cy="1119569"/>
          </a:xfrm>
          <a:prstGeom prst="rect">
            <a:avLst/>
          </a:prstGeom>
          <a:solidFill>
            <a:schemeClr val="tx2">
              <a:lumMod val="60000"/>
              <a:lumOff val="40000"/>
            </a:schemeClr>
          </a:solidFill>
          <a:ln>
            <a:noFill/>
          </a:ln>
          <a:scene3d>
            <a:camera prst="perspectiveRelaxedModerately"/>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 must have a broken spirit to receive spiritual restoration</a:t>
            </a:r>
          </a:p>
        </p:txBody>
      </p:sp>
      <p:sp>
        <p:nvSpPr>
          <p:cNvPr id="5" name="Rectangle 4">
            <a:extLst>
              <a:ext uri="{FF2B5EF4-FFF2-40B4-BE49-F238E27FC236}">
                <a16:creationId xmlns:a16="http://schemas.microsoft.com/office/drawing/2014/main" id="{9BA3378B-CB0A-4D78-B2EC-A8B8F97E5398}"/>
              </a:ext>
            </a:extLst>
          </p:cNvPr>
          <p:cNvSpPr/>
          <p:nvPr/>
        </p:nvSpPr>
        <p:spPr>
          <a:xfrm>
            <a:off x="4429388" y="2214693"/>
            <a:ext cx="3431098" cy="1119569"/>
          </a:xfrm>
          <a:prstGeom prst="rect">
            <a:avLst/>
          </a:prstGeom>
          <a:solidFill>
            <a:schemeClr val="bg2">
              <a:lumMod val="75000"/>
            </a:schemeClr>
          </a:solidFill>
          <a:ln>
            <a:noFill/>
          </a:ln>
          <a:scene3d>
            <a:camera prst="perspectiveRelaxedModerately"/>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You must have a broken and contrite heart to </a:t>
            </a:r>
          </a:p>
          <a:p>
            <a:pPr algn="ctr"/>
            <a:r>
              <a:rPr lang="en-US" dirty="0">
                <a:solidFill>
                  <a:schemeClr val="tx1"/>
                </a:solidFill>
              </a:rPr>
              <a:t>receive spiritual restoration</a:t>
            </a:r>
          </a:p>
        </p:txBody>
      </p:sp>
      <p:sp>
        <p:nvSpPr>
          <p:cNvPr id="6" name="Rectangle 5">
            <a:extLst>
              <a:ext uri="{FF2B5EF4-FFF2-40B4-BE49-F238E27FC236}">
                <a16:creationId xmlns:a16="http://schemas.microsoft.com/office/drawing/2014/main" id="{3313A388-919B-45B3-9596-59433E657E60}"/>
              </a:ext>
            </a:extLst>
          </p:cNvPr>
          <p:cNvSpPr/>
          <p:nvPr/>
        </p:nvSpPr>
        <p:spPr>
          <a:xfrm>
            <a:off x="8218012" y="2214694"/>
            <a:ext cx="3414318" cy="1119568"/>
          </a:xfrm>
          <a:prstGeom prst="rect">
            <a:avLst/>
          </a:prstGeom>
          <a:solidFill>
            <a:schemeClr val="bg2">
              <a:lumMod val="50000"/>
            </a:schemeClr>
          </a:solidFill>
          <a:ln>
            <a:noFill/>
          </a:ln>
          <a:scene3d>
            <a:camera prst="perspectiveRelaxedModerately"/>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Then will you obtain God’s full favor through Christ, and become spiritually restored!</a:t>
            </a:r>
          </a:p>
        </p:txBody>
      </p:sp>
    </p:spTree>
    <p:extLst>
      <p:ext uri="{BB962C8B-B14F-4D97-AF65-F5344CB8AC3E}">
        <p14:creationId xmlns:p14="http://schemas.microsoft.com/office/powerpoint/2010/main" val="3336393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4" grpId="1" animBg="1"/>
      <p:bldP spid="5" grpId="0" animBg="1"/>
      <p:bldP spid="5" grpId="1"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5794" y="338075"/>
            <a:ext cx="10090377" cy="461665"/>
          </a:xfrm>
          <a:prstGeom prst="rect">
            <a:avLst/>
          </a:prstGeom>
          <a:solidFill>
            <a:srgbClr val="074E4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dirty="0">
                <a:solidFill>
                  <a:schemeClr val="bg1"/>
                </a:solidFill>
                <a:latin typeface="Calibri" panose="020F0502020204030204" pitchFamily="34" charset="0"/>
                <a:cs typeface="Calibri" panose="020F0502020204030204" pitchFamily="34" charset="0"/>
              </a:rPr>
              <a:t>Psalm 51 is a perfect prayer to prepare for spiritual restoration</a:t>
            </a:r>
          </a:p>
        </p:txBody>
      </p:sp>
      <p:pic>
        <p:nvPicPr>
          <p:cNvPr id="5" name="Picture 4">
            <a:extLst>
              <a:ext uri="{FF2B5EF4-FFF2-40B4-BE49-F238E27FC236}">
                <a16:creationId xmlns:a16="http://schemas.microsoft.com/office/drawing/2014/main" id="{D113A533-D8BB-4C75-B26F-7C191DFA0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25" y="1515332"/>
            <a:ext cx="3147136" cy="5193590"/>
          </a:xfrm>
          <a:prstGeom prst="rect">
            <a:avLst/>
          </a:prstGeom>
        </p:spPr>
      </p:pic>
      <p:sp>
        <p:nvSpPr>
          <p:cNvPr id="3" name="Rectangle 2">
            <a:extLst>
              <a:ext uri="{FF2B5EF4-FFF2-40B4-BE49-F238E27FC236}">
                <a16:creationId xmlns:a16="http://schemas.microsoft.com/office/drawing/2014/main" id="{FEC4D363-80B1-49C8-88D4-38CEA88B0D74}"/>
              </a:ext>
            </a:extLst>
          </p:cNvPr>
          <p:cNvSpPr/>
          <p:nvPr/>
        </p:nvSpPr>
        <p:spPr>
          <a:xfrm>
            <a:off x="1508832" y="149078"/>
            <a:ext cx="9824300" cy="6203068"/>
          </a:xfrm>
          <a:prstGeom prst="rect">
            <a:avLst/>
          </a:prstGeom>
          <a:solidFill>
            <a:srgbClr val="065F4F"/>
          </a:solidFill>
          <a:effectLst>
            <a:glow rad="228600">
              <a:schemeClr val="accent1">
                <a:satMod val="175000"/>
                <a:alpha val="40000"/>
              </a:schemeClr>
            </a:glow>
          </a:effectLst>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800" b="1" dirty="0"/>
          </a:p>
          <a:p>
            <a:pPr algn="just"/>
            <a:endParaRPr lang="en-US" sz="800" b="1" dirty="0"/>
          </a:p>
          <a:p>
            <a:pPr algn="ctr"/>
            <a:r>
              <a:rPr lang="en-US" sz="2400" b="1" dirty="0"/>
              <a:t>Psalm 51 (KJV)</a:t>
            </a:r>
          </a:p>
          <a:p>
            <a:pPr algn="just"/>
            <a:endParaRPr lang="en-US" sz="800" b="1" dirty="0"/>
          </a:p>
          <a:p>
            <a:pPr algn="just"/>
            <a:r>
              <a:rPr lang="en-US" sz="1400" b="1" i="1" dirty="0"/>
              <a:t>To the chief Musician, A Psalm of David, when Nathan the prophet came unto him, after he had gone in to Bath-sheba.</a:t>
            </a:r>
          </a:p>
          <a:p>
            <a:pPr algn="just"/>
            <a:endParaRPr lang="en-US" sz="1400" b="1" dirty="0"/>
          </a:p>
          <a:p>
            <a:pPr algn="just"/>
            <a:r>
              <a:rPr lang="en-US" sz="1400" b="1" dirty="0"/>
              <a:t>      1       Have mercy upon me, O God, according to thy lovingkindness: </a:t>
            </a:r>
          </a:p>
          <a:p>
            <a:pPr algn="just"/>
            <a:r>
              <a:rPr lang="en-US" sz="1400" b="1" dirty="0"/>
              <a:t>               According unto the multitude of thy tender mercies blot out my transgressions.</a:t>
            </a:r>
          </a:p>
          <a:p>
            <a:pPr algn="just"/>
            <a:r>
              <a:rPr lang="en-US" sz="1400" b="1" dirty="0"/>
              <a:t>      2       Wash me thoroughly from mine iniquity,  And cleanse me from my sin.</a:t>
            </a:r>
          </a:p>
          <a:p>
            <a:pPr algn="just"/>
            <a:r>
              <a:rPr lang="en-US" sz="1400" b="1" dirty="0"/>
              <a:t>      3       For I acknowledge my transgressions: And my sin is ever before me.</a:t>
            </a:r>
          </a:p>
          <a:p>
            <a:pPr algn="just"/>
            <a:r>
              <a:rPr lang="en-US" sz="1400" b="1" dirty="0"/>
              <a:t>      4       Against thee, thee only, have I sinned,  And done this evil in thy sight:</a:t>
            </a:r>
          </a:p>
          <a:p>
            <a:pPr algn="just"/>
            <a:r>
              <a:rPr lang="en-US" sz="1400" b="1" dirty="0"/>
              <a:t>               That thou mightest be justified when thou speakest, And be clear when thou judgest.</a:t>
            </a:r>
          </a:p>
          <a:p>
            <a:pPr algn="just"/>
            <a:r>
              <a:rPr lang="en-US" sz="1400" b="1" dirty="0"/>
              <a:t>      5       Behold, I was shapen in iniquity; And in sin did my mother conceive me.</a:t>
            </a:r>
          </a:p>
          <a:p>
            <a:pPr algn="just"/>
            <a:r>
              <a:rPr lang="en-US" sz="1400" b="1" dirty="0"/>
              <a:t>      6       Behold, thou desirest truth in the inward parts: And in the hidden part thou shalt make me to know wisdom.</a:t>
            </a:r>
          </a:p>
          <a:p>
            <a:pPr algn="just"/>
            <a:r>
              <a:rPr lang="en-US" sz="1400" b="1" dirty="0"/>
              <a:t>      7       Purge me with hyssop, and I shall be clean: Wash me, and I shall be whiter than snow.</a:t>
            </a:r>
          </a:p>
          <a:p>
            <a:pPr algn="just"/>
            <a:r>
              <a:rPr lang="en-US" sz="1400" b="1" dirty="0"/>
              <a:t>      8       Make me to hear joy and gladness;  That the bones which thou hast broken may rejoice.</a:t>
            </a:r>
          </a:p>
          <a:p>
            <a:pPr algn="just"/>
            <a:r>
              <a:rPr lang="en-US" sz="1400" b="1" dirty="0"/>
              <a:t>      9       Hide thy face from my sins, And blot out all mine iniquities.</a:t>
            </a:r>
          </a:p>
          <a:p>
            <a:pPr algn="just"/>
            <a:r>
              <a:rPr lang="en-US" sz="1400" b="1" dirty="0"/>
              <a:t>      10       Create in me a clean heart, O God;  And renew a right spirit within me.</a:t>
            </a:r>
          </a:p>
          <a:p>
            <a:pPr algn="just"/>
            <a:r>
              <a:rPr lang="en-US" sz="1400" b="1" dirty="0"/>
              <a:t>      11       Cast me not away from thy presence;  And take not thy holy spirit from me.</a:t>
            </a:r>
          </a:p>
          <a:p>
            <a:pPr algn="just"/>
            <a:r>
              <a:rPr lang="en-US" sz="1400" b="1" dirty="0"/>
              <a:t>      12       Restore unto me the joy of thy salvation; And uphold me with thy free spirit.</a:t>
            </a:r>
          </a:p>
          <a:p>
            <a:pPr algn="just"/>
            <a:r>
              <a:rPr lang="en-US" sz="1400" b="1" dirty="0"/>
              <a:t>      13       Then will I teach transgressors thy ways; And sinners shall be converted unto thee.</a:t>
            </a:r>
          </a:p>
          <a:p>
            <a:pPr algn="just"/>
            <a:r>
              <a:rPr lang="en-US" sz="1400" b="1" dirty="0"/>
              <a:t>      14       Deliver me from blood guiltiness, O God, thou God of my salvation:  And my tongue shall sing aloud of thy righteousness.</a:t>
            </a:r>
          </a:p>
          <a:p>
            <a:pPr algn="just"/>
            <a:r>
              <a:rPr lang="en-US" sz="1400" b="1" dirty="0"/>
              <a:t>      15       O Lord, open thou my lips; And my mouth shall shew forth thy praise.</a:t>
            </a:r>
          </a:p>
          <a:p>
            <a:pPr algn="just"/>
            <a:r>
              <a:rPr lang="en-US" sz="1400" b="1" dirty="0"/>
              <a:t>      16       For thou desirest not sacrifice; else would I give it: Thou delightest not in burnt offering.</a:t>
            </a:r>
          </a:p>
          <a:p>
            <a:pPr algn="just"/>
            <a:r>
              <a:rPr lang="en-US" sz="1400" b="1" dirty="0"/>
              <a:t>      17       The sacrifices of God are a broken spirit: A broken and a contrite heart, O God, thou wilt not despise.</a:t>
            </a:r>
          </a:p>
          <a:p>
            <a:pPr algn="just"/>
            <a:r>
              <a:rPr lang="en-US" sz="1400" b="1" dirty="0"/>
              <a:t>      18       Do good in thy good pleasure unto Zion: Build thou the walls of Jerusalem.</a:t>
            </a:r>
          </a:p>
          <a:p>
            <a:pPr algn="just"/>
            <a:r>
              <a:rPr lang="en-US" sz="1400" b="1" dirty="0"/>
              <a:t>      19       Then shalt thou be pleased with the sacrifices of righteousness, with burnt offering and whole burnt offering:</a:t>
            </a:r>
          </a:p>
          <a:p>
            <a:pPr algn="just"/>
            <a:r>
              <a:rPr lang="en-US" sz="1400" b="1" dirty="0"/>
              <a:t>                 Then shall they offer bullocks upon thine altar.</a:t>
            </a:r>
          </a:p>
          <a:p>
            <a:pPr algn="just"/>
            <a:endParaRPr lang="en-US" sz="800" b="1" dirty="0"/>
          </a:p>
        </p:txBody>
      </p:sp>
    </p:spTree>
    <p:extLst>
      <p:ext uri="{BB962C8B-B14F-4D97-AF65-F5344CB8AC3E}">
        <p14:creationId xmlns:p14="http://schemas.microsoft.com/office/powerpoint/2010/main" val="2614549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6571" y="513426"/>
            <a:ext cx="10506012" cy="461665"/>
          </a:xfrm>
          <a:prstGeom prst="rect">
            <a:avLst/>
          </a:prstGeom>
          <a:solidFill>
            <a:srgbClr val="790F59"/>
          </a:solidFill>
          <a:effectLst>
            <a:outerShdw blurRad="63500" sx="102000" sy="102000" algn="ctr" rotWithShape="0">
              <a:prstClr val="black">
                <a:alpha val="40000"/>
              </a:prstClr>
            </a:outerShdw>
          </a:effectLst>
        </p:spPr>
        <p:txBody>
          <a:bodyPr wrap="square" rtlCol="0">
            <a:spAutoFit/>
          </a:bodyPr>
          <a:lstStyle/>
          <a:p>
            <a:pPr algn="ctr"/>
            <a:r>
              <a:rPr lang="en-US" sz="2400" b="1" dirty="0">
                <a:solidFill>
                  <a:schemeClr val="bg1"/>
                </a:solidFill>
              </a:rPr>
              <a:t>David’s acknowledgement of sin in Psalm 32:5-7</a:t>
            </a:r>
          </a:p>
        </p:txBody>
      </p:sp>
      <p:pic>
        <p:nvPicPr>
          <p:cNvPr id="9" name="Picture 8">
            <a:extLst>
              <a:ext uri="{FF2B5EF4-FFF2-40B4-BE49-F238E27FC236}">
                <a16:creationId xmlns:a16="http://schemas.microsoft.com/office/drawing/2014/main" id="{66EBA940-2863-46F2-BDB0-2F34E7556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22" y="1649285"/>
            <a:ext cx="3493848" cy="5015444"/>
          </a:xfrm>
          <a:prstGeom prst="rect">
            <a:avLst/>
          </a:prstGeom>
        </p:spPr>
      </p:pic>
      <p:sp>
        <p:nvSpPr>
          <p:cNvPr id="2" name="Rectangle 1">
            <a:extLst>
              <a:ext uri="{FF2B5EF4-FFF2-40B4-BE49-F238E27FC236}">
                <a16:creationId xmlns:a16="http://schemas.microsoft.com/office/drawing/2014/main" id="{3B6DE663-3EAB-4CB9-A0AB-158E19BB7033}"/>
              </a:ext>
            </a:extLst>
          </p:cNvPr>
          <p:cNvSpPr/>
          <p:nvPr/>
        </p:nvSpPr>
        <p:spPr>
          <a:xfrm>
            <a:off x="3909269" y="868523"/>
            <a:ext cx="7533313" cy="3812534"/>
          </a:xfrm>
          <a:prstGeom prst="rect">
            <a:avLst/>
          </a:prstGeom>
          <a:solidFill>
            <a:srgbClr val="470A59"/>
          </a:solidFill>
          <a:ln>
            <a:no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Psalm 32:5-7</a:t>
            </a:r>
          </a:p>
          <a:p>
            <a:pPr algn="just"/>
            <a:endParaRPr lang="en-US" dirty="0"/>
          </a:p>
          <a:p>
            <a:pPr algn="just"/>
            <a:r>
              <a:rPr lang="en-US" dirty="0">
                <a:solidFill>
                  <a:srgbClr val="5B3589"/>
                </a:solidFill>
              </a:rPr>
              <a:t>5</a:t>
            </a:r>
            <a:r>
              <a:rPr lang="en-US" dirty="0"/>
              <a:t> I acknowledged my sin unto thee, And mine iniquity have I not hid.  I said, I will confess my transgressions unto the LORD; And thou forgavest the iniquity of my sin. Selah.</a:t>
            </a:r>
          </a:p>
          <a:p>
            <a:pPr algn="just"/>
            <a:r>
              <a:rPr lang="en-US" dirty="0">
                <a:solidFill>
                  <a:srgbClr val="5B3589"/>
                </a:solidFill>
              </a:rPr>
              <a:t>6</a:t>
            </a:r>
            <a:r>
              <a:rPr lang="en-US" dirty="0"/>
              <a:t> For this shall every one that is godly pray unto thee in a time when thou mayest be found: Surely in the floods of great waters they shall not come nigh unto him. </a:t>
            </a:r>
          </a:p>
          <a:p>
            <a:pPr algn="just"/>
            <a:r>
              <a:rPr lang="en-US" dirty="0">
                <a:solidFill>
                  <a:srgbClr val="5B3589"/>
                </a:solidFill>
              </a:rPr>
              <a:t>7</a:t>
            </a:r>
            <a:r>
              <a:rPr lang="en-US" dirty="0"/>
              <a:t> Thou art my hiding place; thou shalt preserve me from trouble; Thou shalt compass me about with songs of deliverance. Selah.</a:t>
            </a:r>
          </a:p>
        </p:txBody>
      </p:sp>
      <p:sp>
        <p:nvSpPr>
          <p:cNvPr id="8" name="Oval 7">
            <a:extLst>
              <a:ext uri="{FF2B5EF4-FFF2-40B4-BE49-F238E27FC236}">
                <a16:creationId xmlns:a16="http://schemas.microsoft.com/office/drawing/2014/main" id="{7B249424-E3C6-4C0B-9CAA-1F8F906519C1}"/>
              </a:ext>
            </a:extLst>
          </p:cNvPr>
          <p:cNvSpPr/>
          <p:nvPr/>
        </p:nvSpPr>
        <p:spPr>
          <a:xfrm>
            <a:off x="4521667" y="4377273"/>
            <a:ext cx="6954473" cy="1406805"/>
          </a:xfrm>
          <a:prstGeom prst="ellipse">
            <a:avLst/>
          </a:prstGeom>
          <a:solidFill>
            <a:srgbClr val="5B3589"/>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Compare the similar “acknowledge sin” language between Psalm 51:3 and Psalm 32:5</a:t>
            </a:r>
          </a:p>
        </p:txBody>
      </p:sp>
      <p:sp>
        <p:nvSpPr>
          <p:cNvPr id="10" name="Rectangle: Beveled 9">
            <a:extLst>
              <a:ext uri="{FF2B5EF4-FFF2-40B4-BE49-F238E27FC236}">
                <a16:creationId xmlns:a16="http://schemas.microsoft.com/office/drawing/2014/main" id="{D4A234A2-323C-492C-BD27-7AE0CD7EFE38}"/>
              </a:ext>
            </a:extLst>
          </p:cNvPr>
          <p:cNvSpPr/>
          <p:nvPr/>
        </p:nvSpPr>
        <p:spPr>
          <a:xfrm>
            <a:off x="134223" y="6344574"/>
            <a:ext cx="2969703" cy="461665"/>
          </a:xfrm>
          <a:prstGeom prst="bevel">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Tool Tip: Use mouse wheel to see earlier or later slides</a:t>
            </a:r>
          </a:p>
        </p:txBody>
      </p:sp>
      <p:sp>
        <p:nvSpPr>
          <p:cNvPr id="11" name="Rectangle 10">
            <a:extLst>
              <a:ext uri="{FF2B5EF4-FFF2-40B4-BE49-F238E27FC236}">
                <a16:creationId xmlns:a16="http://schemas.microsoft.com/office/drawing/2014/main" id="{E1C476F4-8EB9-4091-A697-1B684D63E5E8}"/>
              </a:ext>
            </a:extLst>
          </p:cNvPr>
          <p:cNvSpPr/>
          <p:nvPr/>
        </p:nvSpPr>
        <p:spPr>
          <a:xfrm>
            <a:off x="4471332" y="5989477"/>
            <a:ext cx="6971250" cy="675252"/>
          </a:xfrm>
          <a:prstGeom prst="rect">
            <a:avLst/>
          </a:prstGeom>
          <a:solidFill>
            <a:srgbClr val="AD52B3"/>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too how David points out to God how he could have hidden his iniquity, but chose rather to confess it and ask for forgiveness.</a:t>
            </a:r>
          </a:p>
        </p:txBody>
      </p:sp>
      <p:sp>
        <p:nvSpPr>
          <p:cNvPr id="12" name="Oval 11">
            <a:extLst>
              <a:ext uri="{FF2B5EF4-FFF2-40B4-BE49-F238E27FC236}">
                <a16:creationId xmlns:a16="http://schemas.microsoft.com/office/drawing/2014/main" id="{F22B3E28-17D3-4925-8BD0-FAFF97762B07}"/>
              </a:ext>
            </a:extLst>
          </p:cNvPr>
          <p:cNvSpPr/>
          <p:nvPr/>
        </p:nvSpPr>
        <p:spPr>
          <a:xfrm>
            <a:off x="3557072" y="1068776"/>
            <a:ext cx="7973595" cy="897622"/>
          </a:xfrm>
          <a:prstGeom prst="ellipse">
            <a:avLst/>
          </a:prstGeom>
          <a:solidFill>
            <a:srgbClr val="6B4995"/>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Believers CAN hide some of their sins from God for a time!</a:t>
            </a:r>
          </a:p>
        </p:txBody>
      </p:sp>
      <p:sp>
        <p:nvSpPr>
          <p:cNvPr id="13" name="Oval 12">
            <a:extLst>
              <a:ext uri="{FF2B5EF4-FFF2-40B4-BE49-F238E27FC236}">
                <a16:creationId xmlns:a16="http://schemas.microsoft.com/office/drawing/2014/main" id="{FFECFA7A-7402-4028-8B8C-496A4604A21E}"/>
              </a:ext>
            </a:extLst>
          </p:cNvPr>
          <p:cNvSpPr/>
          <p:nvPr/>
        </p:nvSpPr>
        <p:spPr>
          <a:xfrm>
            <a:off x="3594682" y="2069098"/>
            <a:ext cx="7935985" cy="990741"/>
          </a:xfrm>
          <a:prstGeom prst="ellipse">
            <a:avLst/>
          </a:prstGeom>
          <a:solidFill>
            <a:srgbClr val="AA4EB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But confession of hidden sins brings full forgiveness!</a:t>
            </a:r>
          </a:p>
        </p:txBody>
      </p:sp>
      <p:sp>
        <p:nvSpPr>
          <p:cNvPr id="14" name="Oval 13">
            <a:extLst>
              <a:ext uri="{FF2B5EF4-FFF2-40B4-BE49-F238E27FC236}">
                <a16:creationId xmlns:a16="http://schemas.microsoft.com/office/drawing/2014/main" id="{BF1D0865-757A-4C45-935F-516B34268949}"/>
              </a:ext>
            </a:extLst>
          </p:cNvPr>
          <p:cNvSpPr/>
          <p:nvPr/>
        </p:nvSpPr>
        <p:spPr>
          <a:xfrm>
            <a:off x="3506599" y="3130720"/>
            <a:ext cx="8078597" cy="990741"/>
          </a:xfrm>
          <a:prstGeom prst="ellipse">
            <a:avLst/>
          </a:prstGeom>
          <a:solidFill>
            <a:srgbClr val="790F59"/>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Full forgiveness of sins allows for full spiritual restoration!</a:t>
            </a:r>
          </a:p>
        </p:txBody>
      </p:sp>
      <p:sp>
        <p:nvSpPr>
          <p:cNvPr id="15" name="Oval 14">
            <a:extLst>
              <a:ext uri="{FF2B5EF4-FFF2-40B4-BE49-F238E27FC236}">
                <a16:creationId xmlns:a16="http://schemas.microsoft.com/office/drawing/2014/main" id="{8EE8E335-8BC6-4883-8498-DEF323B1E943}"/>
              </a:ext>
            </a:extLst>
          </p:cNvPr>
          <p:cNvSpPr/>
          <p:nvPr/>
        </p:nvSpPr>
        <p:spPr>
          <a:xfrm>
            <a:off x="3506599" y="4287754"/>
            <a:ext cx="8045042" cy="889233"/>
          </a:xfrm>
          <a:prstGeom prst="ellipse">
            <a:avLst/>
          </a:prstGeom>
          <a:solidFill>
            <a:srgbClr val="470A59"/>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Full spiritual restoration allows the repentant sinner full protection of God with that special hiding place in Him!</a:t>
            </a:r>
          </a:p>
        </p:txBody>
      </p:sp>
      <p:sp>
        <p:nvSpPr>
          <p:cNvPr id="16" name="Oval 15">
            <a:extLst>
              <a:ext uri="{FF2B5EF4-FFF2-40B4-BE49-F238E27FC236}">
                <a16:creationId xmlns:a16="http://schemas.microsoft.com/office/drawing/2014/main" id="{ED097144-DDA4-4BB6-8547-9F079F6BD571}"/>
              </a:ext>
            </a:extLst>
          </p:cNvPr>
          <p:cNvSpPr/>
          <p:nvPr/>
        </p:nvSpPr>
        <p:spPr>
          <a:xfrm>
            <a:off x="3540154" y="5334298"/>
            <a:ext cx="8045042" cy="1022161"/>
          </a:xfrm>
          <a:prstGeom prst="ellipse">
            <a:avLst/>
          </a:prstGeom>
          <a:solidFill>
            <a:srgbClr val="5458B9"/>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partially confessing believer will receive only partial spiritual restoration and protection! Repent all iniquities!</a:t>
            </a:r>
          </a:p>
        </p:txBody>
      </p:sp>
    </p:spTree>
    <p:extLst>
      <p:ext uri="{BB962C8B-B14F-4D97-AF65-F5344CB8AC3E}">
        <p14:creationId xmlns:p14="http://schemas.microsoft.com/office/powerpoint/2010/main" val="3754327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fltVal val="0"/>
                                          </p:val>
                                        </p:tav>
                                        <p:tav tm="100000">
                                          <p:val>
                                            <p:strVal val="#ppt_w"/>
                                          </p:val>
                                        </p:tav>
                                      </p:tavLst>
                                    </p:anim>
                                    <p:anim calcmode="lin" valueType="num">
                                      <p:cBhvr>
                                        <p:cTn id="53" dur="1000" fill="hold"/>
                                        <p:tgtEl>
                                          <p:spTgt spid="13"/>
                                        </p:tgtEl>
                                        <p:attrNameLst>
                                          <p:attrName>ppt_h</p:attrName>
                                        </p:attrNameLst>
                                      </p:cBhvr>
                                      <p:tavLst>
                                        <p:tav tm="0">
                                          <p:val>
                                            <p:fltVal val="0"/>
                                          </p:val>
                                        </p:tav>
                                        <p:tav tm="100000">
                                          <p:val>
                                            <p:strVal val="#ppt_h"/>
                                          </p:val>
                                        </p:tav>
                                      </p:tavLst>
                                    </p:anim>
                                    <p:anim calcmode="lin" valueType="num">
                                      <p:cBhvr>
                                        <p:cTn id="54" dur="1000" fill="hold"/>
                                        <p:tgtEl>
                                          <p:spTgt spid="13"/>
                                        </p:tgtEl>
                                        <p:attrNameLst>
                                          <p:attrName>style.rotation</p:attrName>
                                        </p:attrNameLst>
                                      </p:cBhvr>
                                      <p:tavLst>
                                        <p:tav tm="0">
                                          <p:val>
                                            <p:fltVal val="90"/>
                                          </p:val>
                                        </p:tav>
                                        <p:tav tm="100000">
                                          <p:val>
                                            <p:fltVal val="0"/>
                                          </p:val>
                                        </p:tav>
                                      </p:tavLst>
                                    </p:anim>
                                    <p:animEffect transition="in" filter="fade">
                                      <p:cBhvr>
                                        <p:cTn id="55" dur="10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1000" fill="hold"/>
                                        <p:tgtEl>
                                          <p:spTgt spid="14"/>
                                        </p:tgtEl>
                                        <p:attrNameLst>
                                          <p:attrName>ppt_w</p:attrName>
                                        </p:attrNameLst>
                                      </p:cBhvr>
                                      <p:tavLst>
                                        <p:tav tm="0">
                                          <p:val>
                                            <p:fltVal val="0"/>
                                          </p:val>
                                        </p:tav>
                                        <p:tav tm="100000">
                                          <p:val>
                                            <p:strVal val="#ppt_w"/>
                                          </p:val>
                                        </p:tav>
                                      </p:tavLst>
                                    </p:anim>
                                    <p:anim calcmode="lin" valueType="num">
                                      <p:cBhvr>
                                        <p:cTn id="61" dur="1000" fill="hold"/>
                                        <p:tgtEl>
                                          <p:spTgt spid="14"/>
                                        </p:tgtEl>
                                        <p:attrNameLst>
                                          <p:attrName>ppt_h</p:attrName>
                                        </p:attrNameLst>
                                      </p:cBhvr>
                                      <p:tavLst>
                                        <p:tav tm="0">
                                          <p:val>
                                            <p:fltVal val="0"/>
                                          </p:val>
                                        </p:tav>
                                        <p:tav tm="100000">
                                          <p:val>
                                            <p:strVal val="#ppt_h"/>
                                          </p:val>
                                        </p:tav>
                                      </p:tavLst>
                                    </p:anim>
                                    <p:anim calcmode="lin" valueType="num">
                                      <p:cBhvr>
                                        <p:cTn id="62" dur="1000" fill="hold"/>
                                        <p:tgtEl>
                                          <p:spTgt spid="14"/>
                                        </p:tgtEl>
                                        <p:attrNameLst>
                                          <p:attrName>style.rotation</p:attrName>
                                        </p:attrNameLst>
                                      </p:cBhvr>
                                      <p:tavLst>
                                        <p:tav tm="0">
                                          <p:val>
                                            <p:fltVal val="90"/>
                                          </p:val>
                                        </p:tav>
                                        <p:tav tm="100000">
                                          <p:val>
                                            <p:fltVal val="0"/>
                                          </p:val>
                                        </p:tav>
                                      </p:tavLst>
                                    </p:anim>
                                    <p:animEffect transition="in" filter="fade">
                                      <p:cBhvr>
                                        <p:cTn id="63" dur="10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1000" fill="hold"/>
                                        <p:tgtEl>
                                          <p:spTgt spid="15"/>
                                        </p:tgtEl>
                                        <p:attrNameLst>
                                          <p:attrName>ppt_w</p:attrName>
                                        </p:attrNameLst>
                                      </p:cBhvr>
                                      <p:tavLst>
                                        <p:tav tm="0">
                                          <p:val>
                                            <p:fltVal val="0"/>
                                          </p:val>
                                        </p:tav>
                                        <p:tav tm="100000">
                                          <p:val>
                                            <p:strVal val="#ppt_w"/>
                                          </p:val>
                                        </p:tav>
                                      </p:tavLst>
                                    </p:anim>
                                    <p:anim calcmode="lin" valueType="num">
                                      <p:cBhvr>
                                        <p:cTn id="69" dur="1000" fill="hold"/>
                                        <p:tgtEl>
                                          <p:spTgt spid="15"/>
                                        </p:tgtEl>
                                        <p:attrNameLst>
                                          <p:attrName>ppt_h</p:attrName>
                                        </p:attrNameLst>
                                      </p:cBhvr>
                                      <p:tavLst>
                                        <p:tav tm="0">
                                          <p:val>
                                            <p:fltVal val="0"/>
                                          </p:val>
                                        </p:tav>
                                        <p:tav tm="100000">
                                          <p:val>
                                            <p:strVal val="#ppt_h"/>
                                          </p:val>
                                        </p:tav>
                                      </p:tavLst>
                                    </p:anim>
                                    <p:anim calcmode="lin" valueType="num">
                                      <p:cBhvr>
                                        <p:cTn id="70" dur="1000" fill="hold"/>
                                        <p:tgtEl>
                                          <p:spTgt spid="15"/>
                                        </p:tgtEl>
                                        <p:attrNameLst>
                                          <p:attrName>style.rotation</p:attrName>
                                        </p:attrNameLst>
                                      </p:cBhvr>
                                      <p:tavLst>
                                        <p:tav tm="0">
                                          <p:val>
                                            <p:fltVal val="90"/>
                                          </p:val>
                                        </p:tav>
                                        <p:tav tm="100000">
                                          <p:val>
                                            <p:fltVal val="0"/>
                                          </p:val>
                                        </p:tav>
                                      </p:tavLst>
                                    </p:anim>
                                    <p:animEffect transition="in" filter="fade">
                                      <p:cBhvr>
                                        <p:cTn id="71" dur="10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1000" fill="hold"/>
                                        <p:tgtEl>
                                          <p:spTgt spid="16"/>
                                        </p:tgtEl>
                                        <p:attrNameLst>
                                          <p:attrName>ppt_w</p:attrName>
                                        </p:attrNameLst>
                                      </p:cBhvr>
                                      <p:tavLst>
                                        <p:tav tm="0">
                                          <p:val>
                                            <p:fltVal val="0"/>
                                          </p:val>
                                        </p:tav>
                                        <p:tav tm="100000">
                                          <p:val>
                                            <p:strVal val="#ppt_w"/>
                                          </p:val>
                                        </p:tav>
                                      </p:tavLst>
                                    </p:anim>
                                    <p:anim calcmode="lin" valueType="num">
                                      <p:cBhvr>
                                        <p:cTn id="77" dur="1000" fill="hold"/>
                                        <p:tgtEl>
                                          <p:spTgt spid="16"/>
                                        </p:tgtEl>
                                        <p:attrNameLst>
                                          <p:attrName>ppt_h</p:attrName>
                                        </p:attrNameLst>
                                      </p:cBhvr>
                                      <p:tavLst>
                                        <p:tav tm="0">
                                          <p:val>
                                            <p:fltVal val="0"/>
                                          </p:val>
                                        </p:tav>
                                        <p:tav tm="100000">
                                          <p:val>
                                            <p:strVal val="#ppt_h"/>
                                          </p:val>
                                        </p:tav>
                                      </p:tavLst>
                                    </p:anim>
                                    <p:anim calcmode="lin" valueType="num">
                                      <p:cBhvr>
                                        <p:cTn id="78" dur="1000" fill="hold"/>
                                        <p:tgtEl>
                                          <p:spTgt spid="16"/>
                                        </p:tgtEl>
                                        <p:attrNameLst>
                                          <p:attrName>style.rotation</p:attrName>
                                        </p:attrNameLst>
                                      </p:cBhvr>
                                      <p:tavLst>
                                        <p:tav tm="0">
                                          <p:val>
                                            <p:fltVal val="90"/>
                                          </p:val>
                                        </p:tav>
                                        <p:tav tm="100000">
                                          <p:val>
                                            <p:fltVal val="0"/>
                                          </p:val>
                                        </p:tav>
                                      </p:tavLst>
                                    </p:anim>
                                    <p:animEffect transition="in" filter="fade">
                                      <p:cBhvr>
                                        <p:cTn id="7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8" grpId="1" animBg="1"/>
      <p:bldP spid="10" grpId="0" animBg="1"/>
      <p:bldP spid="11" grpId="0" animBg="1"/>
      <p:bldP spid="11" grpId="1"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C51EC2-897E-4E07-BE5A-1516ACEB3F1D}"/>
              </a:ext>
            </a:extLst>
          </p:cNvPr>
          <p:cNvSpPr/>
          <p:nvPr/>
        </p:nvSpPr>
        <p:spPr>
          <a:xfrm>
            <a:off x="1003486" y="369116"/>
            <a:ext cx="10185027" cy="914400"/>
          </a:xfrm>
          <a:prstGeom prst="rect">
            <a:avLst/>
          </a:prstGeom>
          <a:solidFill>
            <a:srgbClr val="92D050"/>
          </a:solidFill>
          <a:ln>
            <a:solidFill>
              <a:schemeClr val="bg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Wash me thoroughly from mine iniquity,  And cleanse me from my sin.</a:t>
            </a:r>
            <a:r>
              <a:rPr lang="en-US" sz="2000" dirty="0">
                <a:solidFill>
                  <a:schemeClr val="tx1"/>
                </a:solidFill>
              </a:rPr>
              <a:t> (Psalm 51:2)</a:t>
            </a:r>
          </a:p>
        </p:txBody>
      </p:sp>
      <p:pic>
        <p:nvPicPr>
          <p:cNvPr id="2" name="Picture 1">
            <a:extLst>
              <a:ext uri="{FF2B5EF4-FFF2-40B4-BE49-F238E27FC236}">
                <a16:creationId xmlns:a16="http://schemas.microsoft.com/office/drawing/2014/main" id="{E96EED82-74C0-42D0-BF07-82004445AD3D}"/>
              </a:ext>
            </a:extLst>
          </p:cNvPr>
          <p:cNvPicPr>
            <a:picLocks noChangeAspect="1"/>
          </p:cNvPicPr>
          <p:nvPr/>
        </p:nvPicPr>
        <p:blipFill>
          <a:blip r:embed="rId2"/>
          <a:stretch>
            <a:fillRect/>
          </a:stretch>
        </p:blipFill>
        <p:spPr>
          <a:xfrm>
            <a:off x="303735" y="2558642"/>
            <a:ext cx="3253197" cy="4130410"/>
          </a:xfrm>
          <a:prstGeom prst="rect">
            <a:avLst/>
          </a:prstGeom>
        </p:spPr>
      </p:pic>
      <p:sp>
        <p:nvSpPr>
          <p:cNvPr id="7" name="Oval 6">
            <a:extLst>
              <a:ext uri="{FF2B5EF4-FFF2-40B4-BE49-F238E27FC236}">
                <a16:creationId xmlns:a16="http://schemas.microsoft.com/office/drawing/2014/main" id="{93D0729B-64C1-4E43-AE33-305E33CE1AF2}"/>
              </a:ext>
            </a:extLst>
          </p:cNvPr>
          <p:cNvSpPr/>
          <p:nvPr/>
        </p:nvSpPr>
        <p:spPr>
          <a:xfrm>
            <a:off x="4046899" y="1620570"/>
            <a:ext cx="6753885" cy="1358020"/>
          </a:xfrm>
          <a:prstGeom prst="ellipse">
            <a:avLst/>
          </a:prstGeom>
          <a:solidFill>
            <a:srgbClr val="00B0F0"/>
          </a:solidFill>
          <a:effectLst>
            <a:glow rad="228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Spiritual restoration cannot happen</a:t>
            </a:r>
          </a:p>
          <a:p>
            <a:pPr algn="ctr"/>
            <a:r>
              <a:rPr lang="en-US" dirty="0"/>
              <a:t> in a dirtied sinful soul.</a:t>
            </a:r>
          </a:p>
        </p:txBody>
      </p:sp>
      <p:sp>
        <p:nvSpPr>
          <p:cNvPr id="8" name="Oval 7">
            <a:extLst>
              <a:ext uri="{FF2B5EF4-FFF2-40B4-BE49-F238E27FC236}">
                <a16:creationId xmlns:a16="http://schemas.microsoft.com/office/drawing/2014/main" id="{4799F321-97E3-48D6-B012-4E606ED41D9B}"/>
              </a:ext>
            </a:extLst>
          </p:cNvPr>
          <p:cNvSpPr/>
          <p:nvPr/>
        </p:nvSpPr>
        <p:spPr>
          <a:xfrm>
            <a:off x="4155540" y="3342804"/>
            <a:ext cx="6726725" cy="1358020"/>
          </a:xfrm>
          <a:prstGeom prst="ellipse">
            <a:avLst/>
          </a:prstGeom>
          <a:solidFill>
            <a:srgbClr val="00B0F0"/>
          </a:solidFill>
          <a:effectLst>
            <a:glow rad="228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Lord Jesus Christ forgives sin that is confessed by a repentant follower of His</a:t>
            </a:r>
          </a:p>
        </p:txBody>
      </p:sp>
      <p:sp>
        <p:nvSpPr>
          <p:cNvPr id="10" name="Oval 9">
            <a:extLst>
              <a:ext uri="{FF2B5EF4-FFF2-40B4-BE49-F238E27FC236}">
                <a16:creationId xmlns:a16="http://schemas.microsoft.com/office/drawing/2014/main" id="{C75C7984-8FDD-451B-B2B7-02C34A46322E}"/>
              </a:ext>
            </a:extLst>
          </p:cNvPr>
          <p:cNvSpPr/>
          <p:nvPr/>
        </p:nvSpPr>
        <p:spPr>
          <a:xfrm>
            <a:off x="4155540" y="5186644"/>
            <a:ext cx="6753885" cy="1302240"/>
          </a:xfrm>
          <a:prstGeom prst="ellipse">
            <a:avLst/>
          </a:prstGeom>
          <a:solidFill>
            <a:srgbClr val="00B0F0"/>
          </a:solidFill>
          <a:ln>
            <a:noFill/>
          </a:ln>
          <a:effectLst>
            <a:glow rad="2286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Forgiveness of sin BEGINS the spiritual restoration that triggers the Holy Spirit </a:t>
            </a:r>
          </a:p>
          <a:p>
            <a:pPr algn="ctr"/>
            <a:r>
              <a:rPr lang="en-US" dirty="0"/>
              <a:t>to begin cleansing the offender</a:t>
            </a:r>
          </a:p>
        </p:txBody>
      </p:sp>
    </p:spTree>
    <p:extLst>
      <p:ext uri="{BB962C8B-B14F-4D97-AF65-F5344CB8AC3E}">
        <p14:creationId xmlns:p14="http://schemas.microsoft.com/office/powerpoint/2010/main" val="2793933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0CBB5E5-9D15-4985-B09E-E871415CA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503" y="1895913"/>
            <a:ext cx="2923945" cy="4496079"/>
          </a:xfrm>
          <a:prstGeom prst="rect">
            <a:avLst/>
          </a:prstGeom>
        </p:spPr>
      </p:pic>
      <p:sp>
        <p:nvSpPr>
          <p:cNvPr id="2" name="Rectangle 1">
            <a:extLst>
              <a:ext uri="{FF2B5EF4-FFF2-40B4-BE49-F238E27FC236}">
                <a16:creationId xmlns:a16="http://schemas.microsoft.com/office/drawing/2014/main" id="{39C81FA8-E5C3-4D30-94F9-78B02FAADCE9}"/>
              </a:ext>
            </a:extLst>
          </p:cNvPr>
          <p:cNvSpPr/>
          <p:nvPr/>
        </p:nvSpPr>
        <p:spPr>
          <a:xfrm>
            <a:off x="998290" y="466008"/>
            <a:ext cx="9966121" cy="1182848"/>
          </a:xfrm>
          <a:prstGeom prst="rect">
            <a:avLst/>
          </a:prstGeom>
          <a:solidFill>
            <a:srgbClr val="3B495B"/>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For I acknowledge my transgressions: And my sin is ever before me. (Psalm 51:3)</a:t>
            </a:r>
          </a:p>
        </p:txBody>
      </p:sp>
      <p:sp>
        <p:nvSpPr>
          <p:cNvPr id="3" name="Rectangle: Rounded Corners 2">
            <a:extLst>
              <a:ext uri="{FF2B5EF4-FFF2-40B4-BE49-F238E27FC236}">
                <a16:creationId xmlns:a16="http://schemas.microsoft.com/office/drawing/2014/main" id="{DCC93EE1-7631-42E2-8136-FAF9561B4149}"/>
              </a:ext>
            </a:extLst>
          </p:cNvPr>
          <p:cNvSpPr/>
          <p:nvPr/>
        </p:nvSpPr>
        <p:spPr>
          <a:xfrm>
            <a:off x="4211273" y="2290194"/>
            <a:ext cx="6425967" cy="964734"/>
          </a:xfrm>
          <a:prstGeom prst="round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t>פֶּשַׁע</a:t>
            </a:r>
            <a:r>
              <a:rPr lang="en-US" dirty="0"/>
              <a:t> (</a:t>
            </a:r>
            <a:r>
              <a:rPr lang="en-US" i="1" dirty="0" err="1"/>
              <a:t>pě·šǎʿ</a:t>
            </a:r>
            <a:r>
              <a:rPr lang="en-US" i="1" dirty="0"/>
              <a:t>) (</a:t>
            </a:r>
            <a:r>
              <a:rPr lang="en-US" dirty="0"/>
              <a:t>transgression) means “rebellion”</a:t>
            </a:r>
          </a:p>
        </p:txBody>
      </p:sp>
      <p:sp>
        <p:nvSpPr>
          <p:cNvPr id="4" name="Rectangle: Rounded Corners 3">
            <a:extLst>
              <a:ext uri="{FF2B5EF4-FFF2-40B4-BE49-F238E27FC236}">
                <a16:creationId xmlns:a16="http://schemas.microsoft.com/office/drawing/2014/main" id="{A45B271E-08D3-44C4-9158-5EACF503DBA9}"/>
              </a:ext>
            </a:extLst>
          </p:cNvPr>
          <p:cNvSpPr/>
          <p:nvPr/>
        </p:nvSpPr>
        <p:spPr>
          <a:xfrm>
            <a:off x="4211273" y="3531765"/>
            <a:ext cx="6425967" cy="864066"/>
          </a:xfrm>
          <a:prstGeom prst="roundRect">
            <a:avLst/>
          </a:prstGeom>
          <a:solidFill>
            <a:srgbClr val="5458B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Acknowledgement of transgressions that are “rebellions against God” are crucial in the requesting of forgiveness</a:t>
            </a:r>
          </a:p>
        </p:txBody>
      </p:sp>
      <p:sp>
        <p:nvSpPr>
          <p:cNvPr id="5" name="Rectangle: Rounded Corners 4">
            <a:extLst>
              <a:ext uri="{FF2B5EF4-FFF2-40B4-BE49-F238E27FC236}">
                <a16:creationId xmlns:a16="http://schemas.microsoft.com/office/drawing/2014/main" id="{E62FA6A2-3B1B-497A-919F-28A3E447B610}"/>
              </a:ext>
            </a:extLst>
          </p:cNvPr>
          <p:cNvSpPr/>
          <p:nvPr/>
        </p:nvSpPr>
        <p:spPr>
          <a:xfrm>
            <a:off x="4211273" y="4605556"/>
            <a:ext cx="6425967" cy="922789"/>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Denying confession of a known sin is declaring innocence outwardly while inwardly knowing exactly about the sin</a:t>
            </a:r>
          </a:p>
        </p:txBody>
      </p:sp>
      <p:sp>
        <p:nvSpPr>
          <p:cNvPr id="7" name="Rectangle: Rounded Corners 6">
            <a:extLst>
              <a:ext uri="{FF2B5EF4-FFF2-40B4-BE49-F238E27FC236}">
                <a16:creationId xmlns:a16="http://schemas.microsoft.com/office/drawing/2014/main" id="{53F2B770-E278-4804-B9B9-D84A01584D7B}"/>
              </a:ext>
            </a:extLst>
          </p:cNvPr>
          <p:cNvSpPr/>
          <p:nvPr/>
        </p:nvSpPr>
        <p:spPr>
          <a:xfrm>
            <a:off x="4211273" y="5763237"/>
            <a:ext cx="6425967" cy="81373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temptation to sin is always present and known by the sinner</a:t>
            </a:r>
          </a:p>
        </p:txBody>
      </p:sp>
    </p:spTree>
    <p:extLst>
      <p:ext uri="{BB962C8B-B14F-4D97-AF65-F5344CB8AC3E}">
        <p14:creationId xmlns:p14="http://schemas.microsoft.com/office/powerpoint/2010/main" val="2963275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D3BF79-725E-49D4-87FD-88B1B5866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606" y="2190667"/>
            <a:ext cx="2843406" cy="3297947"/>
          </a:xfrm>
          <a:prstGeom prst="rect">
            <a:avLst/>
          </a:prstGeom>
        </p:spPr>
      </p:pic>
      <p:sp>
        <p:nvSpPr>
          <p:cNvPr id="5" name="Rectangle 4">
            <a:extLst>
              <a:ext uri="{FF2B5EF4-FFF2-40B4-BE49-F238E27FC236}">
                <a16:creationId xmlns:a16="http://schemas.microsoft.com/office/drawing/2014/main" id="{733715D8-5102-4C1A-9220-B4FD7DB0482D}"/>
              </a:ext>
            </a:extLst>
          </p:cNvPr>
          <p:cNvSpPr/>
          <p:nvPr/>
        </p:nvSpPr>
        <p:spPr>
          <a:xfrm>
            <a:off x="889233" y="285226"/>
            <a:ext cx="10377182" cy="1405815"/>
          </a:xfrm>
          <a:prstGeom prst="rect">
            <a:avLst/>
          </a:prstGeom>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The Devil does not make you do it!</a:t>
            </a:r>
          </a:p>
        </p:txBody>
      </p:sp>
      <p:sp>
        <p:nvSpPr>
          <p:cNvPr id="6" name="Speech Bubble: Oval 5">
            <a:extLst>
              <a:ext uri="{FF2B5EF4-FFF2-40B4-BE49-F238E27FC236}">
                <a16:creationId xmlns:a16="http://schemas.microsoft.com/office/drawing/2014/main" id="{67190DB8-C63B-494E-8BC9-F5A7BD45A9B7}"/>
              </a:ext>
            </a:extLst>
          </p:cNvPr>
          <p:cNvSpPr/>
          <p:nvPr/>
        </p:nvSpPr>
        <p:spPr>
          <a:xfrm>
            <a:off x="889233" y="2190667"/>
            <a:ext cx="3439486" cy="1405814"/>
          </a:xfrm>
          <a:prstGeom prst="wedgeEllipseCallout">
            <a:avLst>
              <a:gd name="adj1" fmla="val 69167"/>
              <a:gd name="adj2" fmla="val -7224"/>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 off dude! I can get in trouble all by myself!</a:t>
            </a:r>
          </a:p>
        </p:txBody>
      </p:sp>
      <p:sp>
        <p:nvSpPr>
          <p:cNvPr id="7" name="Rectangle: Beveled 6">
            <a:extLst>
              <a:ext uri="{FF2B5EF4-FFF2-40B4-BE49-F238E27FC236}">
                <a16:creationId xmlns:a16="http://schemas.microsoft.com/office/drawing/2014/main" id="{4DA111FB-3488-4407-804C-02D334FBAD89}"/>
              </a:ext>
            </a:extLst>
          </p:cNvPr>
          <p:cNvSpPr/>
          <p:nvPr/>
        </p:nvSpPr>
        <p:spPr>
          <a:xfrm>
            <a:off x="4328719" y="6386623"/>
            <a:ext cx="2969703" cy="461665"/>
          </a:xfrm>
          <a:prstGeom prst="bevel">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Tool Tip: Click mouse when slides seem blank</a:t>
            </a:r>
          </a:p>
        </p:txBody>
      </p:sp>
      <p:sp>
        <p:nvSpPr>
          <p:cNvPr id="2" name="Rectangle 1">
            <a:extLst>
              <a:ext uri="{FF2B5EF4-FFF2-40B4-BE49-F238E27FC236}">
                <a16:creationId xmlns:a16="http://schemas.microsoft.com/office/drawing/2014/main" id="{9DA6A6E9-299E-417A-BACE-EBAED1F2685B}"/>
              </a:ext>
            </a:extLst>
          </p:cNvPr>
          <p:cNvSpPr/>
          <p:nvPr/>
        </p:nvSpPr>
        <p:spPr>
          <a:xfrm>
            <a:off x="889233" y="5429891"/>
            <a:ext cx="10444294" cy="855960"/>
          </a:xfrm>
          <a:prstGeom prst="rect">
            <a:avLst/>
          </a:prstGeom>
          <a:solidFill>
            <a:schemeClr val="tx1"/>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Psalm 51:4</a:t>
            </a:r>
          </a:p>
          <a:p>
            <a:pPr algn="ctr"/>
            <a:r>
              <a:rPr lang="en-US" sz="1400" b="1" dirty="0"/>
              <a:t>Against thee, thee only, have I sinned, And done this evil in thy sight:</a:t>
            </a:r>
          </a:p>
          <a:p>
            <a:pPr algn="ctr"/>
            <a:r>
              <a:rPr lang="en-US" sz="1400" b="1" dirty="0"/>
              <a:t>      That thou mightest be justified when thou speakest, And be clear when thou judgest. </a:t>
            </a:r>
            <a:endParaRPr lang="en-US" b="1" dirty="0"/>
          </a:p>
        </p:txBody>
      </p:sp>
      <p:sp>
        <p:nvSpPr>
          <p:cNvPr id="3" name="Speech Bubble: Oval 2">
            <a:extLst>
              <a:ext uri="{FF2B5EF4-FFF2-40B4-BE49-F238E27FC236}">
                <a16:creationId xmlns:a16="http://schemas.microsoft.com/office/drawing/2014/main" id="{1160C9DA-50C1-4065-9A07-E8EE21364A9F}"/>
              </a:ext>
            </a:extLst>
          </p:cNvPr>
          <p:cNvSpPr/>
          <p:nvPr/>
        </p:nvSpPr>
        <p:spPr>
          <a:xfrm>
            <a:off x="7550092" y="2893574"/>
            <a:ext cx="4278384" cy="1501630"/>
          </a:xfrm>
          <a:prstGeom prst="wedgeEllipseCallout">
            <a:avLst>
              <a:gd name="adj1" fmla="val -95316"/>
              <a:gd name="adj2" fmla="val -43645"/>
            </a:avLst>
          </a:prstGeom>
          <a:solidFill>
            <a:schemeClr val="bg1"/>
          </a:solidFill>
          <a:ln>
            <a:solidFill>
              <a:srgbClr val="470A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The Lord will judge me on my transgressions, not yours.</a:t>
            </a:r>
            <a:endParaRPr lang="en-US" dirty="0"/>
          </a:p>
        </p:txBody>
      </p:sp>
    </p:spTree>
    <p:extLst>
      <p:ext uri="{BB962C8B-B14F-4D97-AF65-F5344CB8AC3E}">
        <p14:creationId xmlns:p14="http://schemas.microsoft.com/office/powerpoint/2010/main" val="2364428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80">
                                          <p:stCondLst>
                                            <p:cond delay="0"/>
                                          </p:stCondLst>
                                        </p:cTn>
                                        <p:tgtEl>
                                          <p:spTgt spid="3"/>
                                        </p:tgtEl>
                                      </p:cBhvr>
                                    </p:animEffect>
                                    <p:anim calcmode="lin" valueType="num">
                                      <p:cBhvr>
                                        <p:cTn id="3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3" dur="26">
                                          <p:stCondLst>
                                            <p:cond delay="650"/>
                                          </p:stCondLst>
                                        </p:cTn>
                                        <p:tgtEl>
                                          <p:spTgt spid="3"/>
                                        </p:tgtEl>
                                      </p:cBhvr>
                                      <p:to x="100000" y="60000"/>
                                    </p:animScale>
                                    <p:animScale>
                                      <p:cBhvr>
                                        <p:cTn id="44" dur="166" decel="50000">
                                          <p:stCondLst>
                                            <p:cond delay="676"/>
                                          </p:stCondLst>
                                        </p:cTn>
                                        <p:tgtEl>
                                          <p:spTgt spid="3"/>
                                        </p:tgtEl>
                                      </p:cBhvr>
                                      <p:to x="100000" y="100000"/>
                                    </p:animScale>
                                    <p:animScale>
                                      <p:cBhvr>
                                        <p:cTn id="45" dur="26">
                                          <p:stCondLst>
                                            <p:cond delay="1312"/>
                                          </p:stCondLst>
                                        </p:cTn>
                                        <p:tgtEl>
                                          <p:spTgt spid="3"/>
                                        </p:tgtEl>
                                      </p:cBhvr>
                                      <p:to x="100000" y="80000"/>
                                    </p:animScale>
                                    <p:animScale>
                                      <p:cBhvr>
                                        <p:cTn id="46" dur="166" decel="50000">
                                          <p:stCondLst>
                                            <p:cond delay="1338"/>
                                          </p:stCondLst>
                                        </p:cTn>
                                        <p:tgtEl>
                                          <p:spTgt spid="3"/>
                                        </p:tgtEl>
                                      </p:cBhvr>
                                      <p:to x="100000" y="100000"/>
                                    </p:animScale>
                                    <p:animScale>
                                      <p:cBhvr>
                                        <p:cTn id="47" dur="26">
                                          <p:stCondLst>
                                            <p:cond delay="1642"/>
                                          </p:stCondLst>
                                        </p:cTn>
                                        <p:tgtEl>
                                          <p:spTgt spid="3"/>
                                        </p:tgtEl>
                                      </p:cBhvr>
                                      <p:to x="100000" y="90000"/>
                                    </p:animScale>
                                    <p:animScale>
                                      <p:cBhvr>
                                        <p:cTn id="48" dur="166" decel="50000">
                                          <p:stCondLst>
                                            <p:cond delay="1668"/>
                                          </p:stCondLst>
                                        </p:cTn>
                                        <p:tgtEl>
                                          <p:spTgt spid="3"/>
                                        </p:tgtEl>
                                      </p:cBhvr>
                                      <p:to x="100000" y="100000"/>
                                    </p:animScale>
                                    <p:animScale>
                                      <p:cBhvr>
                                        <p:cTn id="49" dur="26">
                                          <p:stCondLst>
                                            <p:cond delay="1808"/>
                                          </p:stCondLst>
                                        </p:cTn>
                                        <p:tgtEl>
                                          <p:spTgt spid="3"/>
                                        </p:tgtEl>
                                      </p:cBhvr>
                                      <p:to x="100000" y="95000"/>
                                    </p:animScale>
                                    <p:animScale>
                                      <p:cBhvr>
                                        <p:cTn id="5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16F04D-9C51-4FA2-9599-DD1783225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44" y="3532423"/>
            <a:ext cx="4517271" cy="3111658"/>
          </a:xfrm>
          <a:prstGeom prst="rect">
            <a:avLst/>
          </a:prstGeom>
        </p:spPr>
      </p:pic>
      <p:sp>
        <p:nvSpPr>
          <p:cNvPr id="2" name="Rectangle 1">
            <a:extLst>
              <a:ext uri="{FF2B5EF4-FFF2-40B4-BE49-F238E27FC236}">
                <a16:creationId xmlns:a16="http://schemas.microsoft.com/office/drawing/2014/main" id="{9AEA39BB-8E23-4FB3-A2A7-C21B7D223627}"/>
              </a:ext>
            </a:extLst>
          </p:cNvPr>
          <p:cNvSpPr/>
          <p:nvPr/>
        </p:nvSpPr>
        <p:spPr>
          <a:xfrm>
            <a:off x="906011" y="553673"/>
            <a:ext cx="10578517" cy="1266738"/>
          </a:xfrm>
          <a:prstGeom prst="rect">
            <a:avLst/>
          </a:prstGeom>
          <a:gradFill flip="none" rotWithShape="1">
            <a:gsLst>
              <a:gs pos="0">
                <a:srgbClr val="DC2733"/>
              </a:gs>
              <a:gs pos="82000">
                <a:srgbClr val="63001B"/>
              </a:gs>
              <a:gs pos="100000">
                <a:srgbClr val="A1490E"/>
              </a:gs>
            </a:gsLst>
            <a:path path="circle">
              <a:fillToRect l="50000" t="50000" r="50000" b="50000"/>
            </a:path>
            <a:tileRect/>
          </a:gra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Psalm 51:5 (KJV)</a:t>
            </a:r>
          </a:p>
          <a:p>
            <a:pPr algn="ctr"/>
            <a:r>
              <a:rPr lang="en-US" b="1" dirty="0"/>
              <a:t>Behold, I was shapen in iniquity; And in sin did my mother conceive me.</a:t>
            </a:r>
          </a:p>
        </p:txBody>
      </p:sp>
      <p:sp>
        <p:nvSpPr>
          <p:cNvPr id="5" name="Oval 4">
            <a:extLst>
              <a:ext uri="{FF2B5EF4-FFF2-40B4-BE49-F238E27FC236}">
                <a16:creationId xmlns:a16="http://schemas.microsoft.com/office/drawing/2014/main" id="{50BAAC98-24E4-4D9D-A8B2-58ABE63BCE30}"/>
              </a:ext>
            </a:extLst>
          </p:cNvPr>
          <p:cNvSpPr/>
          <p:nvPr/>
        </p:nvSpPr>
        <p:spPr>
          <a:xfrm>
            <a:off x="1384183" y="2122415"/>
            <a:ext cx="5385733" cy="1652631"/>
          </a:xfrm>
          <a:prstGeom prst="ellipse">
            <a:avLst/>
          </a:prstGeom>
          <a:solidFill>
            <a:srgbClr val="63001B"/>
          </a:solidFill>
          <a:ln>
            <a:no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Original sin comes upon people at the beginning development in the womb</a:t>
            </a:r>
          </a:p>
        </p:txBody>
      </p:sp>
      <p:sp>
        <p:nvSpPr>
          <p:cNvPr id="6" name="Oval 5">
            <a:extLst>
              <a:ext uri="{FF2B5EF4-FFF2-40B4-BE49-F238E27FC236}">
                <a16:creationId xmlns:a16="http://schemas.microsoft.com/office/drawing/2014/main" id="{5DA825A8-96DF-4AC5-A44F-B4FD09FB31B4}"/>
              </a:ext>
            </a:extLst>
          </p:cNvPr>
          <p:cNvSpPr/>
          <p:nvPr/>
        </p:nvSpPr>
        <p:spPr>
          <a:xfrm>
            <a:off x="4077049" y="4735585"/>
            <a:ext cx="5385733" cy="1769418"/>
          </a:xfrm>
          <a:prstGeom prst="ellipse">
            <a:avLst/>
          </a:prstGeom>
          <a:solidFill>
            <a:srgbClr val="DC2733"/>
          </a:solidFill>
          <a:ln>
            <a:no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 through Jesus Christ’s baptism when original sin’s grasp</a:t>
            </a:r>
          </a:p>
          <a:p>
            <a:pPr algn="ctr"/>
            <a:r>
              <a:rPr lang="en-US" dirty="0"/>
              <a:t>can be destroyed in life and righteousness be established. </a:t>
            </a:r>
          </a:p>
        </p:txBody>
      </p:sp>
      <p:sp>
        <p:nvSpPr>
          <p:cNvPr id="7" name="Oval 6">
            <a:extLst>
              <a:ext uri="{FF2B5EF4-FFF2-40B4-BE49-F238E27FC236}">
                <a16:creationId xmlns:a16="http://schemas.microsoft.com/office/drawing/2014/main" id="{50595463-5694-49FD-A009-C9093F4DA9C9}"/>
              </a:ext>
            </a:extLst>
          </p:cNvPr>
          <p:cNvSpPr/>
          <p:nvPr/>
        </p:nvSpPr>
        <p:spPr>
          <a:xfrm>
            <a:off x="6769915" y="2780950"/>
            <a:ext cx="5385733" cy="1769418"/>
          </a:xfrm>
          <a:prstGeom prst="ellipse">
            <a:avLst/>
          </a:prstGeom>
          <a:solidFill>
            <a:srgbClr val="A4003C"/>
          </a:solidFill>
          <a:ln>
            <a:noFill/>
          </a:ln>
          <a:effectLst>
            <a:glow rad="228600">
              <a:schemeClr val="accent2">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is only at the time of death within the real grave that original sin </a:t>
            </a:r>
          </a:p>
          <a:p>
            <a:pPr algn="ctr"/>
            <a:r>
              <a:rPr lang="en-US" dirty="0"/>
              <a:t>is finally demolished.</a:t>
            </a:r>
          </a:p>
        </p:txBody>
      </p:sp>
    </p:spTree>
    <p:extLst>
      <p:ext uri="{BB962C8B-B14F-4D97-AF65-F5344CB8AC3E}">
        <p14:creationId xmlns:p14="http://schemas.microsoft.com/office/powerpoint/2010/main" val="738369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27" y="2202968"/>
            <a:ext cx="3949992" cy="4655031"/>
          </a:xfrm>
          <a:prstGeom prst="rect">
            <a:avLst/>
          </a:prstGeom>
        </p:spPr>
      </p:pic>
      <p:sp>
        <p:nvSpPr>
          <p:cNvPr id="3" name="Rectangle 2">
            <a:extLst>
              <a:ext uri="{FF2B5EF4-FFF2-40B4-BE49-F238E27FC236}">
                <a16:creationId xmlns:a16="http://schemas.microsoft.com/office/drawing/2014/main" id="{3CF765F3-E623-441B-BCDF-F1442F0B9ACD}"/>
              </a:ext>
            </a:extLst>
          </p:cNvPr>
          <p:cNvSpPr/>
          <p:nvPr/>
        </p:nvSpPr>
        <p:spPr>
          <a:xfrm>
            <a:off x="768500" y="632115"/>
            <a:ext cx="10922466" cy="1400961"/>
          </a:xfrm>
          <a:prstGeom prst="rect">
            <a:avLst/>
          </a:prstGeom>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Psalm 51:6 </a:t>
            </a:r>
          </a:p>
          <a:p>
            <a:pPr algn="ctr"/>
            <a:r>
              <a:rPr lang="en-US" b="1" dirty="0"/>
              <a:t>Behold, thou desirest truth in the inward parts: And in the hidden part thou shalt make me to know wisdom.</a:t>
            </a:r>
          </a:p>
        </p:txBody>
      </p:sp>
      <p:sp>
        <p:nvSpPr>
          <p:cNvPr id="4" name="Rectangle 3">
            <a:extLst>
              <a:ext uri="{FF2B5EF4-FFF2-40B4-BE49-F238E27FC236}">
                <a16:creationId xmlns:a16="http://schemas.microsoft.com/office/drawing/2014/main" id="{6CB92641-AA23-4D89-9A55-9BFC529B48F5}"/>
              </a:ext>
            </a:extLst>
          </p:cNvPr>
          <p:cNvSpPr/>
          <p:nvPr/>
        </p:nvSpPr>
        <p:spPr>
          <a:xfrm>
            <a:off x="4534293" y="2334214"/>
            <a:ext cx="4967925" cy="1989056"/>
          </a:xfrm>
          <a:prstGeom prst="rect">
            <a:avLst/>
          </a:prstGeom>
          <a:solidFill>
            <a:srgbClr val="02634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Spiritual Restoration must be approached with a stable, rational heart that is guided by wisdom</a:t>
            </a:r>
          </a:p>
        </p:txBody>
      </p:sp>
      <p:sp>
        <p:nvSpPr>
          <p:cNvPr id="5" name="Rectangle 4">
            <a:extLst>
              <a:ext uri="{FF2B5EF4-FFF2-40B4-BE49-F238E27FC236}">
                <a16:creationId xmlns:a16="http://schemas.microsoft.com/office/drawing/2014/main" id="{825933DD-CDF3-487A-9E51-AC947DB72CFA}"/>
              </a:ext>
            </a:extLst>
          </p:cNvPr>
          <p:cNvSpPr/>
          <p:nvPr/>
        </p:nvSpPr>
        <p:spPr>
          <a:xfrm>
            <a:off x="6723041" y="4530483"/>
            <a:ext cx="4967925" cy="1989056"/>
          </a:xfrm>
          <a:prstGeom prst="rect">
            <a:avLst/>
          </a:prstGeom>
          <a:solidFill>
            <a:srgbClr val="06EAD5"/>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Wisdom begets wisdom in a Christian, and Christ rewards His followers with more and more </a:t>
            </a:r>
          </a:p>
          <a:p>
            <a:pPr algn="ctr"/>
            <a:r>
              <a:rPr lang="en-US" dirty="0"/>
              <a:t>as they become spiritually restored</a:t>
            </a:r>
          </a:p>
        </p:txBody>
      </p:sp>
    </p:spTree>
    <p:extLst>
      <p:ext uri="{BB962C8B-B14F-4D97-AF65-F5344CB8AC3E}">
        <p14:creationId xmlns:p14="http://schemas.microsoft.com/office/powerpoint/2010/main" val="1089047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5A90AA-08E3-4A4B-9F76-B7062ED3C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25" y="1515332"/>
            <a:ext cx="3147136" cy="5193590"/>
          </a:xfrm>
          <a:prstGeom prst="rect">
            <a:avLst/>
          </a:prstGeom>
        </p:spPr>
      </p:pic>
      <p:sp>
        <p:nvSpPr>
          <p:cNvPr id="2" name="Rectangle 1">
            <a:extLst>
              <a:ext uri="{FF2B5EF4-FFF2-40B4-BE49-F238E27FC236}">
                <a16:creationId xmlns:a16="http://schemas.microsoft.com/office/drawing/2014/main" id="{EBF09CAB-753A-44A6-B160-A2DB134547AB}"/>
              </a:ext>
            </a:extLst>
          </p:cNvPr>
          <p:cNvSpPr/>
          <p:nvPr/>
        </p:nvSpPr>
        <p:spPr>
          <a:xfrm>
            <a:off x="707010" y="395926"/>
            <a:ext cx="10774837" cy="1119406"/>
          </a:xfrm>
          <a:prstGeom prst="rect">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Psalm 51:7</a:t>
            </a:r>
          </a:p>
          <a:p>
            <a:pPr algn="ctr"/>
            <a:r>
              <a:rPr lang="en-US" dirty="0"/>
              <a:t> </a:t>
            </a:r>
            <a:r>
              <a:rPr lang="en-US" b="1" dirty="0"/>
              <a:t>Purge me with hyssop, and I shall be clean: Wash me, and I shall be whiter than snow.</a:t>
            </a:r>
          </a:p>
        </p:txBody>
      </p:sp>
      <p:sp>
        <p:nvSpPr>
          <p:cNvPr id="5" name="Rectangle 4">
            <a:extLst>
              <a:ext uri="{FF2B5EF4-FFF2-40B4-BE49-F238E27FC236}">
                <a16:creationId xmlns:a16="http://schemas.microsoft.com/office/drawing/2014/main" id="{914CF652-922E-4B6D-B9A3-D10FAA229F25}"/>
              </a:ext>
            </a:extLst>
          </p:cNvPr>
          <p:cNvSpPr/>
          <p:nvPr/>
        </p:nvSpPr>
        <p:spPr>
          <a:xfrm>
            <a:off x="3987537" y="1715678"/>
            <a:ext cx="7494309" cy="1119406"/>
          </a:xfrm>
          <a:prstGeom prst="rect">
            <a:avLst/>
          </a:prstGeom>
          <a:solidFill>
            <a:srgbClr val="00B050"/>
          </a:solidFill>
          <a:ln>
            <a:noFill/>
          </a:ln>
          <a:effectLst>
            <a:outerShdw blurRad="190500" dist="228600" dir="2700000" algn="ctr">
              <a:srgbClr val="000000">
                <a:alpha val="30000"/>
              </a:srgbClr>
            </a:outerShdw>
          </a:effectLst>
          <a:scene3d>
            <a:camera prst="perspectiveRelaxedModerately"/>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David declares his confidence that if God purges him with hyssop</a:t>
            </a:r>
          </a:p>
          <a:p>
            <a:pPr algn="ctr"/>
            <a:r>
              <a:rPr lang="en-US" dirty="0"/>
              <a:t> that he can be washed and become whiter than snow.</a:t>
            </a:r>
          </a:p>
        </p:txBody>
      </p:sp>
      <p:sp>
        <p:nvSpPr>
          <p:cNvPr id="7" name="Rectangle 6">
            <a:extLst>
              <a:ext uri="{FF2B5EF4-FFF2-40B4-BE49-F238E27FC236}">
                <a16:creationId xmlns:a16="http://schemas.microsoft.com/office/drawing/2014/main" id="{7C0CCB66-C876-4835-A26C-40CC7CDD9834}"/>
              </a:ext>
            </a:extLst>
          </p:cNvPr>
          <p:cNvSpPr/>
          <p:nvPr/>
        </p:nvSpPr>
        <p:spPr>
          <a:xfrm>
            <a:off x="3987537" y="3065752"/>
            <a:ext cx="7494309" cy="2092750"/>
          </a:xfrm>
          <a:prstGeom prst="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Matthew 3:11-12</a:t>
            </a:r>
          </a:p>
          <a:p>
            <a:r>
              <a:rPr lang="en-US" b="1" dirty="0"/>
              <a:t>I indeed baptize you with water unto repentance: but he that cometh after me is mightier than I, whose shoes I am not worthy to bear: he shall baptize you with the Holy Ghost, and with fire:  Whose fan is in his hand, and he will thoroughly purge his floor, and gather his wheat into the garner; but he will burn up the chaff with unquenchable fire.</a:t>
            </a:r>
          </a:p>
        </p:txBody>
      </p:sp>
      <p:sp>
        <p:nvSpPr>
          <p:cNvPr id="9" name="Rectangle 8">
            <a:extLst>
              <a:ext uri="{FF2B5EF4-FFF2-40B4-BE49-F238E27FC236}">
                <a16:creationId xmlns:a16="http://schemas.microsoft.com/office/drawing/2014/main" id="{096BD50B-B9FC-432A-92EE-E48646294FB8}"/>
              </a:ext>
            </a:extLst>
          </p:cNvPr>
          <p:cNvSpPr/>
          <p:nvPr/>
        </p:nvSpPr>
        <p:spPr>
          <a:xfrm>
            <a:off x="3987537" y="5410986"/>
            <a:ext cx="7494309" cy="1051088"/>
          </a:xfrm>
          <a:prstGeom prst="rect">
            <a:avLst/>
          </a:prstGeom>
          <a:solidFill>
            <a:srgbClr val="0070C0"/>
          </a:solidFill>
          <a:ln>
            <a:noFill/>
          </a:ln>
          <a:effectLst>
            <a:outerShdw blurRad="190500" dist="228600" dir="2700000" algn="ctr">
              <a:srgbClr val="000000">
                <a:alpha val="30000"/>
              </a:srgbClr>
            </a:outerShdw>
          </a:effectLst>
          <a:scene3d>
            <a:camera prst="perspectiveRelaxedModerately"/>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John the Baptist declares his faith that Christ will baptize with the Holy Ghost and fire, that will purge the believer of sin and burn its chaff with</a:t>
            </a:r>
          </a:p>
          <a:p>
            <a:pPr algn="ctr"/>
            <a:r>
              <a:rPr lang="en-US" dirty="0"/>
              <a:t>the hottest of fires, thereby washing the sinner completely.</a:t>
            </a:r>
          </a:p>
        </p:txBody>
      </p:sp>
      <p:sp>
        <p:nvSpPr>
          <p:cNvPr id="10" name="Rectangle 9">
            <a:extLst>
              <a:ext uri="{FF2B5EF4-FFF2-40B4-BE49-F238E27FC236}">
                <a16:creationId xmlns:a16="http://schemas.microsoft.com/office/drawing/2014/main" id="{71CA5CA1-D18D-42B6-9047-119D44FDC5A2}"/>
              </a:ext>
            </a:extLst>
          </p:cNvPr>
          <p:cNvSpPr/>
          <p:nvPr/>
        </p:nvSpPr>
        <p:spPr>
          <a:xfrm>
            <a:off x="197925" y="1715678"/>
            <a:ext cx="3374834" cy="4746396"/>
          </a:xfrm>
          <a:prstGeom prst="rect">
            <a:avLst/>
          </a:prstGeom>
          <a:solidFill>
            <a:srgbClr val="BA122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Faith matters the most!</a:t>
            </a:r>
          </a:p>
          <a:p>
            <a:pPr algn="ctr"/>
            <a:endParaRPr lang="en-US" dirty="0"/>
          </a:p>
          <a:p>
            <a:pPr algn="ctr"/>
            <a:r>
              <a:rPr lang="en-US" dirty="0"/>
              <a:t>Though a Christian receives the Holy Spirit baptism, it is </a:t>
            </a:r>
            <a:r>
              <a:rPr lang="en-US" b="1" dirty="0"/>
              <a:t>FAITH</a:t>
            </a:r>
            <a:r>
              <a:rPr lang="en-US" dirty="0"/>
              <a:t> in the purging through Christ that ultimately brings cleansing of </a:t>
            </a:r>
          </a:p>
          <a:p>
            <a:pPr algn="ctr"/>
            <a:r>
              <a:rPr lang="en-US" dirty="0"/>
              <a:t>the sin from the believer’s </a:t>
            </a:r>
          </a:p>
          <a:p>
            <a:pPr algn="ctr"/>
            <a:r>
              <a:rPr lang="en-US" dirty="0"/>
              <a:t>mind, body and soul.</a:t>
            </a:r>
          </a:p>
          <a:p>
            <a:pPr algn="ctr"/>
            <a:endParaRPr lang="en-US" dirty="0"/>
          </a:p>
        </p:txBody>
      </p:sp>
    </p:spTree>
    <p:extLst>
      <p:ext uri="{BB962C8B-B14F-4D97-AF65-F5344CB8AC3E}">
        <p14:creationId xmlns:p14="http://schemas.microsoft.com/office/powerpoint/2010/main" val="565865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3971</TotalTime>
  <Words>1246</Words>
  <Application>Microsoft Office PowerPoint</Application>
  <PresentationFormat>Widescreen</PresentationFormat>
  <Paragraphs>134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BI100 – Module 3.2– Psalm 51 Spiritual Restoration</dc:title>
  <dc:creator>Kathy L. McFarland</dc:creator>
  <cp:keywords>Psalm 51, spiritual restoration, psalm 32, sin, forgiveness, confession, protection, iniquity, soul, cleanse, wash, transgression, temptation, sinner, rebellion, devil made me do it, original sin, baptism, faith, bloodguiltiness, broken spirit, contrite heart</cp:keywords>
  <cp:lastModifiedBy>Kathy L. McFarland</cp:lastModifiedBy>
  <cp:revision>223</cp:revision>
  <dcterms:created xsi:type="dcterms:W3CDTF">2017-02-18T22:39:54Z</dcterms:created>
  <dcterms:modified xsi:type="dcterms:W3CDTF">2018-09-25T16:08:47Z</dcterms:modified>
  <cp:category>Spiritual restoration</cp:category>
  <cp:contentStatus/>
</cp:coreProperties>
</file>