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2" r:id="rId9"/>
    <p:sldId id="273" r:id="rId10"/>
    <p:sldId id="274" r:id="rId11"/>
    <p:sldId id="275" r:id="rId12"/>
    <p:sldId id="276" r:id="rId13"/>
    <p:sldId id="277" r:id="rId14"/>
    <p:sldId id="278"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D61"/>
    <a:srgbClr val="933F83"/>
    <a:srgbClr val="00CFC3"/>
    <a:srgbClr val="DE2622"/>
    <a:srgbClr val="453607"/>
    <a:srgbClr val="570F0D"/>
    <a:srgbClr val="404268"/>
    <a:srgbClr val="4262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3" d="100"/>
          <a:sy n="73" d="100"/>
        </p:scale>
        <p:origin x="78"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10/15/2018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10/15/2018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10/15/2018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10/15/2018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10/15/2018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10/15/2018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10/15/2018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becker.academy/moodle/course/view.php?id=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AE243F-B52E-439D-9F4B-01B95E3F605F}"/>
              </a:ext>
            </a:extLst>
          </p:cNvPr>
          <p:cNvSpPr/>
          <p:nvPr/>
        </p:nvSpPr>
        <p:spPr>
          <a:xfrm>
            <a:off x="1676400" y="969264"/>
            <a:ext cx="8839200" cy="853440"/>
          </a:xfrm>
          <a:prstGeom prst="rect">
            <a:avLst/>
          </a:prstGeom>
          <a:solidFill>
            <a:schemeClr val="accent5">
              <a:lumMod val="50000"/>
            </a:schemeClr>
          </a:solidFill>
          <a:ln>
            <a:noFill/>
          </a:ln>
          <a:effectLst>
            <a:outerShdw blurRad="190500" dist="228600" dir="2700000" algn="ctr">
              <a:srgbClr val="000000">
                <a:alpha val="30000"/>
              </a:srgbClr>
            </a:outerShdw>
          </a:effectLst>
          <a:scene3d>
            <a:camera prst="perspectiveRelaxedModerately"/>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libri" panose="020F0502020204030204" pitchFamily="34" charset="0"/>
                <a:cs typeface="Calibri" panose="020F0502020204030204" pitchFamily="34" charset="0"/>
              </a:rPr>
              <a:t>Becker Professional Theology Academy</a:t>
            </a:r>
          </a:p>
        </p:txBody>
      </p:sp>
      <p:sp>
        <p:nvSpPr>
          <p:cNvPr id="5" name="Rectangle 4">
            <a:extLst>
              <a:ext uri="{FF2B5EF4-FFF2-40B4-BE49-F238E27FC236}">
                <a16:creationId xmlns:a16="http://schemas.microsoft.com/office/drawing/2014/main" id="{7E96A090-B07A-4DDA-9B74-54AE36AEC691}"/>
              </a:ext>
            </a:extLst>
          </p:cNvPr>
          <p:cNvSpPr/>
          <p:nvPr/>
        </p:nvSpPr>
        <p:spPr>
          <a:xfrm>
            <a:off x="2346960" y="2328672"/>
            <a:ext cx="7498080" cy="180441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libri" panose="020F0502020204030204" pitchFamily="34" charset="0"/>
                <a:cs typeface="Calibri" panose="020F0502020204030204" pitchFamily="34" charset="0"/>
              </a:rPr>
              <a:t>B100 – Module 5.1 – Baptism</a:t>
            </a:r>
          </a:p>
          <a:p>
            <a:pPr algn="ctr"/>
            <a:r>
              <a:rPr lang="en-US" sz="3600" b="1" dirty="0">
                <a:latin typeface="Calibri" panose="020F0502020204030204" pitchFamily="34" charset="0"/>
                <a:cs typeface="Calibri" panose="020F0502020204030204" pitchFamily="34" charset="0"/>
              </a:rPr>
              <a:t> (John the Baptist)</a:t>
            </a:r>
          </a:p>
        </p:txBody>
      </p:sp>
      <p:sp>
        <p:nvSpPr>
          <p:cNvPr id="6" name="Rectangle 5">
            <a:extLst>
              <a:ext uri="{FF2B5EF4-FFF2-40B4-BE49-F238E27FC236}">
                <a16:creationId xmlns:a16="http://schemas.microsoft.com/office/drawing/2014/main" id="{74E87AF9-6156-4097-A41A-C026BC87B2EB}"/>
              </a:ext>
            </a:extLst>
          </p:cNvPr>
          <p:cNvSpPr/>
          <p:nvPr/>
        </p:nvSpPr>
        <p:spPr>
          <a:xfrm>
            <a:off x="3023616" y="4248912"/>
            <a:ext cx="3962400" cy="1804416"/>
          </a:xfrm>
          <a:prstGeom prst="rect">
            <a:avLst/>
          </a:prstGeom>
          <a:ln w="34925">
            <a:solidFill>
              <a:srgbClr val="FFFFFF"/>
            </a:solidFill>
          </a:ln>
          <a:effectLst>
            <a:outerShdw blurRad="317500" dir="2700000" algn="ctr">
              <a:srgbClr val="000000">
                <a:alpha val="43000"/>
              </a:srgbClr>
            </a:outerShdw>
            <a:softEdge rad="127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b="1" dirty="0">
                <a:solidFill>
                  <a:prstClr val="black"/>
                </a:solidFill>
                <a:latin typeface="Calibri" panose="020F0502020204030204"/>
              </a:rPr>
              <a:t>Course Creator – Kathy L. McFarland</a:t>
            </a:r>
          </a:p>
          <a:p>
            <a:pPr lvl="0" defTabSz="914400"/>
            <a:endParaRPr lang="en-US" dirty="0">
              <a:solidFill>
                <a:prstClr val="black"/>
              </a:solidFill>
              <a:latin typeface="Calibri" panose="020F0502020204030204"/>
            </a:endParaRPr>
          </a:p>
          <a:p>
            <a:pPr lvl="0" algn="ctr" defTabSz="914400"/>
            <a:r>
              <a:rPr lang="en-US" dirty="0">
                <a:solidFill>
                  <a:schemeClr val="bg1"/>
                </a:solidFill>
                <a:latin typeface="Calibri" panose="020F0502020204030204"/>
                <a:hlinkClick r:id="rId2">
                  <a:extLst>
                    <a:ext uri="{A12FA001-AC4F-418D-AE19-62706E023703}">
                      <ahyp:hlinkClr xmlns:ahyp="http://schemas.microsoft.com/office/drawing/2018/hyperlinkcolor" val="tx"/>
                    </a:ext>
                  </a:extLst>
                </a:hlinkClick>
              </a:rPr>
              <a:t>http://becker.academy/moodle/</a:t>
            </a:r>
            <a:endParaRPr lang="en-US" dirty="0">
              <a:solidFill>
                <a:schemeClr val="bg1"/>
              </a:solidFill>
            </a:endParaRPr>
          </a:p>
        </p:txBody>
      </p:sp>
    </p:spTree>
    <p:extLst>
      <p:ext uri="{BB962C8B-B14F-4D97-AF65-F5344CB8AC3E}">
        <p14:creationId xmlns:p14="http://schemas.microsoft.com/office/powerpoint/2010/main" val="16559715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C166A4-62EA-4CB1-8512-EC9D7AA4C95B}"/>
              </a:ext>
            </a:extLst>
          </p:cNvPr>
          <p:cNvSpPr/>
          <p:nvPr/>
        </p:nvSpPr>
        <p:spPr>
          <a:xfrm>
            <a:off x="692331" y="470262"/>
            <a:ext cx="10868298" cy="2743201"/>
          </a:xfrm>
          <a:prstGeom prst="rect">
            <a:avLst/>
          </a:prstGeom>
          <a:gradFill>
            <a:gsLst>
              <a:gs pos="0">
                <a:schemeClr val="accent2">
                  <a:lumMod val="60000"/>
                  <a:lumOff val="40000"/>
                </a:schemeClr>
              </a:gs>
              <a:gs pos="50000">
                <a:schemeClr val="accent2">
                  <a:lumMod val="50000"/>
                </a:schemeClr>
              </a:gs>
              <a:gs pos="100000">
                <a:srgbClr val="453607"/>
              </a:gs>
            </a:gsLst>
            <a:path path="circle">
              <a:fillToRect l="50000" t="50000" r="50000" b="50000"/>
            </a:path>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5B6788CE-63C2-4D63-A8B3-A7829F8FF08B}"/>
              </a:ext>
            </a:extLst>
          </p:cNvPr>
          <p:cNvSpPr/>
          <p:nvPr/>
        </p:nvSpPr>
        <p:spPr>
          <a:xfrm>
            <a:off x="870857" y="826199"/>
            <a:ext cx="10511245" cy="2031325"/>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en-US" b="1" dirty="0">
                <a:solidFill>
                  <a:schemeClr val="bg1"/>
                </a:solidFill>
                <a:latin typeface="Calibri" panose="020F0502020204030204" pitchFamily="34" charset="0"/>
                <a:cs typeface="Calibri" panose="020F0502020204030204" pitchFamily="34" charset="0"/>
              </a:rPr>
              <a:t>And in the sixth month the angel Gabriel was sent from God unto a city of Galilee, named Nazareth, To a virgin espoused to a man whose name was Joseph, of the house of David; and the virgin’s name was Mary. And the angel came in unto her, and said, Hail, thou that art highly favored, the Lord is with thee: blessed art thou among women. And when she saw him, she was troubled at his saying, and cast in her mind what manner of salutation this should be. And the angel said unto her, Fear not, Mary: for thou hast found favor with God. And, behold, thou shalt conceive in thy womb, and bring forth a son, and shalt call his name JESUS. (Luke 1:26–31)</a:t>
            </a:r>
          </a:p>
        </p:txBody>
      </p:sp>
      <p:sp>
        <p:nvSpPr>
          <p:cNvPr id="5" name="Oval 4">
            <a:extLst>
              <a:ext uri="{FF2B5EF4-FFF2-40B4-BE49-F238E27FC236}">
                <a16:creationId xmlns:a16="http://schemas.microsoft.com/office/drawing/2014/main" id="{C464A0D7-3954-4C27-8A7C-EAA4789BED17}"/>
              </a:ext>
            </a:extLst>
          </p:cNvPr>
          <p:cNvSpPr/>
          <p:nvPr/>
        </p:nvSpPr>
        <p:spPr>
          <a:xfrm>
            <a:off x="287382" y="3429000"/>
            <a:ext cx="4062549" cy="2126007"/>
          </a:xfrm>
          <a:prstGeom prst="ellipse">
            <a:avLst/>
          </a:prstGeom>
          <a:gradFill>
            <a:gsLst>
              <a:gs pos="0">
                <a:schemeClr val="accent2">
                  <a:lumMod val="60000"/>
                  <a:lumOff val="40000"/>
                </a:schemeClr>
              </a:gs>
              <a:gs pos="50000">
                <a:schemeClr val="accent2">
                  <a:lumMod val="50000"/>
                </a:schemeClr>
              </a:gs>
              <a:gs pos="100000">
                <a:schemeClr val="accent3">
                  <a:lumMod val="50000"/>
                </a:schemeClr>
              </a:gs>
            </a:gsLst>
            <a:path path="circle">
              <a:fillToRect l="50000" t="50000" r="50000" b="50000"/>
            </a:path>
          </a:grad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Gabriel was sent from the LORD God to Nazareth </a:t>
            </a:r>
          </a:p>
          <a:p>
            <a:pPr algn="ctr"/>
            <a:r>
              <a:rPr lang="en-US" b="1" dirty="0">
                <a:solidFill>
                  <a:schemeClr val="bg1"/>
                </a:solidFill>
                <a:latin typeface="Calibri" panose="020F0502020204030204" pitchFamily="34" charset="0"/>
                <a:cs typeface="Calibri" panose="020F0502020204030204" pitchFamily="34" charset="0"/>
              </a:rPr>
              <a:t>in the sixth month of</a:t>
            </a:r>
          </a:p>
          <a:p>
            <a:pPr algn="ctr"/>
            <a:r>
              <a:rPr lang="en-US" b="1" dirty="0">
                <a:solidFill>
                  <a:schemeClr val="bg1"/>
                </a:solidFill>
                <a:latin typeface="Calibri" panose="020F0502020204030204" pitchFamily="34" charset="0"/>
                <a:cs typeface="Calibri" panose="020F0502020204030204" pitchFamily="34" charset="0"/>
              </a:rPr>
              <a:t> Elisabeth’s pregnancy. </a:t>
            </a:r>
          </a:p>
        </p:txBody>
      </p:sp>
      <p:sp>
        <p:nvSpPr>
          <p:cNvPr id="6" name="Oval 5">
            <a:extLst>
              <a:ext uri="{FF2B5EF4-FFF2-40B4-BE49-F238E27FC236}">
                <a16:creationId xmlns:a16="http://schemas.microsoft.com/office/drawing/2014/main" id="{B53CE3ED-FC20-4E2D-9EE6-E5A2EF04DAE6}"/>
              </a:ext>
            </a:extLst>
          </p:cNvPr>
          <p:cNvSpPr/>
          <p:nvPr/>
        </p:nvSpPr>
        <p:spPr>
          <a:xfrm>
            <a:off x="4959530" y="3905794"/>
            <a:ext cx="4062549" cy="2126007"/>
          </a:xfrm>
          <a:prstGeom prst="ellipse">
            <a:avLst/>
          </a:prstGeom>
          <a:gradFill>
            <a:gsLst>
              <a:gs pos="0">
                <a:schemeClr val="accent2">
                  <a:lumMod val="60000"/>
                  <a:lumOff val="40000"/>
                </a:schemeClr>
              </a:gs>
              <a:gs pos="50000">
                <a:schemeClr val="accent2">
                  <a:lumMod val="50000"/>
                </a:schemeClr>
              </a:gs>
              <a:gs pos="100000">
                <a:schemeClr val="accent3">
                  <a:lumMod val="50000"/>
                </a:schemeClr>
              </a:gs>
            </a:gsLst>
            <a:path path="circle">
              <a:fillToRect l="50000" t="50000" r="50000" b="50000"/>
            </a:path>
          </a:gradFill>
          <a:ln w="76200">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Gabriel spoke to the Virgin Mary first in Nazareth</a:t>
            </a:r>
          </a:p>
        </p:txBody>
      </p:sp>
      <p:sp>
        <p:nvSpPr>
          <p:cNvPr id="7" name="Oval 6">
            <a:extLst>
              <a:ext uri="{FF2B5EF4-FFF2-40B4-BE49-F238E27FC236}">
                <a16:creationId xmlns:a16="http://schemas.microsoft.com/office/drawing/2014/main" id="{8E914CA9-BF6D-451C-92A7-10524B0D4B4D}"/>
              </a:ext>
            </a:extLst>
          </p:cNvPr>
          <p:cNvSpPr/>
          <p:nvPr/>
        </p:nvSpPr>
        <p:spPr>
          <a:xfrm>
            <a:off x="1796791" y="4576098"/>
            <a:ext cx="4062549" cy="2126007"/>
          </a:xfrm>
          <a:prstGeom prst="ellipse">
            <a:avLst/>
          </a:prstGeom>
          <a:gradFill>
            <a:gsLst>
              <a:gs pos="0">
                <a:schemeClr val="accent2">
                  <a:lumMod val="60000"/>
                  <a:lumOff val="40000"/>
                </a:schemeClr>
              </a:gs>
              <a:gs pos="50000">
                <a:schemeClr val="accent2">
                  <a:lumMod val="50000"/>
                </a:schemeClr>
              </a:gs>
              <a:gs pos="100000">
                <a:schemeClr val="accent3">
                  <a:lumMod val="50000"/>
                </a:schemeClr>
              </a:gs>
            </a:gsLst>
            <a:path path="circle">
              <a:fillToRect l="50000" t="50000" r="50000" b="50000"/>
            </a:path>
          </a:gradFill>
          <a:ln w="762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Joseph, of the house of David, was engaged</a:t>
            </a:r>
          </a:p>
          <a:p>
            <a:pPr algn="ctr"/>
            <a:r>
              <a:rPr lang="en-US" b="1" dirty="0">
                <a:solidFill>
                  <a:schemeClr val="bg1"/>
                </a:solidFill>
                <a:latin typeface="Calibri" panose="020F0502020204030204" pitchFamily="34" charset="0"/>
                <a:cs typeface="Calibri" panose="020F0502020204030204" pitchFamily="34" charset="0"/>
              </a:rPr>
              <a:t> to the Virgin Mary.</a:t>
            </a:r>
          </a:p>
        </p:txBody>
      </p:sp>
      <p:sp>
        <p:nvSpPr>
          <p:cNvPr id="8" name="Oval 7">
            <a:extLst>
              <a:ext uri="{FF2B5EF4-FFF2-40B4-BE49-F238E27FC236}">
                <a16:creationId xmlns:a16="http://schemas.microsoft.com/office/drawing/2014/main" id="{E9687391-CF9C-495A-88D4-01621037FD06}"/>
              </a:ext>
            </a:extLst>
          </p:cNvPr>
          <p:cNvSpPr/>
          <p:nvPr/>
        </p:nvSpPr>
        <p:spPr>
          <a:xfrm>
            <a:off x="6834049" y="3012605"/>
            <a:ext cx="4062549" cy="2126007"/>
          </a:xfrm>
          <a:prstGeom prst="ellipse">
            <a:avLst/>
          </a:prstGeom>
          <a:gradFill>
            <a:gsLst>
              <a:gs pos="0">
                <a:schemeClr val="accent2">
                  <a:lumMod val="60000"/>
                  <a:lumOff val="40000"/>
                </a:schemeClr>
              </a:gs>
              <a:gs pos="50000">
                <a:schemeClr val="accent2">
                  <a:lumMod val="50000"/>
                </a:schemeClr>
              </a:gs>
              <a:gs pos="100000">
                <a:schemeClr val="accent3">
                  <a:lumMod val="50000"/>
                </a:schemeClr>
              </a:gs>
            </a:gsLst>
            <a:path path="circle">
              <a:fillToRect l="50000" t="50000" r="50000" b="50000"/>
            </a:path>
          </a:grad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Gabriel told Mary that she would conceive a son because she had found favor with the LORD God.</a:t>
            </a:r>
          </a:p>
        </p:txBody>
      </p:sp>
      <p:sp>
        <p:nvSpPr>
          <p:cNvPr id="9" name="Oval 8">
            <a:extLst>
              <a:ext uri="{FF2B5EF4-FFF2-40B4-BE49-F238E27FC236}">
                <a16:creationId xmlns:a16="http://schemas.microsoft.com/office/drawing/2014/main" id="{0540374B-ADA6-4C2E-A045-227BCBFD299F}"/>
              </a:ext>
            </a:extLst>
          </p:cNvPr>
          <p:cNvSpPr/>
          <p:nvPr/>
        </p:nvSpPr>
        <p:spPr>
          <a:xfrm>
            <a:off x="7771308" y="4576099"/>
            <a:ext cx="4062549" cy="2126007"/>
          </a:xfrm>
          <a:prstGeom prst="ellipse">
            <a:avLst/>
          </a:prstGeom>
          <a:gradFill flip="none" rotWithShape="1">
            <a:gsLst>
              <a:gs pos="0">
                <a:schemeClr val="accent2">
                  <a:lumMod val="60000"/>
                  <a:lumOff val="40000"/>
                </a:schemeClr>
              </a:gs>
              <a:gs pos="50000">
                <a:schemeClr val="accent2">
                  <a:lumMod val="50000"/>
                </a:schemeClr>
              </a:gs>
              <a:gs pos="100000">
                <a:schemeClr val="accent3">
                  <a:lumMod val="50000"/>
                </a:schemeClr>
              </a:gs>
            </a:gsLst>
            <a:path path="circle">
              <a:fillToRect l="50000" t="50000" r="50000" b="50000"/>
            </a:path>
            <a:tileRect/>
          </a:gradFill>
          <a:ln w="76200">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The LORD God told Gabriel to tell the Virgin Mary to name the child “Jesus.”</a:t>
            </a:r>
          </a:p>
        </p:txBody>
      </p:sp>
    </p:spTree>
    <p:extLst>
      <p:ext uri="{BB962C8B-B14F-4D97-AF65-F5344CB8AC3E}">
        <p14:creationId xmlns:p14="http://schemas.microsoft.com/office/powerpoint/2010/main" val="40865725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edg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9B67C-184B-4284-A0C5-C3814231F625}"/>
              </a:ext>
            </a:extLst>
          </p:cNvPr>
          <p:cNvSpPr/>
          <p:nvPr/>
        </p:nvSpPr>
        <p:spPr>
          <a:xfrm>
            <a:off x="341811" y="404948"/>
            <a:ext cx="11508377" cy="1371600"/>
          </a:xfrm>
          <a:prstGeom prst="rect">
            <a:avLst/>
          </a:prstGeom>
          <a:gradFill flip="none" rotWithShape="1">
            <a:gsLst>
              <a:gs pos="0">
                <a:srgbClr val="7030A0">
                  <a:shade val="30000"/>
                  <a:satMod val="115000"/>
                </a:srgbClr>
              </a:gs>
              <a:gs pos="50000">
                <a:srgbClr val="DE2622"/>
              </a:gs>
              <a:gs pos="66000">
                <a:srgbClr val="441D61"/>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Rectangle 2">
            <a:extLst>
              <a:ext uri="{FF2B5EF4-FFF2-40B4-BE49-F238E27FC236}">
                <a16:creationId xmlns:a16="http://schemas.microsoft.com/office/drawing/2014/main" id="{AB96B6C4-D5B3-477E-A927-CCDE595AC896}"/>
              </a:ext>
            </a:extLst>
          </p:cNvPr>
          <p:cNvSpPr/>
          <p:nvPr/>
        </p:nvSpPr>
        <p:spPr>
          <a:xfrm>
            <a:off x="1629538" y="759172"/>
            <a:ext cx="8954694" cy="861774"/>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Five Prophecies spoken by Gabriel about Jesus Christ</a:t>
            </a:r>
          </a:p>
          <a:p>
            <a:pPr algn="ctr"/>
            <a:r>
              <a:rPr lang="en-US"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(Luke 1:31-33)</a:t>
            </a:r>
            <a:endParaRPr lang="en-US"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6A47BC10-5D8C-473C-98E1-10B1BC0624A9}"/>
              </a:ext>
            </a:extLst>
          </p:cNvPr>
          <p:cNvSpPr/>
          <p:nvPr/>
        </p:nvSpPr>
        <p:spPr>
          <a:xfrm>
            <a:off x="653143" y="2312126"/>
            <a:ext cx="3775166" cy="1763485"/>
          </a:xfrm>
          <a:prstGeom prst="roundRect">
            <a:avLst/>
          </a:prstGeom>
          <a:gradFill flip="none" rotWithShape="1">
            <a:gsLst>
              <a:gs pos="0">
                <a:srgbClr val="7030A0">
                  <a:shade val="30000"/>
                  <a:satMod val="115000"/>
                </a:srgbClr>
              </a:gs>
              <a:gs pos="50000">
                <a:srgbClr val="DE2622"/>
              </a:gs>
              <a:gs pos="66000">
                <a:srgbClr val="441D6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Jesus Christ will be great</a:t>
            </a:r>
          </a:p>
        </p:txBody>
      </p:sp>
      <p:sp>
        <p:nvSpPr>
          <p:cNvPr id="5" name="Rectangle: Rounded Corners 4">
            <a:extLst>
              <a:ext uri="{FF2B5EF4-FFF2-40B4-BE49-F238E27FC236}">
                <a16:creationId xmlns:a16="http://schemas.microsoft.com/office/drawing/2014/main" id="{848E9954-8AFE-423B-B3DE-85384D754CA0}"/>
              </a:ext>
            </a:extLst>
          </p:cNvPr>
          <p:cNvSpPr/>
          <p:nvPr/>
        </p:nvSpPr>
        <p:spPr>
          <a:xfrm>
            <a:off x="4946469" y="2305594"/>
            <a:ext cx="3775166" cy="1763485"/>
          </a:xfrm>
          <a:prstGeom prst="roundRect">
            <a:avLst/>
          </a:prstGeom>
          <a:gradFill flip="none" rotWithShape="1">
            <a:gsLst>
              <a:gs pos="0">
                <a:srgbClr val="7030A0">
                  <a:shade val="30000"/>
                  <a:satMod val="115000"/>
                </a:srgbClr>
              </a:gs>
              <a:gs pos="50000">
                <a:srgbClr val="DE2622"/>
              </a:gs>
              <a:gs pos="66000">
                <a:srgbClr val="441D6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He shall be called the </a:t>
            </a:r>
          </a:p>
          <a:p>
            <a:pPr algn="ctr"/>
            <a:r>
              <a:rPr lang="en-US" b="1" dirty="0">
                <a:latin typeface="Calibri" panose="020F0502020204030204" pitchFamily="34" charset="0"/>
                <a:cs typeface="Calibri" panose="020F0502020204030204" pitchFamily="34" charset="0"/>
              </a:rPr>
              <a:t>Son of the Highest</a:t>
            </a:r>
          </a:p>
        </p:txBody>
      </p:sp>
      <p:sp>
        <p:nvSpPr>
          <p:cNvPr id="6" name="Rectangle: Rounded Corners 5">
            <a:extLst>
              <a:ext uri="{FF2B5EF4-FFF2-40B4-BE49-F238E27FC236}">
                <a16:creationId xmlns:a16="http://schemas.microsoft.com/office/drawing/2014/main" id="{DBDF3845-2C91-49DB-A6D8-41963713C3FD}"/>
              </a:ext>
            </a:extLst>
          </p:cNvPr>
          <p:cNvSpPr/>
          <p:nvPr/>
        </p:nvSpPr>
        <p:spPr>
          <a:xfrm>
            <a:off x="653143" y="4335343"/>
            <a:ext cx="3775166" cy="1763485"/>
          </a:xfrm>
          <a:prstGeom prst="roundRect">
            <a:avLst/>
          </a:prstGeom>
          <a:gradFill flip="none" rotWithShape="1">
            <a:gsLst>
              <a:gs pos="0">
                <a:srgbClr val="7030A0">
                  <a:shade val="30000"/>
                  <a:satMod val="115000"/>
                </a:srgbClr>
              </a:gs>
              <a:gs pos="50000">
                <a:srgbClr val="DE2622"/>
              </a:gs>
              <a:gs pos="66000">
                <a:srgbClr val="441D6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The LORD God shall give to Jesus the throne of his father David</a:t>
            </a:r>
          </a:p>
        </p:txBody>
      </p:sp>
      <p:sp>
        <p:nvSpPr>
          <p:cNvPr id="7" name="Rectangle: Rounded Corners 6">
            <a:extLst>
              <a:ext uri="{FF2B5EF4-FFF2-40B4-BE49-F238E27FC236}">
                <a16:creationId xmlns:a16="http://schemas.microsoft.com/office/drawing/2014/main" id="{333FD5FC-879C-4317-897B-F2330F589DC3}"/>
              </a:ext>
            </a:extLst>
          </p:cNvPr>
          <p:cNvSpPr/>
          <p:nvPr/>
        </p:nvSpPr>
        <p:spPr>
          <a:xfrm>
            <a:off x="4953001" y="4335342"/>
            <a:ext cx="3775166" cy="1763485"/>
          </a:xfrm>
          <a:prstGeom prst="roundRect">
            <a:avLst/>
          </a:prstGeom>
          <a:gradFill flip="none" rotWithShape="1">
            <a:gsLst>
              <a:gs pos="0">
                <a:srgbClr val="7030A0">
                  <a:shade val="30000"/>
                  <a:satMod val="115000"/>
                </a:srgbClr>
              </a:gs>
              <a:gs pos="50000">
                <a:srgbClr val="DE2622"/>
              </a:gs>
              <a:gs pos="66000">
                <a:srgbClr val="441D6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He shall reign over the </a:t>
            </a:r>
          </a:p>
          <a:p>
            <a:pPr algn="ctr"/>
            <a:r>
              <a:rPr lang="en-US" b="1" dirty="0">
                <a:latin typeface="Calibri" panose="020F0502020204030204" pitchFamily="34" charset="0"/>
                <a:cs typeface="Calibri" panose="020F0502020204030204" pitchFamily="34" charset="0"/>
              </a:rPr>
              <a:t>house of Jacob forever</a:t>
            </a:r>
          </a:p>
        </p:txBody>
      </p:sp>
      <p:sp>
        <p:nvSpPr>
          <p:cNvPr id="8" name="Rectangle: Rounded Corners 7">
            <a:extLst>
              <a:ext uri="{FF2B5EF4-FFF2-40B4-BE49-F238E27FC236}">
                <a16:creationId xmlns:a16="http://schemas.microsoft.com/office/drawing/2014/main" id="{CBD59686-681A-41ED-AF88-7B5D153E2EED}"/>
              </a:ext>
            </a:extLst>
          </p:cNvPr>
          <p:cNvSpPr/>
          <p:nvPr/>
        </p:nvSpPr>
        <p:spPr>
          <a:xfrm>
            <a:off x="9280124" y="2312126"/>
            <a:ext cx="2608215" cy="3786701"/>
          </a:xfrm>
          <a:prstGeom prst="roundRect">
            <a:avLst/>
          </a:prstGeom>
          <a:gradFill flip="none" rotWithShape="1">
            <a:gsLst>
              <a:gs pos="0">
                <a:srgbClr val="7030A0">
                  <a:shade val="30000"/>
                  <a:satMod val="115000"/>
                </a:srgbClr>
              </a:gs>
              <a:gs pos="50000">
                <a:srgbClr val="DE2622"/>
              </a:gs>
              <a:gs pos="66000">
                <a:srgbClr val="441D6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Jesus Christ’s Kingdom shall never end</a:t>
            </a:r>
          </a:p>
        </p:txBody>
      </p:sp>
    </p:spTree>
    <p:extLst>
      <p:ext uri="{BB962C8B-B14F-4D97-AF65-F5344CB8AC3E}">
        <p14:creationId xmlns:p14="http://schemas.microsoft.com/office/powerpoint/2010/main" val="9242939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style.rotation</p:attrName>
                                        </p:attrNameLst>
                                      </p:cBhvr>
                                      <p:tavLst>
                                        <p:tav tm="0">
                                          <p:val>
                                            <p:fltVal val="720"/>
                                          </p:val>
                                        </p:tav>
                                        <p:tav tm="100000">
                                          <p:val>
                                            <p:fltVal val="0"/>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 calcmode="lin" valueType="num">
                                      <p:cBhvr>
                                        <p:cTn id="26"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style.rotation</p:attrName>
                                        </p:attrNameLst>
                                      </p:cBhvr>
                                      <p:tavLst>
                                        <p:tav tm="0">
                                          <p:val>
                                            <p:fltVal val="720"/>
                                          </p:val>
                                        </p:tav>
                                        <p:tav tm="100000">
                                          <p:val>
                                            <p:fltVal val="0"/>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 calcmode="lin" valueType="num">
                                      <p:cBhvr>
                                        <p:cTn id="34"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000"/>
                                        <p:tgtEl>
                                          <p:spTgt spid="8"/>
                                        </p:tgtEl>
                                      </p:cBhvr>
                                    </p:animEffect>
                                    <p:anim calcmode="lin" valueType="num">
                                      <p:cBhvr>
                                        <p:cTn id="40" dur="2000" fill="hold"/>
                                        <p:tgtEl>
                                          <p:spTgt spid="8"/>
                                        </p:tgtEl>
                                        <p:attrNameLst>
                                          <p:attrName>style.rotation</p:attrName>
                                        </p:attrNameLst>
                                      </p:cBhvr>
                                      <p:tavLst>
                                        <p:tav tm="0">
                                          <p:val>
                                            <p:fltVal val="720"/>
                                          </p:val>
                                        </p:tav>
                                        <p:tav tm="100000">
                                          <p:val>
                                            <p:fltVal val="0"/>
                                          </p:val>
                                        </p:tav>
                                      </p:tavLst>
                                    </p:anim>
                                    <p:anim calcmode="lin" valueType="num">
                                      <p:cBhvr>
                                        <p:cTn id="41" dur="2000" fill="hold"/>
                                        <p:tgtEl>
                                          <p:spTgt spid="8"/>
                                        </p:tgtEl>
                                        <p:attrNameLst>
                                          <p:attrName>ppt_h</p:attrName>
                                        </p:attrNameLst>
                                      </p:cBhvr>
                                      <p:tavLst>
                                        <p:tav tm="0">
                                          <p:val>
                                            <p:fltVal val="0"/>
                                          </p:val>
                                        </p:tav>
                                        <p:tav tm="100000">
                                          <p:val>
                                            <p:strVal val="#ppt_h"/>
                                          </p:val>
                                        </p:tav>
                                      </p:tavLst>
                                    </p:anim>
                                    <p:anim calcmode="lin" valueType="num">
                                      <p:cBhvr>
                                        <p:cTn id="42"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B955C2-EE76-4A55-AC26-D3670095E5E5}"/>
              </a:ext>
            </a:extLst>
          </p:cNvPr>
          <p:cNvSpPr/>
          <p:nvPr/>
        </p:nvSpPr>
        <p:spPr>
          <a:xfrm>
            <a:off x="587829" y="457201"/>
            <a:ext cx="10920548" cy="1554480"/>
          </a:xfrm>
          <a:prstGeom prst="rect">
            <a:avLst/>
          </a:prstGeom>
          <a:gradFill>
            <a:gsLst>
              <a:gs pos="0">
                <a:srgbClr val="002060"/>
              </a:gs>
              <a:gs pos="50000">
                <a:srgbClr val="7030A0"/>
              </a:gs>
              <a:gs pos="100000">
                <a:srgbClr val="002060"/>
              </a:gs>
            </a:gsLst>
            <a:lin ang="16200000" scaled="1"/>
          </a:gra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E8BBDBE-0B3B-4D49-9B10-AD7995F68C0D}"/>
              </a:ext>
            </a:extLst>
          </p:cNvPr>
          <p:cNvSpPr/>
          <p:nvPr/>
        </p:nvSpPr>
        <p:spPr>
          <a:xfrm>
            <a:off x="1206137" y="642659"/>
            <a:ext cx="9988732" cy="1200329"/>
          </a:xfrm>
          <a:prstGeom prst="rect">
            <a:avLst/>
          </a:prstGeom>
        </p:spPr>
        <p:txBody>
          <a:bodyPr wrap="square">
            <a:spAutoFit/>
          </a:bodyPr>
          <a:lstStyle/>
          <a:p>
            <a:pPr algn="just"/>
            <a:r>
              <a:rPr lang="en-US" b="1" dirty="0">
                <a:latin typeface="Calibri" panose="020F0502020204030204" pitchFamily="34" charset="0"/>
                <a:cs typeface="Calibri" panose="020F0502020204030204" pitchFamily="34" charset="0"/>
              </a:rPr>
              <a:t>Then said Mary unto the angel, How shall this be, seeing I know not a man? And the angel answered and said unto her, The Holy Ghost shall come upon thee, and the power of the Highest shall overshadow thee: therefore also that holy thing which shall be born of thee shall be called the Son of God.(Luke 1:34–35)</a:t>
            </a:r>
          </a:p>
        </p:txBody>
      </p:sp>
      <p:sp>
        <p:nvSpPr>
          <p:cNvPr id="4" name="Isosceles Triangle 3">
            <a:extLst>
              <a:ext uri="{FF2B5EF4-FFF2-40B4-BE49-F238E27FC236}">
                <a16:creationId xmlns:a16="http://schemas.microsoft.com/office/drawing/2014/main" id="{79906A8F-F1E2-4696-B0D9-B03850CA6D9F}"/>
              </a:ext>
            </a:extLst>
          </p:cNvPr>
          <p:cNvSpPr/>
          <p:nvPr/>
        </p:nvSpPr>
        <p:spPr>
          <a:xfrm>
            <a:off x="687977" y="2377440"/>
            <a:ext cx="5408023" cy="3526970"/>
          </a:xfrm>
          <a:prstGeom prst="triangle">
            <a:avLst/>
          </a:prstGeom>
          <a:gradFill flip="none" rotWithShape="1">
            <a:gsLst>
              <a:gs pos="0">
                <a:srgbClr val="002060"/>
              </a:gs>
              <a:gs pos="50000">
                <a:srgbClr val="7030A0"/>
              </a:gs>
              <a:gs pos="100000">
                <a:srgbClr val="002060"/>
              </a:gs>
            </a:gsLst>
            <a:lin ang="162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The Virgin Mary did </a:t>
            </a:r>
            <a:r>
              <a:rPr lang="en-US" sz="3600" b="1" dirty="0">
                <a:latin typeface="Calibri" panose="020F0502020204030204" pitchFamily="34" charset="0"/>
                <a:cs typeface="Calibri" panose="020F0502020204030204" pitchFamily="34" charset="0"/>
              </a:rPr>
              <a:t>NOT</a:t>
            </a:r>
            <a:r>
              <a:rPr lang="en-US" b="1" dirty="0">
                <a:latin typeface="Calibri" panose="020F0502020204030204" pitchFamily="34" charset="0"/>
                <a:cs typeface="Calibri" panose="020F0502020204030204" pitchFamily="34" charset="0"/>
              </a:rPr>
              <a:t> have premarital sex with Joseph. </a:t>
            </a:r>
          </a:p>
          <a:p>
            <a:pPr algn="ctr"/>
            <a:r>
              <a:rPr lang="en-US" b="1" dirty="0">
                <a:latin typeface="Calibri" panose="020F0502020204030204" pitchFamily="34" charset="0"/>
                <a:cs typeface="Calibri" panose="020F0502020204030204" pitchFamily="34" charset="0"/>
              </a:rPr>
              <a:t>She was </a:t>
            </a:r>
            <a:r>
              <a:rPr lang="en-US" sz="3600" b="1" dirty="0">
                <a:latin typeface="Calibri" panose="020F0502020204030204" pitchFamily="34" charset="0"/>
                <a:cs typeface="Calibri" panose="020F0502020204030204" pitchFamily="34" charset="0"/>
              </a:rPr>
              <a:t>NOT</a:t>
            </a:r>
            <a:r>
              <a:rPr lang="en-US" b="1" dirty="0">
                <a:latin typeface="Calibri" panose="020F0502020204030204" pitchFamily="34" charset="0"/>
                <a:cs typeface="Calibri" panose="020F0502020204030204" pitchFamily="34" charset="0"/>
              </a:rPr>
              <a:t> impregnated by the Angel.</a:t>
            </a:r>
          </a:p>
          <a:p>
            <a:pPr algn="ctr"/>
            <a:endParaRPr lang="en-US" b="1" dirty="0">
              <a:latin typeface="Calibri" panose="020F0502020204030204" pitchFamily="34" charset="0"/>
              <a:cs typeface="Calibri" panose="020F0502020204030204" pitchFamily="34" charset="0"/>
            </a:endParaRPr>
          </a:p>
          <a:p>
            <a:pPr algn="ctr"/>
            <a:endParaRPr lang="en-US" b="1" dirty="0">
              <a:latin typeface="Calibri" panose="020F0502020204030204" pitchFamily="34" charset="0"/>
              <a:cs typeface="Calibri" panose="020F0502020204030204" pitchFamily="34" charset="0"/>
            </a:endParaRPr>
          </a:p>
          <a:p>
            <a:pPr algn="ctr"/>
            <a:r>
              <a:rPr lang="en-US" b="1" dirty="0">
                <a:latin typeface="Calibri" panose="020F0502020204030204" pitchFamily="34" charset="0"/>
                <a:cs typeface="Calibri" panose="020F0502020204030204" pitchFamily="34" charset="0"/>
              </a:rPr>
              <a:t>  </a:t>
            </a:r>
          </a:p>
        </p:txBody>
      </p:sp>
      <p:sp>
        <p:nvSpPr>
          <p:cNvPr id="5" name="Isosceles Triangle 4">
            <a:extLst>
              <a:ext uri="{FF2B5EF4-FFF2-40B4-BE49-F238E27FC236}">
                <a16:creationId xmlns:a16="http://schemas.microsoft.com/office/drawing/2014/main" id="{7BE8A4AD-F2A7-4719-A785-EAE9FA312FC1}"/>
              </a:ext>
            </a:extLst>
          </p:cNvPr>
          <p:cNvSpPr/>
          <p:nvPr/>
        </p:nvSpPr>
        <p:spPr>
          <a:xfrm>
            <a:off x="6200503" y="2377440"/>
            <a:ext cx="5408023" cy="3526970"/>
          </a:xfrm>
          <a:prstGeom prst="triangle">
            <a:avLst/>
          </a:prstGeom>
          <a:gradFill flip="none" rotWithShape="1">
            <a:gsLst>
              <a:gs pos="0">
                <a:srgbClr val="002060"/>
              </a:gs>
              <a:gs pos="51000">
                <a:srgbClr val="7030A0"/>
              </a:gs>
              <a:gs pos="95000">
                <a:srgbClr val="002060"/>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The Power of the </a:t>
            </a:r>
          </a:p>
          <a:p>
            <a:pPr algn="ctr"/>
            <a:r>
              <a:rPr lang="en-US" b="1" dirty="0">
                <a:latin typeface="Calibri" panose="020F0502020204030204" pitchFamily="34" charset="0"/>
                <a:cs typeface="Calibri" panose="020F0502020204030204" pitchFamily="34" charset="0"/>
              </a:rPr>
              <a:t>LORD God </a:t>
            </a:r>
            <a:r>
              <a:rPr lang="en-US" sz="3200" b="1" dirty="0">
                <a:latin typeface="Calibri" panose="020F0502020204030204" pitchFamily="34" charset="0"/>
                <a:cs typeface="Calibri" panose="020F0502020204030204" pitchFamily="34" charset="0"/>
              </a:rPr>
              <a:t>overshadowed</a:t>
            </a:r>
            <a:r>
              <a:rPr lang="en-US" b="1" dirty="0">
                <a:latin typeface="Calibri" panose="020F0502020204030204" pitchFamily="34" charset="0"/>
                <a:cs typeface="Calibri" panose="020F0502020204030204" pitchFamily="34" charset="0"/>
              </a:rPr>
              <a:t> the Virgin Mary and she conceived Jesus Christ, </a:t>
            </a:r>
          </a:p>
          <a:p>
            <a:pPr algn="ctr"/>
            <a:r>
              <a:rPr lang="en-US" b="1" dirty="0">
                <a:latin typeface="Calibri" panose="020F0502020204030204" pitchFamily="34" charset="0"/>
                <a:cs typeface="Calibri" panose="020F0502020204030204" pitchFamily="34" charset="0"/>
              </a:rPr>
              <a:t>the Son of God.</a:t>
            </a:r>
          </a:p>
          <a:p>
            <a:pPr algn="ctr"/>
            <a:endParaRPr lang="en-US" b="1" dirty="0">
              <a:latin typeface="Calibri" panose="020F0502020204030204" pitchFamily="34" charset="0"/>
              <a:cs typeface="Calibri" panose="020F0502020204030204" pitchFamily="34" charset="0"/>
            </a:endParaRPr>
          </a:p>
          <a:p>
            <a:pPr algn="ctr"/>
            <a:endParaRPr lang="en-US" b="1" dirty="0">
              <a:latin typeface="Calibri" panose="020F0502020204030204" pitchFamily="34" charset="0"/>
              <a:cs typeface="Calibri" panose="020F0502020204030204" pitchFamily="34" charset="0"/>
            </a:endParaRPr>
          </a:p>
          <a:p>
            <a:pPr algn="ctr"/>
            <a:endParaRPr lang="en-US" dirty="0"/>
          </a:p>
        </p:txBody>
      </p:sp>
    </p:spTree>
    <p:extLst>
      <p:ext uri="{BB962C8B-B14F-4D97-AF65-F5344CB8AC3E}">
        <p14:creationId xmlns:p14="http://schemas.microsoft.com/office/powerpoint/2010/main" val="24369152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82623B-409D-4178-BFEB-160BFBE5C164}"/>
              </a:ext>
            </a:extLst>
          </p:cNvPr>
          <p:cNvSpPr/>
          <p:nvPr/>
        </p:nvSpPr>
        <p:spPr>
          <a:xfrm>
            <a:off x="426720" y="302041"/>
            <a:ext cx="11338560" cy="1580605"/>
          </a:xfrm>
          <a:prstGeom prst="rect">
            <a:avLst/>
          </a:prstGeom>
          <a:gradFill>
            <a:gsLst>
              <a:gs pos="0">
                <a:srgbClr val="002060"/>
              </a:gs>
              <a:gs pos="50000">
                <a:schemeClr val="accent1">
                  <a:lumMod val="50000"/>
                </a:schemeClr>
              </a:gs>
              <a:gs pos="93000">
                <a:srgbClr val="002060"/>
              </a:gs>
            </a:gsLst>
            <a:lin ang="162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27D3B6-6FA8-4980-8002-A3678579F7D8}"/>
              </a:ext>
            </a:extLst>
          </p:cNvPr>
          <p:cNvSpPr/>
          <p:nvPr/>
        </p:nvSpPr>
        <p:spPr>
          <a:xfrm>
            <a:off x="788125" y="466360"/>
            <a:ext cx="10654938" cy="923330"/>
          </a:xfrm>
          <a:prstGeom prst="rect">
            <a:avLst/>
          </a:prstGeom>
        </p:spPr>
        <p:txBody>
          <a:bodyPr wrap="square">
            <a:spAutoFit/>
          </a:bodyPr>
          <a:lstStyle/>
          <a:p>
            <a:pPr algn="just"/>
            <a:r>
              <a:rPr lang="en-US" b="1" dirty="0">
                <a:latin typeface="Calibri" panose="020F0502020204030204" pitchFamily="34" charset="0"/>
                <a:cs typeface="Calibri" panose="020F0502020204030204" pitchFamily="34" charset="0"/>
              </a:rPr>
              <a:t>And, behold, thy cousin Elisabeth, she hath also conceived a son in her old age: and this is the sixth month with her, who was called barren. For with God nothing shall be impossible. And Mary said, Behold the handmaid of the Lord; be it unto me according to thy word. And the angel departed from her. (Luke 1:36-38)</a:t>
            </a:r>
          </a:p>
        </p:txBody>
      </p:sp>
      <p:sp>
        <p:nvSpPr>
          <p:cNvPr id="7" name="Diamond 6">
            <a:extLst>
              <a:ext uri="{FF2B5EF4-FFF2-40B4-BE49-F238E27FC236}">
                <a16:creationId xmlns:a16="http://schemas.microsoft.com/office/drawing/2014/main" id="{7D893D34-2824-49D5-B149-5A2B4EDE3799}"/>
              </a:ext>
            </a:extLst>
          </p:cNvPr>
          <p:cNvSpPr/>
          <p:nvPr/>
        </p:nvSpPr>
        <p:spPr>
          <a:xfrm>
            <a:off x="3367768" y="2079890"/>
            <a:ext cx="4754880" cy="2913017"/>
          </a:xfrm>
          <a:prstGeom prst="diamond">
            <a:avLst/>
          </a:prstGeom>
          <a:gradFill>
            <a:gsLst>
              <a:gs pos="0">
                <a:srgbClr val="002060"/>
              </a:gs>
              <a:gs pos="50000">
                <a:schemeClr val="accent1">
                  <a:lumMod val="50000"/>
                </a:schemeClr>
              </a:gs>
              <a:gs pos="93000">
                <a:srgbClr val="002060"/>
              </a:gs>
            </a:gsLst>
            <a:lin ang="16200000" scaled="1"/>
          </a:gra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FF7FB0D-6373-4245-8956-5CFAFAE215AC}"/>
              </a:ext>
            </a:extLst>
          </p:cNvPr>
          <p:cNvSpPr/>
          <p:nvPr/>
        </p:nvSpPr>
        <p:spPr>
          <a:xfrm>
            <a:off x="4339862" y="2994429"/>
            <a:ext cx="2810692" cy="1200329"/>
          </a:xfrm>
          <a:prstGeom prst="rect">
            <a:avLst/>
          </a:prstGeom>
        </p:spPr>
        <p:txBody>
          <a:bodyPr wrap="square">
            <a:spAutoFit/>
          </a:bodyPr>
          <a:lstStyle/>
          <a:p>
            <a:pPr algn="ctr"/>
            <a:r>
              <a:rPr lang="en-US" b="1" dirty="0">
                <a:latin typeface="Calibri" panose="020F0502020204030204" pitchFamily="34" charset="0"/>
                <a:cs typeface="Calibri" panose="020F0502020204030204" pitchFamily="34" charset="0"/>
              </a:rPr>
              <a:t>Cousins Mary and Elisabeth were connected by Angel Gabriel’s delivery of</a:t>
            </a:r>
          </a:p>
          <a:p>
            <a:pPr algn="ctr"/>
            <a:r>
              <a:rPr lang="en-US" b="1" dirty="0">
                <a:latin typeface="Calibri" panose="020F0502020204030204" pitchFamily="34" charset="0"/>
                <a:cs typeface="Calibri" panose="020F0502020204030204" pitchFamily="34" charset="0"/>
              </a:rPr>
              <a:t>God’s will to them</a:t>
            </a:r>
          </a:p>
        </p:txBody>
      </p:sp>
      <p:sp>
        <p:nvSpPr>
          <p:cNvPr id="9" name="Diamond 8">
            <a:extLst>
              <a:ext uri="{FF2B5EF4-FFF2-40B4-BE49-F238E27FC236}">
                <a16:creationId xmlns:a16="http://schemas.microsoft.com/office/drawing/2014/main" id="{0955D0BC-7228-489B-BC74-89EE9AB6CAB1}"/>
              </a:ext>
            </a:extLst>
          </p:cNvPr>
          <p:cNvSpPr/>
          <p:nvPr/>
        </p:nvSpPr>
        <p:spPr>
          <a:xfrm>
            <a:off x="883376" y="3594594"/>
            <a:ext cx="4807131" cy="2961365"/>
          </a:xfrm>
          <a:prstGeom prst="diamond">
            <a:avLst/>
          </a:prstGeom>
          <a:gradFill>
            <a:gsLst>
              <a:gs pos="0">
                <a:srgbClr val="002060"/>
              </a:gs>
              <a:gs pos="50000">
                <a:schemeClr val="accent1">
                  <a:lumMod val="50000"/>
                </a:schemeClr>
              </a:gs>
              <a:gs pos="93000">
                <a:srgbClr val="002060"/>
              </a:gs>
            </a:gsLst>
            <a:lin ang="162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Gabriel told Mary that Elisabeth had conceived a son in her old age</a:t>
            </a:r>
          </a:p>
        </p:txBody>
      </p:sp>
      <p:sp>
        <p:nvSpPr>
          <p:cNvPr id="10" name="Diamond 9">
            <a:extLst>
              <a:ext uri="{FF2B5EF4-FFF2-40B4-BE49-F238E27FC236}">
                <a16:creationId xmlns:a16="http://schemas.microsoft.com/office/drawing/2014/main" id="{A00A722D-7ACD-4E3B-BC89-C6EA6F9684C8}"/>
              </a:ext>
            </a:extLst>
          </p:cNvPr>
          <p:cNvSpPr/>
          <p:nvPr/>
        </p:nvSpPr>
        <p:spPr>
          <a:xfrm>
            <a:off x="5719082" y="3628614"/>
            <a:ext cx="4807131" cy="2961365"/>
          </a:xfrm>
          <a:prstGeom prst="diamond">
            <a:avLst/>
          </a:prstGeom>
          <a:gradFill>
            <a:gsLst>
              <a:gs pos="0">
                <a:srgbClr val="002060"/>
              </a:gs>
              <a:gs pos="50000">
                <a:schemeClr val="accent1">
                  <a:lumMod val="50000"/>
                </a:schemeClr>
              </a:gs>
              <a:gs pos="93000">
                <a:srgbClr val="002060"/>
              </a:gs>
            </a:gsLst>
            <a:lin ang="162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Gabriel told Mary that with God, nothing shall be impossible</a:t>
            </a:r>
          </a:p>
        </p:txBody>
      </p:sp>
      <p:sp>
        <p:nvSpPr>
          <p:cNvPr id="11" name="Diamond 10">
            <a:extLst>
              <a:ext uri="{FF2B5EF4-FFF2-40B4-BE49-F238E27FC236}">
                <a16:creationId xmlns:a16="http://schemas.microsoft.com/office/drawing/2014/main" id="{CE05A4BA-3A26-4755-A668-93DB6C93C240}"/>
              </a:ext>
            </a:extLst>
          </p:cNvPr>
          <p:cNvSpPr/>
          <p:nvPr/>
        </p:nvSpPr>
        <p:spPr>
          <a:xfrm>
            <a:off x="5784397" y="535860"/>
            <a:ext cx="4807131" cy="2961365"/>
          </a:xfrm>
          <a:prstGeom prst="diamond">
            <a:avLst/>
          </a:prstGeom>
          <a:gradFill>
            <a:gsLst>
              <a:gs pos="0">
                <a:srgbClr val="002060"/>
              </a:gs>
              <a:gs pos="50000">
                <a:schemeClr val="accent1">
                  <a:lumMod val="50000"/>
                </a:schemeClr>
              </a:gs>
              <a:gs pos="93000">
                <a:srgbClr val="002060"/>
              </a:gs>
            </a:gsLst>
            <a:lin ang="162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Gabriel told Mary, though Elisabeth was barren, she is now six months pregnant</a:t>
            </a:r>
            <a:endParaRPr lang="en-US" b="1" dirty="0">
              <a:latin typeface="Calibri" panose="020F0502020204030204" pitchFamily="34" charset="0"/>
              <a:cs typeface="Calibri" panose="020F0502020204030204" pitchFamily="34" charset="0"/>
            </a:endParaRPr>
          </a:p>
        </p:txBody>
      </p:sp>
      <p:sp>
        <p:nvSpPr>
          <p:cNvPr id="12" name="Diamond 11">
            <a:extLst>
              <a:ext uri="{FF2B5EF4-FFF2-40B4-BE49-F238E27FC236}">
                <a16:creationId xmlns:a16="http://schemas.microsoft.com/office/drawing/2014/main" id="{021D2F69-6F75-405B-8BB5-AD2E3B4616E0}"/>
              </a:ext>
            </a:extLst>
          </p:cNvPr>
          <p:cNvSpPr/>
          <p:nvPr/>
        </p:nvSpPr>
        <p:spPr>
          <a:xfrm>
            <a:off x="964203" y="509172"/>
            <a:ext cx="4807131" cy="2961365"/>
          </a:xfrm>
          <a:prstGeom prst="diamond">
            <a:avLst/>
          </a:prstGeom>
          <a:gradFill>
            <a:gsLst>
              <a:gs pos="0">
                <a:srgbClr val="002060"/>
              </a:gs>
              <a:gs pos="50000">
                <a:schemeClr val="accent1">
                  <a:lumMod val="50000"/>
                </a:schemeClr>
              </a:gs>
              <a:gs pos="93000">
                <a:srgbClr val="002060"/>
              </a:gs>
            </a:gsLst>
            <a:lin ang="16200000" scaled="1"/>
          </a:gra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Mary told Angel Gabriel, “let it be unto me according </a:t>
            </a:r>
          </a:p>
          <a:p>
            <a:pPr algn="ctr"/>
            <a:r>
              <a:rPr lang="en-US" b="1" dirty="0">
                <a:latin typeface="Calibri" panose="020F0502020204030204" pitchFamily="34" charset="0"/>
                <a:cs typeface="Calibri" panose="020F0502020204030204" pitchFamily="34" charset="0"/>
              </a:rPr>
              <a:t>to thy word”</a:t>
            </a:r>
          </a:p>
        </p:txBody>
      </p:sp>
    </p:spTree>
    <p:extLst>
      <p:ext uri="{BB962C8B-B14F-4D97-AF65-F5344CB8AC3E}">
        <p14:creationId xmlns:p14="http://schemas.microsoft.com/office/powerpoint/2010/main" val="24009250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anim calcmode="lin" valueType="num">
                                      <p:cBhvr>
                                        <p:cTn id="27" dur="2000" fill="hold"/>
                                        <p:tgtEl>
                                          <p:spTgt spid="11"/>
                                        </p:tgtEl>
                                        <p:attrNameLst>
                                          <p:attrName>ppt_w</p:attrName>
                                        </p:attrNameLst>
                                      </p:cBhvr>
                                      <p:tavLst>
                                        <p:tav tm="0" fmla="#ppt_w*sin(2.5*pi*$)">
                                          <p:val>
                                            <p:fltVal val="0"/>
                                          </p:val>
                                        </p:tav>
                                        <p:tav tm="100000">
                                          <p:val>
                                            <p:fltVal val="1"/>
                                          </p:val>
                                        </p:tav>
                                      </p:tavLst>
                                    </p:anim>
                                    <p:anim calcmode="lin" valueType="num">
                                      <p:cBhvr>
                                        <p:cTn id="28"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ppt_w</p:attrName>
                                        </p:attrNameLst>
                                      </p:cBhvr>
                                      <p:tavLst>
                                        <p:tav tm="0" fmla="#ppt_w*sin(2.5*pi*$)">
                                          <p:val>
                                            <p:fltVal val="0"/>
                                          </p:val>
                                        </p:tav>
                                        <p:tav tm="100000">
                                          <p:val>
                                            <p:fltVal val="1"/>
                                          </p:val>
                                        </p:tav>
                                      </p:tavLst>
                                    </p:anim>
                                    <p:anim calcmode="lin" valueType="num">
                                      <p:cBhvr>
                                        <p:cTn id="3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ppt_w</p:attrName>
                                        </p:attrNameLst>
                                      </p:cBhvr>
                                      <p:tavLst>
                                        <p:tav tm="0" fmla="#ppt_w*sin(2.5*pi*$)">
                                          <p:val>
                                            <p:fltVal val="0"/>
                                          </p:val>
                                        </p:tav>
                                        <p:tav tm="100000">
                                          <p:val>
                                            <p:fltVal val="1"/>
                                          </p:val>
                                        </p:tav>
                                      </p:tavLst>
                                    </p:anim>
                                    <p:anim calcmode="lin" valueType="num">
                                      <p:cBhvr>
                                        <p:cTn id="4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C9925-0EDB-4D98-BBB7-58844BE10EDE}"/>
              </a:ext>
            </a:extLst>
          </p:cNvPr>
          <p:cNvSpPr/>
          <p:nvPr/>
        </p:nvSpPr>
        <p:spPr>
          <a:xfrm>
            <a:off x="268224" y="316991"/>
            <a:ext cx="11692128" cy="2743201"/>
          </a:xfrm>
          <a:prstGeom prst="rect">
            <a:avLst/>
          </a:prstGeom>
          <a:solidFill>
            <a:srgbClr val="C0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74B6A9E-3495-406D-BE3D-B6EB6725E637}"/>
              </a:ext>
            </a:extLst>
          </p:cNvPr>
          <p:cNvSpPr/>
          <p:nvPr/>
        </p:nvSpPr>
        <p:spPr>
          <a:xfrm>
            <a:off x="999744" y="561630"/>
            <a:ext cx="10265664" cy="2308324"/>
          </a:xfrm>
          <a:prstGeom prst="rect">
            <a:avLst/>
          </a:prstGeom>
        </p:spPr>
        <p:txBody>
          <a:bodyPr wrap="square">
            <a:spAutoFit/>
          </a:bodyPr>
          <a:lstStyle/>
          <a:p>
            <a:pPr algn="just"/>
            <a:r>
              <a:rPr lang="en-US" b="1" dirty="0">
                <a:latin typeface="Calibri" panose="020F0502020204030204" pitchFamily="34" charset="0"/>
                <a:cs typeface="Calibri" panose="020F0502020204030204" pitchFamily="34" charset="0"/>
              </a:rPr>
              <a:t>And Mary arose in those days, and went into the hill country with haste, into a city of Juda; And entered into the house of Zacharias, and saluted Elisabeth. And it came to pass, that, when Elisabeth heard the salutation of Mary, the babe leaped in her womb; and Elisabeth was filled with the Holy Ghost: And she spake out with a loud voice, and said, Blessed art thou among women, and blessed is the fruit of thy womb. And whence is this to me, that the mother of my Lord should come to me? For, lo, as soon as the voice of thy salutation sounded in mine ears, the babe leaped in my womb for joy. And blessed is she that believed: for there shall be a performance of those things which were told her from the Lord.</a:t>
            </a:r>
          </a:p>
          <a:p>
            <a:pPr algn="just"/>
            <a:r>
              <a:rPr lang="en-US" b="1" dirty="0">
                <a:latin typeface="Calibri" panose="020F0502020204030204" pitchFamily="34" charset="0"/>
                <a:cs typeface="Calibri" panose="020F0502020204030204" pitchFamily="34" charset="0"/>
              </a:rPr>
              <a:t> (Luke 1:39–45)</a:t>
            </a:r>
          </a:p>
        </p:txBody>
      </p:sp>
      <p:pic>
        <p:nvPicPr>
          <p:cNvPr id="10" name="Picture 9">
            <a:extLst>
              <a:ext uri="{FF2B5EF4-FFF2-40B4-BE49-F238E27FC236}">
                <a16:creationId xmlns:a16="http://schemas.microsoft.com/office/drawing/2014/main" id="{61E94D99-ACBF-4F9B-879B-684CAE93D8E0}"/>
              </a:ext>
            </a:extLst>
          </p:cNvPr>
          <p:cNvPicPr>
            <a:picLocks noChangeAspect="1"/>
          </p:cNvPicPr>
          <p:nvPr/>
        </p:nvPicPr>
        <p:blipFill>
          <a:blip r:embed="rId2"/>
          <a:stretch>
            <a:fillRect/>
          </a:stretch>
        </p:blipFill>
        <p:spPr>
          <a:xfrm>
            <a:off x="4741164" y="3304831"/>
            <a:ext cx="2782824" cy="2782824"/>
          </a:xfrm>
          <a:prstGeom prst="rect">
            <a:avLst/>
          </a:prstGeom>
          <a:effectLst>
            <a:glow rad="228600">
              <a:schemeClr val="accent1">
                <a:satMod val="175000"/>
                <a:alpha val="40000"/>
              </a:schemeClr>
            </a:glow>
          </a:effectLst>
        </p:spPr>
      </p:pic>
      <p:sp>
        <p:nvSpPr>
          <p:cNvPr id="11" name="Rectangle 10">
            <a:extLst>
              <a:ext uri="{FF2B5EF4-FFF2-40B4-BE49-F238E27FC236}">
                <a16:creationId xmlns:a16="http://schemas.microsoft.com/office/drawing/2014/main" id="{0224E60F-FC2E-4AC2-8B36-95F1120E67DD}"/>
              </a:ext>
            </a:extLst>
          </p:cNvPr>
          <p:cNvSpPr/>
          <p:nvPr/>
        </p:nvSpPr>
        <p:spPr>
          <a:xfrm>
            <a:off x="5492996" y="3784199"/>
            <a:ext cx="1242584" cy="830997"/>
          </a:xfrm>
          <a:prstGeom prst="rect">
            <a:avLst/>
          </a:prstGeom>
          <a:noFill/>
        </p:spPr>
        <p:txBody>
          <a:bodyPr wrap="none" lIns="91440" tIns="45720" rIns="91440" bIns="45720">
            <a:spAutoFit/>
          </a:bodyPr>
          <a:lstStyle/>
          <a:p>
            <a:pPr algn="ctr"/>
            <a:r>
              <a:rPr lang="en-US" sz="1600" b="1" cap="none" spc="50" dirty="0">
                <a:ln w="0"/>
                <a:solidFill>
                  <a:schemeClr val="bg1"/>
                </a:solidFill>
                <a:effectLst>
                  <a:innerShdw blurRad="63500" dist="50800" dir="13500000">
                    <a:srgbClr val="000000">
                      <a:alpha val="50000"/>
                    </a:srgbClr>
                  </a:innerShdw>
                </a:effectLst>
                <a:latin typeface="Calibri" panose="020F0502020204030204" pitchFamily="34" charset="0"/>
                <a:cs typeface="Calibri" panose="020F0502020204030204" pitchFamily="34" charset="0"/>
              </a:rPr>
              <a:t>Leaping </a:t>
            </a:r>
          </a:p>
          <a:p>
            <a:pPr algn="ctr"/>
            <a:r>
              <a:rPr lang="en-US" sz="1600" b="1" cap="none" spc="50" dirty="0">
                <a:ln w="0"/>
                <a:solidFill>
                  <a:schemeClr val="bg1"/>
                </a:solidFill>
                <a:effectLst>
                  <a:innerShdw blurRad="63500" dist="50800" dir="13500000">
                    <a:srgbClr val="000000">
                      <a:alpha val="50000"/>
                    </a:srgbClr>
                  </a:innerShdw>
                </a:effectLst>
                <a:latin typeface="Calibri" panose="020F0502020204030204" pitchFamily="34" charset="0"/>
                <a:cs typeface="Calibri" panose="020F0502020204030204" pitchFamily="34" charset="0"/>
              </a:rPr>
              <a:t>joyfully for </a:t>
            </a:r>
          </a:p>
          <a:p>
            <a:pPr algn="ctr"/>
            <a:r>
              <a:rPr lang="en-US" sz="1600" b="1" cap="none" spc="50" dirty="0">
                <a:ln w="0"/>
                <a:solidFill>
                  <a:schemeClr val="bg1"/>
                </a:solidFill>
                <a:effectLst>
                  <a:innerShdw blurRad="63500" dist="50800" dir="13500000">
                    <a:srgbClr val="000000">
                      <a:alpha val="50000"/>
                    </a:srgbClr>
                  </a:innerShdw>
                </a:effectLst>
                <a:latin typeface="Calibri" panose="020F0502020204030204" pitchFamily="34" charset="0"/>
                <a:cs typeface="Calibri" panose="020F0502020204030204" pitchFamily="34" charset="0"/>
              </a:rPr>
              <a:t>Jesus!</a:t>
            </a:r>
          </a:p>
        </p:txBody>
      </p:sp>
      <p:sp>
        <p:nvSpPr>
          <p:cNvPr id="12" name="Oval 11">
            <a:extLst>
              <a:ext uri="{FF2B5EF4-FFF2-40B4-BE49-F238E27FC236}">
                <a16:creationId xmlns:a16="http://schemas.microsoft.com/office/drawing/2014/main" id="{0B39F6A6-6D2A-4950-9919-CD88FDE4C20E}"/>
              </a:ext>
            </a:extLst>
          </p:cNvPr>
          <p:cNvSpPr/>
          <p:nvPr/>
        </p:nvSpPr>
        <p:spPr>
          <a:xfrm>
            <a:off x="585216" y="3429000"/>
            <a:ext cx="3072384" cy="2867370"/>
          </a:xfrm>
          <a:prstGeom prst="ellipse">
            <a:avLst/>
          </a:prstGeom>
          <a:gradFill flip="none" rotWithShape="1">
            <a:gsLst>
              <a:gs pos="0">
                <a:schemeClr val="accent6">
                  <a:lumMod val="50000"/>
                </a:schemeClr>
              </a:gs>
              <a:gs pos="50000">
                <a:srgbClr val="002060"/>
              </a:gs>
              <a:gs pos="100000">
                <a:schemeClr val="tx1">
                  <a:shade val="100000"/>
                  <a:satMod val="115000"/>
                </a:schemeClr>
              </a:gs>
            </a:gsLst>
            <a:path path="circle">
              <a:fillToRect l="50000" t="50000" r="50000" b="50000"/>
            </a:path>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The Holy Ghost filled Elisabeth and gave her the important first blessing to the Virgin Mary</a:t>
            </a:r>
          </a:p>
        </p:txBody>
      </p:sp>
      <p:sp>
        <p:nvSpPr>
          <p:cNvPr id="13" name="Oval 12">
            <a:extLst>
              <a:ext uri="{FF2B5EF4-FFF2-40B4-BE49-F238E27FC236}">
                <a16:creationId xmlns:a16="http://schemas.microsoft.com/office/drawing/2014/main" id="{257ABB77-6471-47DF-B1A5-F9B240C5AAEC}"/>
              </a:ext>
            </a:extLst>
          </p:cNvPr>
          <p:cNvSpPr/>
          <p:nvPr/>
        </p:nvSpPr>
        <p:spPr>
          <a:xfrm>
            <a:off x="8607552" y="3425518"/>
            <a:ext cx="3072384" cy="2867370"/>
          </a:xfrm>
          <a:prstGeom prst="ellipse">
            <a:avLst/>
          </a:prstGeom>
          <a:gradFill flip="none" rotWithShape="1">
            <a:gsLst>
              <a:gs pos="0">
                <a:schemeClr val="accent4">
                  <a:lumMod val="75000"/>
                </a:schemeClr>
              </a:gs>
              <a:gs pos="50000">
                <a:schemeClr val="accent4">
                  <a:lumMod val="50000"/>
                </a:schemeClr>
              </a:gs>
              <a:gs pos="100000">
                <a:schemeClr val="tx1"/>
              </a:gs>
            </a:gsLst>
            <a:path path="circle">
              <a:fillToRect l="50000" t="50000" r="50000" b="50000"/>
            </a:path>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This Holy Ghost filling in John’s mother’s womb fulfilled Gabriel’s third prophecy</a:t>
            </a:r>
          </a:p>
        </p:txBody>
      </p:sp>
    </p:spTree>
    <p:extLst>
      <p:ext uri="{BB962C8B-B14F-4D97-AF65-F5344CB8AC3E}">
        <p14:creationId xmlns:p14="http://schemas.microsoft.com/office/powerpoint/2010/main" val="33762124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style.rotation</p:attrName>
                                        </p:attrNameLst>
                                      </p:cBhvr>
                                      <p:tavLst>
                                        <p:tav tm="0">
                                          <p:val>
                                            <p:fltVal val="720"/>
                                          </p:val>
                                        </p:tav>
                                        <p:tav tm="100000">
                                          <p:val>
                                            <p:fltVal val="0"/>
                                          </p:val>
                                        </p:tav>
                                      </p:tavLst>
                                    </p:anim>
                                    <p:anim calcmode="lin" valueType="num">
                                      <p:cBhvr>
                                        <p:cTn id="19" dur="2000" fill="hold"/>
                                        <p:tgtEl>
                                          <p:spTgt spid="10"/>
                                        </p:tgtEl>
                                        <p:attrNameLst>
                                          <p:attrName>ppt_h</p:attrName>
                                        </p:attrNameLst>
                                      </p:cBhvr>
                                      <p:tavLst>
                                        <p:tav tm="0">
                                          <p:val>
                                            <p:fltVal val="0"/>
                                          </p:val>
                                        </p:tav>
                                        <p:tav tm="100000">
                                          <p:val>
                                            <p:strVal val="#ppt_h"/>
                                          </p:val>
                                        </p:tav>
                                      </p:tavLst>
                                    </p:anim>
                                    <p:anim calcmode="lin" valueType="num">
                                      <p:cBhvr>
                                        <p:cTn id="20" dur="2000" fill="hold"/>
                                        <p:tgtEl>
                                          <p:spTgt spid="10"/>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style.rotation</p:attrName>
                                        </p:attrNameLst>
                                      </p:cBhvr>
                                      <p:tavLst>
                                        <p:tav tm="0">
                                          <p:val>
                                            <p:fltVal val="720"/>
                                          </p:val>
                                        </p:tav>
                                        <p:tav tm="100000">
                                          <p:val>
                                            <p:fltVal val="0"/>
                                          </p:val>
                                        </p:tav>
                                      </p:tavLst>
                                    </p:anim>
                                    <p:anim calcmode="lin" valueType="num">
                                      <p:cBhvr>
                                        <p:cTn id="25" dur="2000" fill="hold"/>
                                        <p:tgtEl>
                                          <p:spTgt spid="11"/>
                                        </p:tgtEl>
                                        <p:attrNameLst>
                                          <p:attrName>ppt_h</p:attrName>
                                        </p:attrNameLst>
                                      </p:cBhvr>
                                      <p:tavLst>
                                        <p:tav tm="0">
                                          <p:val>
                                            <p:fltVal val="0"/>
                                          </p:val>
                                        </p:tav>
                                        <p:tav tm="100000">
                                          <p:val>
                                            <p:strVal val="#ppt_h"/>
                                          </p:val>
                                        </p:tav>
                                      </p:tavLst>
                                    </p:anim>
                                    <p:anim calcmode="lin" valueType="num">
                                      <p:cBhvr>
                                        <p:cTn id="26"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E22595-4EDC-4244-B49A-E454D257ACFE}"/>
              </a:ext>
            </a:extLst>
          </p:cNvPr>
          <p:cNvSpPr/>
          <p:nvPr/>
        </p:nvSpPr>
        <p:spPr>
          <a:xfrm>
            <a:off x="772886" y="2585664"/>
            <a:ext cx="10646228" cy="1686671"/>
          </a:xfrm>
          <a:prstGeom prst="rect">
            <a:avLst/>
          </a:prstGeom>
          <a:gradFill>
            <a:gsLst>
              <a:gs pos="0">
                <a:srgbClr val="7030A0"/>
              </a:gs>
              <a:gs pos="50000">
                <a:srgbClr val="441D61"/>
              </a:gs>
              <a:gs pos="100000">
                <a:schemeClr val="accent6">
                  <a:lumMod val="50000"/>
                </a:schemeClr>
              </a:gs>
            </a:gsLst>
            <a:path path="circle">
              <a:fillToRect l="50000" t="50000" r="50000" b="50000"/>
            </a:path>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Please continue to next BI100 – Module 5.2 – Baptism</a:t>
            </a:r>
          </a:p>
          <a:p>
            <a:pPr algn="ctr"/>
            <a:r>
              <a:rPr lang="en-US" sz="3200" dirty="0">
                <a:latin typeface="Calibri" panose="020F0502020204030204" pitchFamily="34" charset="0"/>
                <a:cs typeface="Calibri" panose="020F0502020204030204" pitchFamily="34" charset="0"/>
              </a:rPr>
              <a:t>(Virgin Mary)</a:t>
            </a:r>
          </a:p>
        </p:txBody>
      </p:sp>
    </p:spTree>
    <p:extLst>
      <p:ext uri="{BB962C8B-B14F-4D97-AF65-F5344CB8AC3E}">
        <p14:creationId xmlns:p14="http://schemas.microsoft.com/office/powerpoint/2010/main" val="32443905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7D1B76-1DF1-4098-969B-3395D32A4CE7}"/>
              </a:ext>
            </a:extLst>
          </p:cNvPr>
          <p:cNvPicPr>
            <a:picLocks noChangeAspect="1"/>
          </p:cNvPicPr>
          <p:nvPr/>
        </p:nvPicPr>
        <p:blipFill>
          <a:blip r:embed="rId2"/>
          <a:stretch>
            <a:fillRect/>
          </a:stretch>
        </p:blipFill>
        <p:spPr>
          <a:xfrm>
            <a:off x="405660" y="4255008"/>
            <a:ext cx="3457171" cy="2301748"/>
          </a:xfrm>
          <a:prstGeom prst="rect">
            <a:avLst/>
          </a:prstGeom>
          <a:scene3d>
            <a:camera prst="isometricOffAxis1Right"/>
            <a:lightRig rig="threePt" dir="t"/>
          </a:scene3d>
        </p:spPr>
      </p:pic>
      <p:sp>
        <p:nvSpPr>
          <p:cNvPr id="6" name="Rectangle 5">
            <a:extLst>
              <a:ext uri="{FF2B5EF4-FFF2-40B4-BE49-F238E27FC236}">
                <a16:creationId xmlns:a16="http://schemas.microsoft.com/office/drawing/2014/main" id="{35DEB5EE-857E-4AAC-81D8-A5A6E37B2468}"/>
              </a:ext>
            </a:extLst>
          </p:cNvPr>
          <p:cNvSpPr/>
          <p:nvPr/>
        </p:nvSpPr>
        <p:spPr>
          <a:xfrm>
            <a:off x="361326" y="301244"/>
            <a:ext cx="11469348" cy="1807464"/>
          </a:xfrm>
          <a:prstGeom prst="rect">
            <a:avLst/>
          </a:prstGeom>
          <a:solidFill>
            <a:srgbClr val="00206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E877E54-9CC0-4159-AF94-2C836B0A13D6}"/>
              </a:ext>
            </a:extLst>
          </p:cNvPr>
          <p:cNvSpPr/>
          <p:nvPr/>
        </p:nvSpPr>
        <p:spPr>
          <a:xfrm>
            <a:off x="853440" y="604811"/>
            <a:ext cx="10485120" cy="1200329"/>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There was in the days of Herod, the king of Judaea, a certain priest named Zacharias, of the course of Abia: and his wife was of the daughters of Aaron, and her name was Elisabeth. And they were both righteous before God, walking in all the commandments and ordinances of the Lord blameless. And they had no child, because that Elisabeth was barren, and they both were now well stricken in years. (Luke 1:5–7)</a:t>
            </a:r>
          </a:p>
        </p:txBody>
      </p:sp>
      <p:sp>
        <p:nvSpPr>
          <p:cNvPr id="8" name="Rectangle 7">
            <a:extLst>
              <a:ext uri="{FF2B5EF4-FFF2-40B4-BE49-F238E27FC236}">
                <a16:creationId xmlns:a16="http://schemas.microsoft.com/office/drawing/2014/main" id="{C5AF257A-AF5F-4BD9-881D-BA06680CE50C}"/>
              </a:ext>
            </a:extLst>
          </p:cNvPr>
          <p:cNvSpPr/>
          <p:nvPr/>
        </p:nvSpPr>
        <p:spPr>
          <a:xfrm>
            <a:off x="512064" y="2402042"/>
            <a:ext cx="11167872" cy="304800"/>
          </a:xfrm>
          <a:prstGeom prst="rect">
            <a:avLst/>
          </a:prstGeom>
          <a:solidFill>
            <a:srgbClr val="570F0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Zacharias is the father of John the Baptist and Elisabeth is his mother.</a:t>
            </a:r>
          </a:p>
        </p:txBody>
      </p:sp>
      <p:sp>
        <p:nvSpPr>
          <p:cNvPr id="9" name="Rectangle 8">
            <a:extLst>
              <a:ext uri="{FF2B5EF4-FFF2-40B4-BE49-F238E27FC236}">
                <a16:creationId xmlns:a16="http://schemas.microsoft.com/office/drawing/2014/main" id="{738038DF-D809-4876-A3B3-E5A956262CB6}"/>
              </a:ext>
            </a:extLst>
          </p:cNvPr>
          <p:cNvSpPr/>
          <p:nvPr/>
        </p:nvSpPr>
        <p:spPr>
          <a:xfrm>
            <a:off x="512064" y="3010410"/>
            <a:ext cx="11167872" cy="304800"/>
          </a:xfrm>
          <a:prstGeom prst="rect">
            <a:avLst/>
          </a:prstGeom>
          <a:solidFill>
            <a:schemeClr val="accent5">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John’s parents were righteous and walked in the commandments and ordinances of the Lord</a:t>
            </a:r>
          </a:p>
        </p:txBody>
      </p:sp>
      <p:sp>
        <p:nvSpPr>
          <p:cNvPr id="10" name="Rectangle 9">
            <a:extLst>
              <a:ext uri="{FF2B5EF4-FFF2-40B4-BE49-F238E27FC236}">
                <a16:creationId xmlns:a16="http://schemas.microsoft.com/office/drawing/2014/main" id="{C4921C82-2712-49DF-8568-1264880370CC}"/>
              </a:ext>
            </a:extLst>
          </p:cNvPr>
          <p:cNvSpPr/>
          <p:nvPr/>
        </p:nvSpPr>
        <p:spPr>
          <a:xfrm>
            <a:off x="512064" y="3615596"/>
            <a:ext cx="11167872" cy="304800"/>
          </a:xfrm>
          <a:prstGeom prst="rect">
            <a:avLst/>
          </a:prstGeom>
          <a:solidFill>
            <a:srgbClr val="4042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John’s parents were blameless of sin</a:t>
            </a:r>
          </a:p>
        </p:txBody>
      </p:sp>
      <p:sp>
        <p:nvSpPr>
          <p:cNvPr id="11" name="Rectangle 10">
            <a:extLst>
              <a:ext uri="{FF2B5EF4-FFF2-40B4-BE49-F238E27FC236}">
                <a16:creationId xmlns:a16="http://schemas.microsoft.com/office/drawing/2014/main" id="{09DA10B8-AA22-496F-9085-68CF983052FC}"/>
              </a:ext>
            </a:extLst>
          </p:cNvPr>
          <p:cNvSpPr/>
          <p:nvPr/>
        </p:nvSpPr>
        <p:spPr>
          <a:xfrm>
            <a:off x="4151376" y="4220782"/>
            <a:ext cx="7528560" cy="304800"/>
          </a:xfrm>
          <a:prstGeom prst="rect">
            <a:avLst/>
          </a:prstGeom>
          <a:solidFill>
            <a:schemeClr val="accent2">
              <a:lumMod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Zacharias was an important priest that served God in the Temple</a:t>
            </a:r>
          </a:p>
        </p:txBody>
      </p:sp>
      <p:sp>
        <p:nvSpPr>
          <p:cNvPr id="12" name="Rectangle 11">
            <a:extLst>
              <a:ext uri="{FF2B5EF4-FFF2-40B4-BE49-F238E27FC236}">
                <a16:creationId xmlns:a16="http://schemas.microsoft.com/office/drawing/2014/main" id="{77694242-7AAC-4039-A1A5-D51F35101446}"/>
              </a:ext>
            </a:extLst>
          </p:cNvPr>
          <p:cNvSpPr/>
          <p:nvPr/>
        </p:nvSpPr>
        <p:spPr>
          <a:xfrm>
            <a:off x="4151376" y="4820033"/>
            <a:ext cx="7528560" cy="304800"/>
          </a:xfrm>
          <a:prstGeom prst="rect">
            <a:avLst/>
          </a:prstGeom>
          <a:solidFill>
            <a:srgbClr val="0070C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Zacharias and Elisabeth were very old, and she was barren</a:t>
            </a:r>
          </a:p>
        </p:txBody>
      </p:sp>
      <p:sp>
        <p:nvSpPr>
          <p:cNvPr id="13" name="Rectangle 12">
            <a:extLst>
              <a:ext uri="{FF2B5EF4-FFF2-40B4-BE49-F238E27FC236}">
                <a16:creationId xmlns:a16="http://schemas.microsoft.com/office/drawing/2014/main" id="{A29D89F4-DFEB-4E7B-BB44-51BDA035C2DA}"/>
              </a:ext>
            </a:extLst>
          </p:cNvPr>
          <p:cNvSpPr/>
          <p:nvPr/>
        </p:nvSpPr>
        <p:spPr>
          <a:xfrm>
            <a:off x="4151376" y="5467668"/>
            <a:ext cx="7528560" cy="3048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Their old age became an important testimony of God’s providence</a:t>
            </a:r>
          </a:p>
        </p:txBody>
      </p:sp>
      <p:sp>
        <p:nvSpPr>
          <p:cNvPr id="14" name="Rectangle 13">
            <a:extLst>
              <a:ext uri="{FF2B5EF4-FFF2-40B4-BE49-F238E27FC236}">
                <a16:creationId xmlns:a16="http://schemas.microsoft.com/office/drawing/2014/main" id="{7EC1A829-08D8-4821-9532-32B962FEF864}"/>
              </a:ext>
            </a:extLst>
          </p:cNvPr>
          <p:cNvSpPr/>
          <p:nvPr/>
        </p:nvSpPr>
        <p:spPr>
          <a:xfrm>
            <a:off x="4151376" y="6056884"/>
            <a:ext cx="7528560" cy="304800"/>
          </a:xfrm>
          <a:prstGeom prst="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John the Baptist would one day baptize His Lord Jesus Christ</a:t>
            </a:r>
          </a:p>
        </p:txBody>
      </p:sp>
    </p:spTree>
    <p:extLst>
      <p:ext uri="{BB962C8B-B14F-4D97-AF65-F5344CB8AC3E}">
        <p14:creationId xmlns:p14="http://schemas.microsoft.com/office/powerpoint/2010/main" val="3493388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3FBBDE-04A6-4876-8F82-CCC4AD6D7719}"/>
              </a:ext>
            </a:extLst>
          </p:cNvPr>
          <p:cNvSpPr/>
          <p:nvPr/>
        </p:nvSpPr>
        <p:spPr>
          <a:xfrm>
            <a:off x="1816608" y="224503"/>
            <a:ext cx="8558784" cy="2224170"/>
          </a:xfrm>
          <a:prstGeom prst="rect">
            <a:avLst/>
          </a:prstGeom>
          <a:gradFill>
            <a:gsLst>
              <a:gs pos="4000">
                <a:srgbClr val="002060"/>
              </a:gs>
              <a:gs pos="50500">
                <a:srgbClr val="0070C0"/>
              </a:gs>
              <a:gs pos="89000">
                <a:schemeClr val="bg1"/>
              </a:gs>
              <a:gs pos="18000">
                <a:schemeClr val="bg1"/>
              </a:gs>
              <a:gs pos="57000">
                <a:srgbClr val="0070C0"/>
              </a:gs>
              <a:gs pos="94000">
                <a:srgbClr val="002060"/>
              </a:gs>
            </a:gsLst>
            <a:lin ang="5400000" scaled="1"/>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a:extLst>
              <a:ext uri="{FF2B5EF4-FFF2-40B4-BE49-F238E27FC236}">
                <a16:creationId xmlns:a16="http://schemas.microsoft.com/office/drawing/2014/main" id="{CCFCC0BD-B749-4EC2-B92A-35B3F87B1048}"/>
              </a:ext>
            </a:extLst>
          </p:cNvPr>
          <p:cNvSpPr/>
          <p:nvPr/>
        </p:nvSpPr>
        <p:spPr>
          <a:xfrm>
            <a:off x="1937657" y="597924"/>
            <a:ext cx="8316686" cy="1477328"/>
          </a:xfrm>
          <a:prstGeom prst="rect">
            <a:avLst/>
          </a:prstGeom>
        </p:spPr>
        <p:txBody>
          <a:bodyPr wrap="square">
            <a:spAutoFit/>
          </a:bodyPr>
          <a:lstStyle/>
          <a:p>
            <a:pPr algn="just"/>
            <a:r>
              <a:rPr lang="en-US" dirty="0">
                <a:latin typeface="Calibri" panose="020F0502020204030204" pitchFamily="34" charset="0"/>
                <a:cs typeface="Calibri" panose="020F0502020204030204" pitchFamily="34" charset="0"/>
              </a:rPr>
              <a:t>And it came to pass, that while he executed the priest’s office before God in the order of his course, According to the custom of the priest’s office, his lot was to burn incense when he went into the temple of the Lord. And the whole multitude of the people were praying without at the time of incense. And there appeared unto him an angel of the Lord standing on the right side of the altar of incense. (Luke 1:8–11)</a:t>
            </a:r>
          </a:p>
        </p:txBody>
      </p:sp>
      <p:sp>
        <p:nvSpPr>
          <p:cNvPr id="6" name="Oval 5">
            <a:extLst>
              <a:ext uri="{FF2B5EF4-FFF2-40B4-BE49-F238E27FC236}">
                <a16:creationId xmlns:a16="http://schemas.microsoft.com/office/drawing/2014/main" id="{7949C4FF-67C3-4B3D-8CD7-9AA1AD65E795}"/>
              </a:ext>
            </a:extLst>
          </p:cNvPr>
          <p:cNvSpPr/>
          <p:nvPr/>
        </p:nvSpPr>
        <p:spPr>
          <a:xfrm>
            <a:off x="661852" y="4785402"/>
            <a:ext cx="3435531" cy="1805248"/>
          </a:xfrm>
          <a:prstGeom prst="ellipse">
            <a:avLst/>
          </a:prstGeom>
          <a:gradFill flip="none" rotWithShape="1">
            <a:gsLst>
              <a:gs pos="0">
                <a:schemeClr val="accent1">
                  <a:lumMod val="50000"/>
                </a:schemeClr>
              </a:gs>
              <a:gs pos="44000">
                <a:schemeClr val="accent1">
                  <a:lumMod val="75000"/>
                </a:schemeClr>
              </a:gs>
              <a:gs pos="100000">
                <a:schemeClr val="accent1">
                  <a:lumMod val="40000"/>
                  <a:lumOff val="60000"/>
                </a:schemeClr>
              </a:gs>
            </a:gsLst>
            <a:path path="circle">
              <a:fillToRect l="50000" t="50000" r="50000" b="50000"/>
            </a:path>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The Angel of the Lord stood on the right side of the altar of incense</a:t>
            </a:r>
          </a:p>
        </p:txBody>
      </p:sp>
      <p:sp>
        <p:nvSpPr>
          <p:cNvPr id="9" name="Scroll: Horizontal 8">
            <a:extLst>
              <a:ext uri="{FF2B5EF4-FFF2-40B4-BE49-F238E27FC236}">
                <a16:creationId xmlns:a16="http://schemas.microsoft.com/office/drawing/2014/main" id="{37C7EFB5-E9B6-4171-859C-BDBD479CBE39}"/>
              </a:ext>
            </a:extLst>
          </p:cNvPr>
          <p:cNvSpPr/>
          <p:nvPr/>
        </p:nvSpPr>
        <p:spPr>
          <a:xfrm>
            <a:off x="1816608" y="2318836"/>
            <a:ext cx="8558784" cy="1606732"/>
          </a:xfrm>
          <a:prstGeom prst="horizontalScroll">
            <a:avLst/>
          </a:prstGeom>
          <a:gradFill flip="none" rotWithShape="1">
            <a:gsLst>
              <a:gs pos="0">
                <a:srgbClr val="FFC000"/>
              </a:gs>
              <a:gs pos="50000">
                <a:srgbClr val="FFFF00"/>
              </a:gs>
              <a:gs pos="100000">
                <a:schemeClr val="accent1">
                  <a:shade val="100000"/>
                  <a:satMod val="115000"/>
                </a:schemeClr>
              </a:gs>
            </a:gsLst>
            <a:path path="circle">
              <a:fillToRect l="50000" t="50000" r="50000" b="50000"/>
            </a:path>
            <a:tileRect/>
          </a:grad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8974FC2-9F88-4317-A6FD-58FB2114674D}"/>
              </a:ext>
            </a:extLst>
          </p:cNvPr>
          <p:cNvSpPr/>
          <p:nvPr/>
        </p:nvSpPr>
        <p:spPr>
          <a:xfrm>
            <a:off x="2198914" y="2691069"/>
            <a:ext cx="7794171" cy="923330"/>
          </a:xfrm>
          <a:prstGeom prst="rect">
            <a:avLst/>
          </a:prstGeom>
          <a:scene3d>
            <a:camera prst="perspectiveRelaxedModerately"/>
            <a:lightRig rig="threePt" dir="t"/>
          </a:scene3d>
        </p:spPr>
        <p:txBody>
          <a:bodyPr wrap="square">
            <a:spAutoFit/>
          </a:bodyPr>
          <a:lstStyle/>
          <a:p>
            <a:pPr algn="just"/>
            <a:r>
              <a:rPr lang="en-US" dirty="0">
                <a:solidFill>
                  <a:schemeClr val="bg1"/>
                </a:solidFill>
                <a:latin typeface="Calibri" panose="020F0502020204030204" pitchFamily="34" charset="0"/>
                <a:cs typeface="Calibri" panose="020F0502020204030204" pitchFamily="34" charset="0"/>
              </a:rPr>
              <a:t>Advanced students of Professional Theology study the important typological connections within God's Word.  But, the training begins with the little pieces of solid foundation gleaned from literal representation of biblical things.</a:t>
            </a:r>
          </a:p>
        </p:txBody>
      </p:sp>
      <p:sp>
        <p:nvSpPr>
          <p:cNvPr id="11" name="Oval 10">
            <a:extLst>
              <a:ext uri="{FF2B5EF4-FFF2-40B4-BE49-F238E27FC236}">
                <a16:creationId xmlns:a16="http://schemas.microsoft.com/office/drawing/2014/main" id="{89F1553F-69D9-43A8-B1BE-D8A4CBD16459}"/>
              </a:ext>
            </a:extLst>
          </p:cNvPr>
          <p:cNvSpPr/>
          <p:nvPr/>
        </p:nvSpPr>
        <p:spPr>
          <a:xfrm>
            <a:off x="4378233" y="4785402"/>
            <a:ext cx="3435531" cy="1762401"/>
          </a:xfrm>
          <a:prstGeom prst="ellipse">
            <a:avLst/>
          </a:prstGeom>
          <a:gradFill>
            <a:gsLst>
              <a:gs pos="0">
                <a:schemeClr val="accent2">
                  <a:lumMod val="50000"/>
                </a:schemeClr>
              </a:gs>
              <a:gs pos="51000">
                <a:schemeClr val="accent2">
                  <a:lumMod val="75000"/>
                </a:schemeClr>
              </a:gs>
              <a:gs pos="100000">
                <a:srgbClr val="FFC000"/>
              </a:gs>
            </a:gsLst>
            <a:path path="circle">
              <a:fillToRect l="50000" t="50000" r="50000" b="50000"/>
            </a:path>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A multitude were praying outside the Temple as the Angel of the Lord manifested</a:t>
            </a:r>
          </a:p>
        </p:txBody>
      </p:sp>
      <p:sp>
        <p:nvSpPr>
          <p:cNvPr id="12" name="Oval 11">
            <a:extLst>
              <a:ext uri="{FF2B5EF4-FFF2-40B4-BE49-F238E27FC236}">
                <a16:creationId xmlns:a16="http://schemas.microsoft.com/office/drawing/2014/main" id="{63A9BC5F-57CA-44FE-BBC8-8ECD38477669}"/>
              </a:ext>
            </a:extLst>
          </p:cNvPr>
          <p:cNvSpPr/>
          <p:nvPr/>
        </p:nvSpPr>
        <p:spPr>
          <a:xfrm>
            <a:off x="8094617" y="4785402"/>
            <a:ext cx="3435531" cy="1762401"/>
          </a:xfrm>
          <a:prstGeom prst="ellipse">
            <a:avLst/>
          </a:prstGeom>
          <a:gradFill>
            <a:gsLst>
              <a:gs pos="0">
                <a:schemeClr val="accent6">
                  <a:lumMod val="50000"/>
                </a:schemeClr>
              </a:gs>
              <a:gs pos="44000">
                <a:schemeClr val="accent6">
                  <a:lumMod val="75000"/>
                </a:schemeClr>
              </a:gs>
              <a:gs pos="100000">
                <a:schemeClr val="accent6">
                  <a:lumMod val="60000"/>
                  <a:lumOff val="40000"/>
                </a:schemeClr>
              </a:gs>
            </a:gsLst>
            <a:path path="circle">
              <a:fillToRect l="50000" t="50000" r="50000" b="50000"/>
            </a:path>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The Angel of the Lord appearing at the burning of incense is typologically significant</a:t>
            </a:r>
          </a:p>
        </p:txBody>
      </p:sp>
      <p:sp>
        <p:nvSpPr>
          <p:cNvPr id="13" name="Rectangle 12">
            <a:extLst>
              <a:ext uri="{FF2B5EF4-FFF2-40B4-BE49-F238E27FC236}">
                <a16:creationId xmlns:a16="http://schemas.microsoft.com/office/drawing/2014/main" id="{ADCB9E82-6F0E-4F2F-8758-8CC42F971B79}"/>
              </a:ext>
            </a:extLst>
          </p:cNvPr>
          <p:cNvSpPr/>
          <p:nvPr/>
        </p:nvSpPr>
        <p:spPr>
          <a:xfrm>
            <a:off x="339633" y="4167964"/>
            <a:ext cx="11443063" cy="375042"/>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While executing duties as Temple Priest, Zacharias saw the Angel of the Lord</a:t>
            </a:r>
          </a:p>
        </p:txBody>
      </p:sp>
    </p:spTree>
    <p:extLst>
      <p:ext uri="{BB962C8B-B14F-4D97-AF65-F5344CB8AC3E}">
        <p14:creationId xmlns:p14="http://schemas.microsoft.com/office/powerpoint/2010/main" val="9938902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2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anim calcmode="lin" valueType="num">
                                      <p:cBhvr>
                                        <p:cTn id="28" dur="2000" fill="hold"/>
                                        <p:tgtEl>
                                          <p:spTgt spid="12"/>
                                        </p:tgtEl>
                                        <p:attrNameLst>
                                          <p:attrName>ppt_w</p:attrName>
                                        </p:attrNameLst>
                                      </p:cBhvr>
                                      <p:tavLst>
                                        <p:tav tm="0" fmla="#ppt_w*sin(2.5*pi*$)">
                                          <p:val>
                                            <p:fltVal val="0"/>
                                          </p:val>
                                        </p:tav>
                                        <p:tav tm="100000">
                                          <p:val>
                                            <p:fltVal val="1"/>
                                          </p:val>
                                        </p:tav>
                                      </p:tavLst>
                                    </p:anim>
                                    <p:anim calcmode="lin" valueType="num">
                                      <p:cBhvr>
                                        <p:cTn id="2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468D44-D932-4D97-AE97-AF4A0208CE6E}"/>
              </a:ext>
            </a:extLst>
          </p:cNvPr>
          <p:cNvSpPr/>
          <p:nvPr/>
        </p:nvSpPr>
        <p:spPr>
          <a:xfrm>
            <a:off x="371475" y="285750"/>
            <a:ext cx="11449050" cy="2038350"/>
          </a:xfrm>
          <a:prstGeom prst="rect">
            <a:avLst/>
          </a:prstGeom>
          <a:gradFill flip="none" rotWithShape="1">
            <a:gsLst>
              <a:gs pos="0">
                <a:schemeClr val="accent4">
                  <a:lumMod val="50000"/>
                </a:schemeClr>
              </a:gs>
              <a:gs pos="47000">
                <a:schemeClr val="accent5">
                  <a:lumMod val="50000"/>
                </a:schemeClr>
              </a:gs>
              <a:gs pos="100000">
                <a:srgbClr val="002060"/>
              </a:gs>
            </a:gsLst>
            <a:path path="circle">
              <a:fillToRect l="50000" t="50000" r="50000" b="50000"/>
            </a:path>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22A07DF-4DE9-4CDA-A4B5-57569700A4DC}"/>
              </a:ext>
            </a:extLst>
          </p:cNvPr>
          <p:cNvSpPr/>
          <p:nvPr/>
        </p:nvSpPr>
        <p:spPr>
          <a:xfrm>
            <a:off x="695325" y="566261"/>
            <a:ext cx="10801350" cy="1477328"/>
          </a:xfrm>
          <a:prstGeom prst="rect">
            <a:avLst/>
          </a:prstGeom>
        </p:spPr>
        <p:txBody>
          <a:bodyPr wrap="square">
            <a:spAutoFit/>
          </a:bodyPr>
          <a:lstStyle/>
          <a:p>
            <a:pPr algn="just"/>
            <a:r>
              <a:rPr lang="en-US" b="1" dirty="0">
                <a:latin typeface="Calibri" panose="020F0502020204030204" pitchFamily="34" charset="0"/>
                <a:cs typeface="Calibri" panose="020F0502020204030204" pitchFamily="34" charset="0"/>
              </a:rPr>
              <a:t>And when Zacharias saw him, he was troubled, and fear fell upon him. But the angel said unto him, Fear not, Zacharias: for thy prayer is heard; and thy wife Elisabeth shall bear thee a son, and thou shalt call his name John. And thou shalt have joy and gladness; and many shall rejoice at his birth. For he shall be great in the sight of the Lord, and shall drink neither wine nor strong drink; and he shall be filled with the Holy Ghost, even from his mother’s womb.(Luke 1:12-15)</a:t>
            </a:r>
          </a:p>
        </p:txBody>
      </p:sp>
      <p:sp>
        <p:nvSpPr>
          <p:cNvPr id="6" name="Flowchart: Manual Operation 5">
            <a:extLst>
              <a:ext uri="{FF2B5EF4-FFF2-40B4-BE49-F238E27FC236}">
                <a16:creationId xmlns:a16="http://schemas.microsoft.com/office/drawing/2014/main" id="{8407D570-10E1-49A9-ADD5-788D9B127538}"/>
              </a:ext>
            </a:extLst>
          </p:cNvPr>
          <p:cNvSpPr/>
          <p:nvPr/>
        </p:nvSpPr>
        <p:spPr>
          <a:xfrm>
            <a:off x="4086225" y="2857500"/>
            <a:ext cx="4019550" cy="1352550"/>
          </a:xfrm>
          <a:prstGeom prst="flowChartManualOperation">
            <a:avLst/>
          </a:prstGeom>
          <a:gradFill flip="none" rotWithShape="1">
            <a:gsLst>
              <a:gs pos="0">
                <a:srgbClr val="7030A0"/>
              </a:gs>
              <a:gs pos="42000">
                <a:srgbClr val="FF0000"/>
              </a:gs>
              <a:gs pos="66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Zacharias was scared and troubled by the Angel of the Lord </a:t>
            </a:r>
          </a:p>
        </p:txBody>
      </p:sp>
      <p:sp>
        <p:nvSpPr>
          <p:cNvPr id="7" name="Flowchart: Manual Operation 6">
            <a:extLst>
              <a:ext uri="{FF2B5EF4-FFF2-40B4-BE49-F238E27FC236}">
                <a16:creationId xmlns:a16="http://schemas.microsoft.com/office/drawing/2014/main" id="{F173B965-D03B-4E65-88B1-E4328933AD45}"/>
              </a:ext>
            </a:extLst>
          </p:cNvPr>
          <p:cNvSpPr/>
          <p:nvPr/>
        </p:nvSpPr>
        <p:spPr>
          <a:xfrm>
            <a:off x="695325" y="4667250"/>
            <a:ext cx="3038475" cy="1905000"/>
          </a:xfrm>
          <a:prstGeom prst="flowChartManualOperation">
            <a:avLst/>
          </a:prstGeom>
          <a:solidFill>
            <a:srgbClr val="FFFF00"/>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The Angel of the Lord arrived because of Zacharias’ prayer for offspring</a:t>
            </a:r>
          </a:p>
        </p:txBody>
      </p:sp>
      <p:sp>
        <p:nvSpPr>
          <p:cNvPr id="8" name="Flowchart: Manual Operation 7">
            <a:extLst>
              <a:ext uri="{FF2B5EF4-FFF2-40B4-BE49-F238E27FC236}">
                <a16:creationId xmlns:a16="http://schemas.microsoft.com/office/drawing/2014/main" id="{28544EE3-0989-4D6C-80A4-A9559274449E}"/>
              </a:ext>
            </a:extLst>
          </p:cNvPr>
          <p:cNvSpPr/>
          <p:nvPr/>
        </p:nvSpPr>
        <p:spPr>
          <a:xfrm>
            <a:off x="4576762" y="4667250"/>
            <a:ext cx="3038475" cy="1905000"/>
          </a:xfrm>
          <a:prstGeom prst="flowChartManualOperation">
            <a:avLst/>
          </a:prstGeom>
          <a:solidFill>
            <a:srgbClr val="7030A0"/>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The Angel of the Lord announced that Elisabeth would bear a son</a:t>
            </a:r>
          </a:p>
        </p:txBody>
      </p:sp>
      <p:sp>
        <p:nvSpPr>
          <p:cNvPr id="9" name="Flowchart: Manual Operation 8">
            <a:extLst>
              <a:ext uri="{FF2B5EF4-FFF2-40B4-BE49-F238E27FC236}">
                <a16:creationId xmlns:a16="http://schemas.microsoft.com/office/drawing/2014/main" id="{ABBFB413-666D-41A2-B562-FBD1815D7AF5}"/>
              </a:ext>
            </a:extLst>
          </p:cNvPr>
          <p:cNvSpPr/>
          <p:nvPr/>
        </p:nvSpPr>
        <p:spPr>
          <a:xfrm>
            <a:off x="8458199" y="4667250"/>
            <a:ext cx="3038475" cy="1905000"/>
          </a:xfrm>
          <a:prstGeom prst="flowChartManualOperation">
            <a:avLst/>
          </a:prstGeom>
          <a:solidFill>
            <a:srgbClr val="00B05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They would conceive a baby and he was named John by the LORD God</a:t>
            </a:r>
          </a:p>
        </p:txBody>
      </p:sp>
    </p:spTree>
    <p:extLst>
      <p:ext uri="{BB962C8B-B14F-4D97-AF65-F5344CB8AC3E}">
        <p14:creationId xmlns:p14="http://schemas.microsoft.com/office/powerpoint/2010/main" val="8632913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DC4D30-8DFB-417C-8A45-6AA9E1494F83}"/>
              </a:ext>
            </a:extLst>
          </p:cNvPr>
          <p:cNvSpPr/>
          <p:nvPr/>
        </p:nvSpPr>
        <p:spPr>
          <a:xfrm>
            <a:off x="304800" y="457200"/>
            <a:ext cx="11506200" cy="2109788"/>
          </a:xfrm>
          <a:prstGeom prst="rect">
            <a:avLst/>
          </a:prstGeom>
          <a:solidFill>
            <a:srgbClr val="00206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1B89F9-FFC3-4855-AC91-128E0A58B976}"/>
              </a:ext>
            </a:extLst>
          </p:cNvPr>
          <p:cNvSpPr/>
          <p:nvPr/>
        </p:nvSpPr>
        <p:spPr>
          <a:xfrm>
            <a:off x="671514" y="535663"/>
            <a:ext cx="11015661" cy="2031325"/>
          </a:xfrm>
          <a:prstGeom prst="rect">
            <a:avLst/>
          </a:prstGeom>
          <a:ln>
            <a:noFill/>
          </a:ln>
        </p:spPr>
        <p:txBody>
          <a:bodyPr wrap="square">
            <a:spAutoFit/>
          </a:bodyPr>
          <a:lstStyle/>
          <a:p>
            <a:pPr algn="just"/>
            <a:r>
              <a:rPr lang="en-US" dirty="0">
                <a:latin typeface="Calibri" panose="020F0502020204030204" pitchFamily="34" charset="0"/>
                <a:cs typeface="Calibri" panose="020F0502020204030204" pitchFamily="34" charset="0"/>
              </a:rPr>
              <a:t>And thou shalt have joy and gladness; and many shall rejoice at his birth. For he shall be great in the sight of the Lord, and shall drink neither wine nor strong drink; and he shall be filled with the Holy Ghost, even from his mother’s womb. For he shall be great in the sight of the Lord, and shall drink neither wine nor strong drink; and he shall be filled with the Holy Ghost, even from his mother’s womb. And many of the children of Israel shall he turn to the Lord their God. And he shall go before him in the spirit and power of Elias, to turn the hearts of the fathers to the children, and the disobedient to the wisdom of the just; to make ready a people prepared for the Lord. (Luke 1:14–17)</a:t>
            </a:r>
          </a:p>
        </p:txBody>
      </p:sp>
      <p:sp>
        <p:nvSpPr>
          <p:cNvPr id="7" name="Rectangle 6">
            <a:extLst>
              <a:ext uri="{FF2B5EF4-FFF2-40B4-BE49-F238E27FC236}">
                <a16:creationId xmlns:a16="http://schemas.microsoft.com/office/drawing/2014/main" id="{79BD28F1-8527-4FAE-9761-C708B2D2617A}"/>
              </a:ext>
            </a:extLst>
          </p:cNvPr>
          <p:cNvSpPr/>
          <p:nvPr/>
        </p:nvSpPr>
        <p:spPr>
          <a:xfrm>
            <a:off x="3402807" y="685562"/>
            <a:ext cx="5286375" cy="1653064"/>
          </a:xfrm>
          <a:prstGeom prst="rect">
            <a:avLst/>
          </a:prstGeom>
          <a:solidFill>
            <a:srgbClr val="7030A0">
              <a:alpha val="80000"/>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EIGHT PROPHECIES</a:t>
            </a:r>
          </a:p>
          <a:p>
            <a:pPr algn="ctr"/>
            <a:r>
              <a:rPr lang="en-US" dirty="0">
                <a:latin typeface="Calibri" panose="020F0502020204030204" pitchFamily="34" charset="0"/>
                <a:cs typeface="Calibri" panose="020F0502020204030204" pitchFamily="34" charset="0"/>
              </a:rPr>
              <a:t>About</a:t>
            </a:r>
          </a:p>
          <a:p>
            <a:pPr algn="ctr"/>
            <a:r>
              <a:rPr lang="en-US" dirty="0">
                <a:latin typeface="Calibri" panose="020F0502020204030204" pitchFamily="34" charset="0"/>
                <a:cs typeface="Calibri" panose="020F0502020204030204" pitchFamily="34" charset="0"/>
              </a:rPr>
              <a:t>John the Baptist</a:t>
            </a:r>
          </a:p>
        </p:txBody>
      </p:sp>
      <p:sp>
        <p:nvSpPr>
          <p:cNvPr id="8" name="Speech Bubble: Rectangle 7">
            <a:extLst>
              <a:ext uri="{FF2B5EF4-FFF2-40B4-BE49-F238E27FC236}">
                <a16:creationId xmlns:a16="http://schemas.microsoft.com/office/drawing/2014/main" id="{CA02C311-971A-4A5E-8ACF-776842E7E10B}"/>
              </a:ext>
            </a:extLst>
          </p:cNvPr>
          <p:cNvSpPr/>
          <p:nvPr/>
        </p:nvSpPr>
        <p:spPr>
          <a:xfrm>
            <a:off x="600072" y="2933701"/>
            <a:ext cx="2152651" cy="1428750"/>
          </a:xfrm>
          <a:prstGeom prst="wedgeRect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Great in the sight of the Lord</a:t>
            </a:r>
          </a:p>
        </p:txBody>
      </p:sp>
      <p:sp>
        <p:nvSpPr>
          <p:cNvPr id="9" name="Speech Bubble: Rectangle 8">
            <a:extLst>
              <a:ext uri="{FF2B5EF4-FFF2-40B4-BE49-F238E27FC236}">
                <a16:creationId xmlns:a16="http://schemas.microsoft.com/office/drawing/2014/main" id="{1F30C7B1-AC7C-41B7-B67F-1A7C228A98A6}"/>
              </a:ext>
            </a:extLst>
          </p:cNvPr>
          <p:cNvSpPr/>
          <p:nvPr/>
        </p:nvSpPr>
        <p:spPr>
          <a:xfrm>
            <a:off x="3402807" y="2933701"/>
            <a:ext cx="2228850" cy="1477328"/>
          </a:xfrm>
          <a:prstGeom prst="wedgeRectCallou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Will drink neither wine nor strong drink</a:t>
            </a:r>
          </a:p>
        </p:txBody>
      </p:sp>
      <p:sp>
        <p:nvSpPr>
          <p:cNvPr id="10" name="Speech Bubble: Rectangle 9">
            <a:extLst>
              <a:ext uri="{FF2B5EF4-FFF2-40B4-BE49-F238E27FC236}">
                <a16:creationId xmlns:a16="http://schemas.microsoft.com/office/drawing/2014/main" id="{12E60C91-909E-4F05-B751-9216F425E3E8}"/>
              </a:ext>
            </a:extLst>
          </p:cNvPr>
          <p:cNvSpPr/>
          <p:nvPr/>
        </p:nvSpPr>
        <p:spPr>
          <a:xfrm>
            <a:off x="6316266" y="2957990"/>
            <a:ext cx="2228850" cy="1428750"/>
          </a:xfrm>
          <a:prstGeom prst="wedgeRectCallou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Filled by the </a:t>
            </a:r>
          </a:p>
          <a:p>
            <a:pPr algn="ctr"/>
            <a:r>
              <a:rPr lang="en-US" b="1" dirty="0">
                <a:latin typeface="Calibri" panose="020F0502020204030204" pitchFamily="34" charset="0"/>
                <a:cs typeface="Calibri" panose="020F0502020204030204" pitchFamily="34" charset="0"/>
              </a:rPr>
              <a:t>Holy Ghost in his </a:t>
            </a:r>
          </a:p>
          <a:p>
            <a:pPr algn="ctr"/>
            <a:r>
              <a:rPr lang="en-US" b="1" dirty="0">
                <a:latin typeface="Calibri" panose="020F0502020204030204" pitchFamily="34" charset="0"/>
                <a:cs typeface="Calibri" panose="020F0502020204030204" pitchFamily="34" charset="0"/>
              </a:rPr>
              <a:t>mother’s womb</a:t>
            </a:r>
          </a:p>
        </p:txBody>
      </p:sp>
      <p:sp>
        <p:nvSpPr>
          <p:cNvPr id="11" name="Speech Bubble: Rectangle 10">
            <a:extLst>
              <a:ext uri="{FF2B5EF4-FFF2-40B4-BE49-F238E27FC236}">
                <a16:creationId xmlns:a16="http://schemas.microsoft.com/office/drawing/2014/main" id="{359A225F-BA8F-41B9-B8CB-8D4CE5B12D70}"/>
              </a:ext>
            </a:extLst>
          </p:cNvPr>
          <p:cNvSpPr/>
          <p:nvPr/>
        </p:nvSpPr>
        <p:spPr>
          <a:xfrm>
            <a:off x="9229725" y="2933701"/>
            <a:ext cx="2228850" cy="1428750"/>
          </a:xfrm>
          <a:prstGeom prst="wedgeRectCallou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Will turn many children of Israel to the LORD God</a:t>
            </a:r>
          </a:p>
        </p:txBody>
      </p:sp>
      <p:sp>
        <p:nvSpPr>
          <p:cNvPr id="12" name="Speech Bubble: Rectangle 11">
            <a:extLst>
              <a:ext uri="{FF2B5EF4-FFF2-40B4-BE49-F238E27FC236}">
                <a16:creationId xmlns:a16="http://schemas.microsoft.com/office/drawing/2014/main" id="{0007FE06-B99E-4F8E-B294-58F8B00A8AE5}"/>
              </a:ext>
            </a:extLst>
          </p:cNvPr>
          <p:cNvSpPr/>
          <p:nvPr/>
        </p:nvSpPr>
        <p:spPr>
          <a:xfrm>
            <a:off x="600072" y="4910139"/>
            <a:ext cx="2152651" cy="1562100"/>
          </a:xfrm>
          <a:prstGeom prst="wedgeRectCallout">
            <a:avLst/>
          </a:prstGeom>
          <a:solidFill>
            <a:srgbClr val="570F0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Shall have the spirit and power of Elijah</a:t>
            </a:r>
          </a:p>
        </p:txBody>
      </p:sp>
      <p:sp>
        <p:nvSpPr>
          <p:cNvPr id="13" name="Speech Bubble: Rectangle 12">
            <a:extLst>
              <a:ext uri="{FF2B5EF4-FFF2-40B4-BE49-F238E27FC236}">
                <a16:creationId xmlns:a16="http://schemas.microsoft.com/office/drawing/2014/main" id="{189450B1-5A04-44D7-B5D4-F9C9CD396ABF}"/>
              </a:ext>
            </a:extLst>
          </p:cNvPr>
          <p:cNvSpPr/>
          <p:nvPr/>
        </p:nvSpPr>
        <p:spPr>
          <a:xfrm>
            <a:off x="3402807" y="4910139"/>
            <a:ext cx="2128836" cy="1562100"/>
          </a:xfrm>
          <a:prstGeom prst="wedgeRectCallout">
            <a:avLst/>
          </a:prstGeom>
          <a:solidFill>
            <a:srgbClr val="42629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Will turn the hearts of the fathers </a:t>
            </a:r>
          </a:p>
          <a:p>
            <a:pPr algn="ctr"/>
            <a:r>
              <a:rPr lang="en-US" b="1" dirty="0">
                <a:latin typeface="Calibri" panose="020F0502020204030204" pitchFamily="34" charset="0"/>
                <a:cs typeface="Calibri" panose="020F0502020204030204" pitchFamily="34" charset="0"/>
              </a:rPr>
              <a:t>to the children</a:t>
            </a:r>
          </a:p>
        </p:txBody>
      </p:sp>
      <p:sp>
        <p:nvSpPr>
          <p:cNvPr id="14" name="Speech Bubble: Rectangle 13">
            <a:extLst>
              <a:ext uri="{FF2B5EF4-FFF2-40B4-BE49-F238E27FC236}">
                <a16:creationId xmlns:a16="http://schemas.microsoft.com/office/drawing/2014/main" id="{2B332B25-0718-4B9F-B15E-57F989603DFF}"/>
              </a:ext>
            </a:extLst>
          </p:cNvPr>
          <p:cNvSpPr/>
          <p:nvPr/>
        </p:nvSpPr>
        <p:spPr>
          <a:xfrm>
            <a:off x="6266259" y="4910139"/>
            <a:ext cx="2228850" cy="1562100"/>
          </a:xfrm>
          <a:prstGeom prst="wedgeRectCallout">
            <a:avLst/>
          </a:prstGeom>
          <a:solidFill>
            <a:srgbClr val="00CFC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Will turn the disobedient to the wisdom of the just</a:t>
            </a:r>
          </a:p>
        </p:txBody>
      </p:sp>
      <p:sp>
        <p:nvSpPr>
          <p:cNvPr id="15" name="Speech Bubble: Rectangle 14">
            <a:extLst>
              <a:ext uri="{FF2B5EF4-FFF2-40B4-BE49-F238E27FC236}">
                <a16:creationId xmlns:a16="http://schemas.microsoft.com/office/drawing/2014/main" id="{1005F571-90DB-4933-8E85-C26C2B8FD7E3}"/>
              </a:ext>
            </a:extLst>
          </p:cNvPr>
          <p:cNvSpPr/>
          <p:nvPr/>
        </p:nvSpPr>
        <p:spPr>
          <a:xfrm>
            <a:off x="9229726" y="4910139"/>
            <a:ext cx="2228850" cy="1562100"/>
          </a:xfrm>
          <a:prstGeom prst="wedgeRectCallout">
            <a:avLst/>
          </a:prstGeom>
          <a:solidFill>
            <a:srgbClr val="933F8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Will make ready a people prepared for the Lord</a:t>
            </a:r>
          </a:p>
        </p:txBody>
      </p:sp>
    </p:spTree>
    <p:extLst>
      <p:ext uri="{BB962C8B-B14F-4D97-AF65-F5344CB8AC3E}">
        <p14:creationId xmlns:p14="http://schemas.microsoft.com/office/powerpoint/2010/main" val="21751595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ppt_w</p:attrName>
                                        </p:attrNameLst>
                                      </p:cBhvr>
                                      <p:tavLst>
                                        <p:tav tm="0" fmla="#ppt_w*sin(2.5*pi*$)">
                                          <p:val>
                                            <p:fltVal val="0"/>
                                          </p:val>
                                        </p:tav>
                                        <p:tav tm="100000">
                                          <p:val>
                                            <p:fltVal val="1"/>
                                          </p:val>
                                        </p:tav>
                                      </p:tavLst>
                                    </p:anim>
                                    <p:anim calcmode="lin" valueType="num">
                                      <p:cBhvr>
                                        <p:cTn id="17" dur="2000" fill="hold"/>
                                        <p:tgtEl>
                                          <p:spTgt spid="8"/>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anim calcmode="lin" valueType="num">
                                      <p:cBhvr>
                                        <p:cTn id="21" dur="2000" fill="hold"/>
                                        <p:tgtEl>
                                          <p:spTgt spid="9"/>
                                        </p:tgtEl>
                                        <p:attrNameLst>
                                          <p:attrName>ppt_w</p:attrName>
                                        </p:attrNameLst>
                                      </p:cBhvr>
                                      <p:tavLst>
                                        <p:tav tm="0" fmla="#ppt_w*sin(2.5*pi*$)">
                                          <p:val>
                                            <p:fltVal val="0"/>
                                          </p:val>
                                        </p:tav>
                                        <p:tav tm="100000">
                                          <p:val>
                                            <p:fltVal val="1"/>
                                          </p:val>
                                        </p:tav>
                                      </p:tavLst>
                                    </p:anim>
                                    <p:anim calcmode="lin" valueType="num">
                                      <p:cBhvr>
                                        <p:cTn id="22" dur="2000" fill="hold"/>
                                        <p:tgtEl>
                                          <p:spTgt spid="9"/>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ppt_w</p:attrName>
                                        </p:attrNameLst>
                                      </p:cBhvr>
                                      <p:tavLst>
                                        <p:tav tm="0" fmla="#ppt_w*sin(2.5*pi*$)">
                                          <p:val>
                                            <p:fltVal val="0"/>
                                          </p:val>
                                        </p:tav>
                                        <p:tav tm="100000">
                                          <p:val>
                                            <p:fltVal val="1"/>
                                          </p:val>
                                        </p:tav>
                                      </p:tavLst>
                                    </p:anim>
                                    <p:anim calcmode="lin" valueType="num">
                                      <p:cBhvr>
                                        <p:cTn id="27" dur="2000" fill="hold"/>
                                        <p:tgtEl>
                                          <p:spTgt spid="10"/>
                                        </p:tgtEl>
                                        <p:attrNameLst>
                                          <p:attrName>ppt_h</p:attrName>
                                        </p:attrNameLst>
                                      </p:cBhvr>
                                      <p:tavLst>
                                        <p:tav tm="0">
                                          <p:val>
                                            <p:strVal val="#ppt_h"/>
                                          </p:val>
                                        </p:tav>
                                        <p:tav tm="100000">
                                          <p:val>
                                            <p:strVal val="#ppt_h"/>
                                          </p:val>
                                        </p:tav>
                                      </p:tavLst>
                                    </p:anim>
                                  </p:childTnLst>
                                </p:cTn>
                              </p:par>
                              <p:par>
                                <p:cTn id="28" presetID="45" presetClass="entr" presetSubtype="0"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anim calcmode="lin" valueType="num">
                                      <p:cBhvr>
                                        <p:cTn id="31" dur="2000" fill="hold"/>
                                        <p:tgtEl>
                                          <p:spTgt spid="11"/>
                                        </p:tgtEl>
                                        <p:attrNameLst>
                                          <p:attrName>ppt_w</p:attrName>
                                        </p:attrNameLst>
                                      </p:cBhvr>
                                      <p:tavLst>
                                        <p:tav tm="0" fmla="#ppt_w*sin(2.5*pi*$)">
                                          <p:val>
                                            <p:fltVal val="0"/>
                                          </p:val>
                                        </p:tav>
                                        <p:tav tm="100000">
                                          <p:val>
                                            <p:fltVal val="1"/>
                                          </p:val>
                                        </p:tav>
                                      </p:tavLst>
                                    </p:anim>
                                    <p:anim calcmode="lin" valueType="num">
                                      <p:cBhvr>
                                        <p:cTn id="32" dur="2000" fill="hold"/>
                                        <p:tgtEl>
                                          <p:spTgt spid="11"/>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anim calcmode="lin" valueType="num">
                                      <p:cBhvr>
                                        <p:cTn id="36" dur="2000" fill="hold"/>
                                        <p:tgtEl>
                                          <p:spTgt spid="12"/>
                                        </p:tgtEl>
                                        <p:attrNameLst>
                                          <p:attrName>ppt_w</p:attrName>
                                        </p:attrNameLst>
                                      </p:cBhvr>
                                      <p:tavLst>
                                        <p:tav tm="0" fmla="#ppt_w*sin(2.5*pi*$)">
                                          <p:val>
                                            <p:fltVal val="0"/>
                                          </p:val>
                                        </p:tav>
                                        <p:tav tm="100000">
                                          <p:val>
                                            <p:fltVal val="1"/>
                                          </p:val>
                                        </p:tav>
                                      </p:tavLst>
                                    </p:anim>
                                    <p:anim calcmode="lin" valueType="num">
                                      <p:cBhvr>
                                        <p:cTn id="37" dur="2000" fill="hold"/>
                                        <p:tgtEl>
                                          <p:spTgt spid="12"/>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25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anim calcmode="lin" valueType="num">
                                      <p:cBhvr>
                                        <p:cTn id="41" dur="2000" fill="hold"/>
                                        <p:tgtEl>
                                          <p:spTgt spid="13"/>
                                        </p:tgtEl>
                                        <p:attrNameLst>
                                          <p:attrName>ppt_w</p:attrName>
                                        </p:attrNameLst>
                                      </p:cBhvr>
                                      <p:tavLst>
                                        <p:tav tm="0" fmla="#ppt_w*sin(2.5*pi*$)">
                                          <p:val>
                                            <p:fltVal val="0"/>
                                          </p:val>
                                        </p:tav>
                                        <p:tav tm="100000">
                                          <p:val>
                                            <p:fltVal val="1"/>
                                          </p:val>
                                        </p:tav>
                                      </p:tavLst>
                                    </p:anim>
                                    <p:anim calcmode="lin" valueType="num">
                                      <p:cBhvr>
                                        <p:cTn id="42" dur="2000" fill="hold"/>
                                        <p:tgtEl>
                                          <p:spTgt spid="13"/>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30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2000"/>
                                        <p:tgtEl>
                                          <p:spTgt spid="14"/>
                                        </p:tgtEl>
                                      </p:cBhvr>
                                    </p:animEffect>
                                    <p:anim calcmode="lin" valueType="num">
                                      <p:cBhvr>
                                        <p:cTn id="46" dur="2000" fill="hold"/>
                                        <p:tgtEl>
                                          <p:spTgt spid="14"/>
                                        </p:tgtEl>
                                        <p:attrNameLst>
                                          <p:attrName>ppt_w</p:attrName>
                                        </p:attrNameLst>
                                      </p:cBhvr>
                                      <p:tavLst>
                                        <p:tav tm="0" fmla="#ppt_w*sin(2.5*pi*$)">
                                          <p:val>
                                            <p:fltVal val="0"/>
                                          </p:val>
                                        </p:tav>
                                        <p:tav tm="100000">
                                          <p:val>
                                            <p:fltVal val="1"/>
                                          </p:val>
                                        </p:tav>
                                      </p:tavLst>
                                    </p:anim>
                                    <p:anim calcmode="lin" valueType="num">
                                      <p:cBhvr>
                                        <p:cTn id="47" dur="2000" fill="hold"/>
                                        <p:tgtEl>
                                          <p:spTgt spid="14"/>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35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anim calcmode="lin" valueType="num">
                                      <p:cBhvr>
                                        <p:cTn id="51" dur="2000" fill="hold"/>
                                        <p:tgtEl>
                                          <p:spTgt spid="15"/>
                                        </p:tgtEl>
                                        <p:attrNameLst>
                                          <p:attrName>ppt_w</p:attrName>
                                        </p:attrNameLst>
                                      </p:cBhvr>
                                      <p:tavLst>
                                        <p:tav tm="0" fmla="#ppt_w*sin(2.5*pi*$)">
                                          <p:val>
                                            <p:fltVal val="0"/>
                                          </p:val>
                                        </p:tav>
                                        <p:tav tm="100000">
                                          <p:val>
                                            <p:fltVal val="1"/>
                                          </p:val>
                                        </p:tav>
                                      </p:tavLst>
                                    </p:anim>
                                    <p:anim calcmode="lin" valueType="num">
                                      <p:cBhvr>
                                        <p:cTn id="52"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64A85E-1166-4959-A86E-F6AF8A6CB7A5}"/>
              </a:ext>
            </a:extLst>
          </p:cNvPr>
          <p:cNvSpPr/>
          <p:nvPr/>
        </p:nvSpPr>
        <p:spPr>
          <a:xfrm>
            <a:off x="694944" y="243839"/>
            <a:ext cx="10850880" cy="1609791"/>
          </a:xfrm>
          <a:prstGeom prst="rect">
            <a:avLst/>
          </a:prstGeom>
          <a:solidFill>
            <a:schemeClr val="tx1"/>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49DAA70-04EC-4718-A26A-C033B65A6EB4}"/>
              </a:ext>
            </a:extLst>
          </p:cNvPr>
          <p:cNvSpPr/>
          <p:nvPr/>
        </p:nvSpPr>
        <p:spPr>
          <a:xfrm>
            <a:off x="987552" y="376303"/>
            <a:ext cx="10351008" cy="1477328"/>
          </a:xfrm>
          <a:prstGeom prst="rect">
            <a:avLst/>
          </a:prstGeom>
          <a:noFill/>
        </p:spPr>
        <p:txBody>
          <a:bodyPr wrap="square">
            <a:spAutoFit/>
          </a:bodyPr>
          <a:lstStyle/>
          <a:p>
            <a:pPr algn="just"/>
            <a:r>
              <a:rPr lang="en-US" b="1" dirty="0">
                <a:solidFill>
                  <a:schemeClr val="bg1"/>
                </a:solidFill>
                <a:latin typeface="Calibri" panose="020F0502020204030204" pitchFamily="34" charset="0"/>
                <a:cs typeface="Calibri" panose="020F0502020204030204" pitchFamily="34" charset="0"/>
              </a:rPr>
              <a:t>And Zacharias said unto the angel, Whereby shall I know this? for I am an old man, and my wife well stricken in years. And the angel answering said unto him, I am Gabriel, that stand in the presence of God; and am sent to speak unto thee, and to shew thee these glad tidings. And, behold, thou shalt be dumb, and not able to speak, until the day that these things shall be performed, because thou believest not my words, which shall be fulfilled in their season. (Luke 1:18–20)</a:t>
            </a:r>
          </a:p>
        </p:txBody>
      </p:sp>
      <p:sp>
        <p:nvSpPr>
          <p:cNvPr id="6" name="Oval 5">
            <a:extLst>
              <a:ext uri="{FF2B5EF4-FFF2-40B4-BE49-F238E27FC236}">
                <a16:creationId xmlns:a16="http://schemas.microsoft.com/office/drawing/2014/main" id="{CC1F42A7-EE81-4339-9026-C123F0D147FD}"/>
              </a:ext>
            </a:extLst>
          </p:cNvPr>
          <p:cNvSpPr/>
          <p:nvPr/>
        </p:nvSpPr>
        <p:spPr>
          <a:xfrm>
            <a:off x="987552" y="2621280"/>
            <a:ext cx="2852928" cy="1767840"/>
          </a:xfrm>
          <a:prstGeom prst="ellipse">
            <a:avLst/>
          </a:prstGeom>
          <a:gradFill flip="none" rotWithShape="1">
            <a:gsLst>
              <a:gs pos="0">
                <a:schemeClr val="accent1">
                  <a:shade val="30000"/>
                  <a:satMod val="115000"/>
                </a:schemeClr>
              </a:gs>
              <a:gs pos="50000">
                <a:schemeClr val="accent1">
                  <a:lumMod val="75000"/>
                </a:schemeClr>
              </a:gs>
              <a:gs pos="66000">
                <a:schemeClr val="accent1">
                  <a:lumMod val="5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Zacharias did not believe the Angel because he and his wife were too old to conceive.</a:t>
            </a:r>
          </a:p>
        </p:txBody>
      </p:sp>
      <p:sp>
        <p:nvSpPr>
          <p:cNvPr id="7" name="Oval 6">
            <a:extLst>
              <a:ext uri="{FF2B5EF4-FFF2-40B4-BE49-F238E27FC236}">
                <a16:creationId xmlns:a16="http://schemas.microsoft.com/office/drawing/2014/main" id="{6ACD402D-46BF-4787-AB57-20FDCD9A6DD7}"/>
              </a:ext>
            </a:extLst>
          </p:cNvPr>
          <p:cNvSpPr/>
          <p:nvPr/>
        </p:nvSpPr>
        <p:spPr>
          <a:xfrm>
            <a:off x="435866" y="3910149"/>
            <a:ext cx="2852928" cy="1767840"/>
          </a:xfrm>
          <a:prstGeom prst="ellipse">
            <a:avLst/>
          </a:prstGeom>
          <a:gradFill flip="none" rotWithShape="1">
            <a:gsLst>
              <a:gs pos="0">
                <a:schemeClr val="accent6">
                  <a:lumMod val="50000"/>
                </a:schemeClr>
              </a:gs>
              <a:gs pos="50000">
                <a:schemeClr val="accent6">
                  <a:lumMod val="75000"/>
                </a:schemeClr>
              </a:gs>
              <a:gs pos="66000">
                <a:schemeClr val="accent6">
                  <a:lumMod val="5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The Angel of the Lord’s name is Gabriel</a:t>
            </a:r>
          </a:p>
        </p:txBody>
      </p:sp>
      <p:sp>
        <p:nvSpPr>
          <p:cNvPr id="8" name="Oval 7">
            <a:extLst>
              <a:ext uri="{FF2B5EF4-FFF2-40B4-BE49-F238E27FC236}">
                <a16:creationId xmlns:a16="http://schemas.microsoft.com/office/drawing/2014/main" id="{ECF30644-0D08-41B6-AE46-9087EFBC1A70}"/>
              </a:ext>
            </a:extLst>
          </p:cNvPr>
          <p:cNvSpPr/>
          <p:nvPr/>
        </p:nvSpPr>
        <p:spPr>
          <a:xfrm>
            <a:off x="3840480" y="4672148"/>
            <a:ext cx="2852928" cy="1767840"/>
          </a:xfrm>
          <a:prstGeom prst="ellipse">
            <a:avLst/>
          </a:prstGeom>
          <a:gradFill flip="none" rotWithShape="1">
            <a:gsLst>
              <a:gs pos="0">
                <a:schemeClr val="accent4">
                  <a:lumMod val="50000"/>
                </a:schemeClr>
              </a:gs>
              <a:gs pos="50000">
                <a:schemeClr val="accent4">
                  <a:lumMod val="75000"/>
                </a:schemeClr>
              </a:gs>
              <a:gs pos="66000">
                <a:schemeClr val="accent4">
                  <a:lumMod val="5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Zacharias remained in the diminished non-speaking condition…</a:t>
            </a:r>
          </a:p>
        </p:txBody>
      </p:sp>
      <p:sp>
        <p:nvSpPr>
          <p:cNvPr id="9" name="Oval 8">
            <a:extLst>
              <a:ext uri="{FF2B5EF4-FFF2-40B4-BE49-F238E27FC236}">
                <a16:creationId xmlns:a16="http://schemas.microsoft.com/office/drawing/2014/main" id="{CDB1B34C-3CD5-4C70-803B-5E5431835D3F}"/>
              </a:ext>
            </a:extLst>
          </p:cNvPr>
          <p:cNvSpPr/>
          <p:nvPr/>
        </p:nvSpPr>
        <p:spPr>
          <a:xfrm>
            <a:off x="8851392" y="3026229"/>
            <a:ext cx="2852928" cy="1767840"/>
          </a:xfrm>
          <a:prstGeom prst="ellipse">
            <a:avLst/>
          </a:prstGeom>
          <a:gradFill flip="none" rotWithShape="1">
            <a:gsLst>
              <a:gs pos="0">
                <a:srgbClr val="441D61"/>
              </a:gs>
              <a:gs pos="50000">
                <a:srgbClr val="7030A0"/>
              </a:gs>
              <a:gs pos="66000">
                <a:srgbClr val="441D61"/>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Angel of the Lord Gabriel was sent by the LORD God to Zacharias</a:t>
            </a:r>
          </a:p>
        </p:txBody>
      </p:sp>
      <p:sp>
        <p:nvSpPr>
          <p:cNvPr id="10" name="Oval 9">
            <a:extLst>
              <a:ext uri="{FF2B5EF4-FFF2-40B4-BE49-F238E27FC236}">
                <a16:creationId xmlns:a16="http://schemas.microsoft.com/office/drawing/2014/main" id="{CCD1DC71-C4B4-432F-8F63-977E27F5A0EF}"/>
              </a:ext>
            </a:extLst>
          </p:cNvPr>
          <p:cNvSpPr/>
          <p:nvPr/>
        </p:nvSpPr>
        <p:spPr>
          <a:xfrm>
            <a:off x="5346194" y="2468880"/>
            <a:ext cx="2852928" cy="1767840"/>
          </a:xfrm>
          <a:prstGeom prst="ellipse">
            <a:avLst/>
          </a:prstGeom>
          <a:gradFill flip="none" rotWithShape="1">
            <a:gsLst>
              <a:gs pos="0">
                <a:schemeClr val="accent3">
                  <a:lumMod val="50000"/>
                </a:schemeClr>
              </a:gs>
              <a:gs pos="50000">
                <a:schemeClr val="accent3">
                  <a:lumMod val="75000"/>
                </a:schemeClr>
              </a:gs>
              <a:gs pos="66000">
                <a:schemeClr val="accent3">
                  <a:lumMod val="5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Angel Gabriel is an angel that stands in the presence of the LORD God</a:t>
            </a:r>
          </a:p>
        </p:txBody>
      </p:sp>
      <p:sp>
        <p:nvSpPr>
          <p:cNvPr id="11" name="Oval 10">
            <a:extLst>
              <a:ext uri="{FF2B5EF4-FFF2-40B4-BE49-F238E27FC236}">
                <a16:creationId xmlns:a16="http://schemas.microsoft.com/office/drawing/2014/main" id="{C09A212A-C0E1-4CF1-BF41-F22F311B544C}"/>
              </a:ext>
            </a:extLst>
          </p:cNvPr>
          <p:cNvSpPr/>
          <p:nvPr/>
        </p:nvSpPr>
        <p:spPr>
          <a:xfrm>
            <a:off x="6739564" y="3505200"/>
            <a:ext cx="2852928" cy="1767840"/>
          </a:xfrm>
          <a:prstGeom prst="ellipse">
            <a:avLst/>
          </a:prstGeom>
          <a:gradFill flip="none" rotWithShape="1">
            <a:gsLst>
              <a:gs pos="0">
                <a:schemeClr val="accent5">
                  <a:lumMod val="50000"/>
                </a:schemeClr>
              </a:gs>
              <a:gs pos="50000">
                <a:schemeClr val="accent5">
                  <a:lumMod val="75000"/>
                </a:schemeClr>
              </a:gs>
              <a:gs pos="66000">
                <a:schemeClr val="accent5">
                  <a:lumMod val="5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Angel Gabriel made Zacharias unable to speak because of his disbelief</a:t>
            </a:r>
          </a:p>
        </p:txBody>
      </p:sp>
      <p:sp>
        <p:nvSpPr>
          <p:cNvPr id="12" name="Oval 11">
            <a:extLst>
              <a:ext uri="{FF2B5EF4-FFF2-40B4-BE49-F238E27FC236}">
                <a16:creationId xmlns:a16="http://schemas.microsoft.com/office/drawing/2014/main" id="{7CC64E6F-F17D-44A7-892A-F82ECB112DC0}"/>
              </a:ext>
            </a:extLst>
          </p:cNvPr>
          <p:cNvSpPr/>
          <p:nvPr/>
        </p:nvSpPr>
        <p:spPr>
          <a:xfrm>
            <a:off x="8740793" y="4946469"/>
            <a:ext cx="2852928" cy="1767840"/>
          </a:xfrm>
          <a:prstGeom prst="ellipse">
            <a:avLst/>
          </a:prstGeom>
          <a:gradFill flip="none" rotWithShape="1">
            <a:gsLst>
              <a:gs pos="0">
                <a:srgbClr val="002060"/>
              </a:gs>
              <a:gs pos="50000">
                <a:srgbClr val="0070C0"/>
              </a:gs>
              <a:gs pos="66000">
                <a:srgbClr val="002060"/>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…until the </a:t>
            </a:r>
          </a:p>
          <a:p>
            <a:pPr algn="ctr"/>
            <a:r>
              <a:rPr lang="en-US" dirty="0">
                <a:latin typeface="Calibri" panose="020F0502020204030204" pitchFamily="34" charset="0"/>
                <a:cs typeface="Calibri" panose="020F0502020204030204" pitchFamily="34" charset="0"/>
              </a:rPr>
              <a:t>Angel of the Lord’s prophecy had been fulfilled</a:t>
            </a:r>
          </a:p>
        </p:txBody>
      </p:sp>
    </p:spTree>
    <p:extLst>
      <p:ext uri="{BB962C8B-B14F-4D97-AF65-F5344CB8AC3E}">
        <p14:creationId xmlns:p14="http://schemas.microsoft.com/office/powerpoint/2010/main" val="14279805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anim calcmode="lin" valueType="num">
                                      <p:cBhvr>
                                        <p:cTn id="29" dur="2000" fill="hold"/>
                                        <p:tgtEl>
                                          <p:spTgt spid="9"/>
                                        </p:tgtEl>
                                        <p:attrNameLst>
                                          <p:attrName>ppt_w</p:attrName>
                                        </p:attrNameLst>
                                      </p:cBhvr>
                                      <p:tavLst>
                                        <p:tav tm="0" fmla="#ppt_w*sin(2.5*pi*$)">
                                          <p:val>
                                            <p:fltVal val="0"/>
                                          </p:val>
                                        </p:tav>
                                        <p:tav tm="100000">
                                          <p:val>
                                            <p:fltVal val="1"/>
                                          </p:val>
                                        </p:tav>
                                      </p:tavLst>
                                    </p:anim>
                                    <p:anim calcmode="lin" valueType="num">
                                      <p:cBhvr>
                                        <p:cTn id="30"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ppt_w</p:attrName>
                                        </p:attrNameLst>
                                      </p:cBhvr>
                                      <p:tavLst>
                                        <p:tav tm="0" fmla="#ppt_w*sin(2.5*pi*$)">
                                          <p:val>
                                            <p:fltVal val="0"/>
                                          </p:val>
                                        </p:tav>
                                        <p:tav tm="100000">
                                          <p:val>
                                            <p:fltVal val="1"/>
                                          </p:val>
                                        </p:tav>
                                      </p:tavLst>
                                    </p:anim>
                                    <p:anim calcmode="lin" valueType="num">
                                      <p:cBhvr>
                                        <p:cTn id="37"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anim calcmode="lin" valueType="num">
                                      <p:cBhvr>
                                        <p:cTn id="43" dur="2000" fill="hold"/>
                                        <p:tgtEl>
                                          <p:spTgt spid="8"/>
                                        </p:tgtEl>
                                        <p:attrNameLst>
                                          <p:attrName>ppt_w</p:attrName>
                                        </p:attrNameLst>
                                      </p:cBhvr>
                                      <p:tavLst>
                                        <p:tav tm="0" fmla="#ppt_w*sin(2.5*pi*$)">
                                          <p:val>
                                            <p:fltVal val="0"/>
                                          </p:val>
                                        </p:tav>
                                        <p:tav tm="100000">
                                          <p:val>
                                            <p:fltVal val="1"/>
                                          </p:val>
                                        </p:tav>
                                      </p:tavLst>
                                    </p:anim>
                                    <p:anim calcmode="lin" valueType="num">
                                      <p:cBhvr>
                                        <p:cTn id="4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anim calcmode="lin" valueType="num">
                                      <p:cBhvr>
                                        <p:cTn id="50" dur="2000" fill="hold"/>
                                        <p:tgtEl>
                                          <p:spTgt spid="12"/>
                                        </p:tgtEl>
                                        <p:attrNameLst>
                                          <p:attrName>ppt_w</p:attrName>
                                        </p:attrNameLst>
                                      </p:cBhvr>
                                      <p:tavLst>
                                        <p:tav tm="0" fmla="#ppt_w*sin(2.5*pi*$)">
                                          <p:val>
                                            <p:fltVal val="0"/>
                                          </p:val>
                                        </p:tav>
                                        <p:tav tm="100000">
                                          <p:val>
                                            <p:fltVal val="1"/>
                                          </p:val>
                                        </p:tav>
                                      </p:tavLst>
                                    </p:anim>
                                    <p:anim calcmode="lin" valueType="num">
                                      <p:cBhvr>
                                        <p:cTn id="5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EF034-090B-4F80-A8AC-722C6968DEC4}"/>
              </a:ext>
            </a:extLst>
          </p:cNvPr>
          <p:cNvSpPr/>
          <p:nvPr/>
        </p:nvSpPr>
        <p:spPr>
          <a:xfrm>
            <a:off x="352425" y="323850"/>
            <a:ext cx="11487150" cy="1257300"/>
          </a:xfrm>
          <a:prstGeom prst="rect">
            <a:avLst/>
          </a:prstGeom>
          <a:solidFill>
            <a:srgbClr val="FFFF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3A86793-636A-41D4-A17A-61E3BA6BD866}"/>
              </a:ext>
            </a:extLst>
          </p:cNvPr>
          <p:cNvSpPr/>
          <p:nvPr/>
        </p:nvSpPr>
        <p:spPr>
          <a:xfrm>
            <a:off x="828675" y="490835"/>
            <a:ext cx="11010900" cy="923330"/>
          </a:xfrm>
          <a:prstGeom prst="rect">
            <a:avLst/>
          </a:prstGeom>
        </p:spPr>
        <p:txBody>
          <a:bodyPr wrap="square">
            <a:spAutoFit/>
          </a:bodyPr>
          <a:lstStyle/>
          <a:p>
            <a:r>
              <a:rPr lang="en-US" b="1" dirty="0">
                <a:solidFill>
                  <a:schemeClr val="bg1"/>
                </a:solidFill>
                <a:latin typeface="Calibri" panose="020F0502020204030204" pitchFamily="34" charset="0"/>
                <a:cs typeface="Calibri" panose="020F0502020204030204" pitchFamily="34" charset="0"/>
              </a:rPr>
              <a:t>And the people waited for Zacharias, and marveled that he tarried so long in the temple. And when he came out, he could not speak unto them: and they perceived that he had seen a vision in the temple: for he beckoned unto them, and remained speechless. (Luke 1:21–22)</a:t>
            </a:r>
            <a:endParaRPr lang="en-US" dirty="0"/>
          </a:p>
        </p:txBody>
      </p:sp>
      <p:sp>
        <p:nvSpPr>
          <p:cNvPr id="6" name="Rectangle 5">
            <a:extLst>
              <a:ext uri="{FF2B5EF4-FFF2-40B4-BE49-F238E27FC236}">
                <a16:creationId xmlns:a16="http://schemas.microsoft.com/office/drawing/2014/main" id="{9B79DD2D-5F05-4956-BDEC-5F302A6197DE}"/>
              </a:ext>
            </a:extLst>
          </p:cNvPr>
          <p:cNvSpPr/>
          <p:nvPr/>
        </p:nvSpPr>
        <p:spPr>
          <a:xfrm>
            <a:off x="352425" y="1853684"/>
            <a:ext cx="11487150" cy="813316"/>
          </a:xfrm>
          <a:prstGeom prst="rect">
            <a:avLst/>
          </a:prstGeom>
          <a:solidFill>
            <a:schemeClr val="accent1"/>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1480313-32E7-4D0B-AE56-E3E0E90752B2}"/>
              </a:ext>
            </a:extLst>
          </p:cNvPr>
          <p:cNvSpPr/>
          <p:nvPr/>
        </p:nvSpPr>
        <p:spPr>
          <a:xfrm>
            <a:off x="390524" y="2930693"/>
            <a:ext cx="11487150" cy="1477328"/>
          </a:xfrm>
          <a:prstGeom prst="rect">
            <a:avLst/>
          </a:prstGeom>
          <a:solidFill>
            <a:srgbClr val="0070C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8" name="Rectangle 7">
            <a:extLst>
              <a:ext uri="{FF2B5EF4-FFF2-40B4-BE49-F238E27FC236}">
                <a16:creationId xmlns:a16="http://schemas.microsoft.com/office/drawing/2014/main" id="{674DFCDF-0E60-4AEB-9F42-CCD4BF0AF5EF}"/>
              </a:ext>
            </a:extLst>
          </p:cNvPr>
          <p:cNvSpPr/>
          <p:nvPr/>
        </p:nvSpPr>
        <p:spPr>
          <a:xfrm>
            <a:off x="676274" y="1937176"/>
            <a:ext cx="10782300" cy="646331"/>
          </a:xfrm>
          <a:prstGeom prst="rect">
            <a:avLst/>
          </a:prstGeom>
        </p:spPr>
        <p:txBody>
          <a:bodyPr wrap="square">
            <a:spAutoFit/>
          </a:bodyPr>
          <a:lstStyle/>
          <a:p>
            <a:pPr algn="just"/>
            <a:r>
              <a:rPr lang="en-US" b="1" dirty="0">
                <a:latin typeface="Calibri" panose="020F0502020204030204" pitchFamily="34" charset="0"/>
                <a:cs typeface="Calibri" panose="020F0502020204030204" pitchFamily="34" charset="0"/>
              </a:rPr>
              <a:t>The head priest would usually enter the Temple, and leave quickly in order to for his sanctified human body to survive being in the presence of the LORD God whose essence dwelt in the Ark of the Covenant.  </a:t>
            </a:r>
          </a:p>
        </p:txBody>
      </p:sp>
      <p:sp>
        <p:nvSpPr>
          <p:cNvPr id="9" name="Rectangle 8">
            <a:extLst>
              <a:ext uri="{FF2B5EF4-FFF2-40B4-BE49-F238E27FC236}">
                <a16:creationId xmlns:a16="http://schemas.microsoft.com/office/drawing/2014/main" id="{0F1E48D9-93AE-441B-B790-54136BFE2953}"/>
              </a:ext>
            </a:extLst>
          </p:cNvPr>
          <p:cNvSpPr/>
          <p:nvPr/>
        </p:nvSpPr>
        <p:spPr>
          <a:xfrm>
            <a:off x="676274" y="2930693"/>
            <a:ext cx="10915651" cy="1477328"/>
          </a:xfrm>
          <a:prstGeom prst="rect">
            <a:avLst/>
          </a:prstGeom>
          <a:ln>
            <a:noFill/>
          </a:ln>
        </p:spPr>
        <p:txBody>
          <a:bodyPr wrap="square">
            <a:spAutoFit/>
          </a:bodyPr>
          <a:lstStyle/>
          <a:p>
            <a:pPr algn="just"/>
            <a:r>
              <a:rPr lang="en-US" b="1" dirty="0">
                <a:latin typeface="Calibri" panose="020F0502020204030204" pitchFamily="34" charset="0"/>
                <a:cs typeface="Calibri" panose="020F0502020204030204" pitchFamily="34" charset="0"/>
              </a:rPr>
              <a:t>A traditional story addition </a:t>
            </a:r>
            <a:r>
              <a:rPr lang="en-US" b="1" dirty="0">
                <a:solidFill>
                  <a:schemeClr val="accent1">
                    <a:lumMod val="60000"/>
                    <a:lumOff val="40000"/>
                  </a:schemeClr>
                </a:solidFill>
                <a:latin typeface="Calibri" panose="020F0502020204030204" pitchFamily="34" charset="0"/>
                <a:cs typeface="Calibri" panose="020F0502020204030204" pitchFamily="34" charset="0"/>
              </a:rPr>
              <a:t>(not recorded in Scripture) </a:t>
            </a:r>
            <a:r>
              <a:rPr lang="en-US" b="1" dirty="0">
                <a:latin typeface="Calibri" panose="020F0502020204030204" pitchFamily="34" charset="0"/>
                <a:cs typeface="Calibri" panose="020F0502020204030204" pitchFamily="34" charset="0"/>
              </a:rPr>
              <a:t>of Judaism speaks of how they would get the dead Priest out of the Temple, should he expire  through being enveloped in the tremendous power of the essence of the LORD God (since it was only the High Priest that was pure enough to enter into the Temple and see God). Some Rabbis subscribed to the “rope tied on the ankle of the Priest” as he entered the Holy Tabernacle of God, that would allow rescuers to pull him out of God’s presence and the Temple if he died.</a:t>
            </a:r>
            <a:endParaRPr lang="en-US" b="1" dirty="0"/>
          </a:p>
        </p:txBody>
      </p:sp>
      <p:sp>
        <p:nvSpPr>
          <p:cNvPr id="10" name="Rectangle 9">
            <a:extLst>
              <a:ext uri="{FF2B5EF4-FFF2-40B4-BE49-F238E27FC236}">
                <a16:creationId xmlns:a16="http://schemas.microsoft.com/office/drawing/2014/main" id="{0F10BEF2-839B-4B0B-8FB4-A0B2D3459C2D}"/>
              </a:ext>
            </a:extLst>
          </p:cNvPr>
          <p:cNvSpPr/>
          <p:nvPr/>
        </p:nvSpPr>
        <p:spPr>
          <a:xfrm>
            <a:off x="390524" y="4705350"/>
            <a:ext cx="11487150" cy="685800"/>
          </a:xfrm>
          <a:prstGeom prst="rect">
            <a:avLst/>
          </a:prstGeom>
          <a:solidFill>
            <a:srgbClr val="00B05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11" name="Rectangle 10">
            <a:extLst>
              <a:ext uri="{FF2B5EF4-FFF2-40B4-BE49-F238E27FC236}">
                <a16:creationId xmlns:a16="http://schemas.microsoft.com/office/drawing/2014/main" id="{262BEFDF-2FF5-450C-9300-9F443F10B657}"/>
              </a:ext>
            </a:extLst>
          </p:cNvPr>
          <p:cNvSpPr/>
          <p:nvPr/>
        </p:nvSpPr>
        <p:spPr>
          <a:xfrm>
            <a:off x="390524" y="5767774"/>
            <a:ext cx="11449051" cy="552450"/>
          </a:xfrm>
          <a:prstGeom prst="rect">
            <a:avLst/>
          </a:prstGeom>
          <a:solidFill>
            <a:srgbClr val="7030A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CCBA7F0-C848-4403-A6A1-4E9BAA193116}"/>
              </a:ext>
            </a:extLst>
          </p:cNvPr>
          <p:cNvSpPr/>
          <p:nvPr/>
        </p:nvSpPr>
        <p:spPr>
          <a:xfrm>
            <a:off x="704850" y="4690677"/>
            <a:ext cx="10782299" cy="646331"/>
          </a:xfrm>
          <a:prstGeom prst="rect">
            <a:avLst/>
          </a:prstGeom>
        </p:spPr>
        <p:txBody>
          <a:bodyPr wrap="square">
            <a:spAutoFit/>
          </a:bodyPr>
          <a:lstStyle/>
          <a:p>
            <a:r>
              <a:rPr lang="en-US" b="1" dirty="0">
                <a:latin typeface="Calibri" panose="020F0502020204030204" pitchFamily="34" charset="0"/>
                <a:cs typeface="Calibri" panose="020F0502020204030204" pitchFamily="34" charset="0"/>
              </a:rPr>
              <a:t>The multitude standing outside of the Temple waiting for Zacharias to come out grew nervous when the time exceeded normal limits.  Amazement swirled throughout the crowd as Zacharias stayed inside.</a:t>
            </a:r>
            <a:endParaRPr lang="en-US" dirty="0"/>
          </a:p>
        </p:txBody>
      </p:sp>
      <p:sp>
        <p:nvSpPr>
          <p:cNvPr id="13" name="Rectangle 12">
            <a:extLst>
              <a:ext uri="{FF2B5EF4-FFF2-40B4-BE49-F238E27FC236}">
                <a16:creationId xmlns:a16="http://schemas.microsoft.com/office/drawing/2014/main" id="{E22C3F88-E5A2-4189-BCFE-84B1D4A7C107}"/>
              </a:ext>
            </a:extLst>
          </p:cNvPr>
          <p:cNvSpPr/>
          <p:nvPr/>
        </p:nvSpPr>
        <p:spPr>
          <a:xfrm>
            <a:off x="676274" y="5720834"/>
            <a:ext cx="10629899" cy="646331"/>
          </a:xfrm>
          <a:prstGeom prst="rect">
            <a:avLst/>
          </a:prstGeom>
        </p:spPr>
        <p:txBody>
          <a:bodyPr wrap="square">
            <a:spAutoFit/>
          </a:bodyPr>
          <a:lstStyle/>
          <a:p>
            <a:pPr algn="just"/>
            <a:r>
              <a:rPr lang="en-US" b="1" dirty="0">
                <a:latin typeface="Calibri" panose="020F0502020204030204" pitchFamily="34" charset="0"/>
                <a:cs typeface="Calibri" panose="020F0502020204030204" pitchFamily="34" charset="0"/>
              </a:rPr>
              <a:t>When he finally came out of God’s presence, the multitude assumed that Zacharias had seen a vision that caused him to lose his ability to speak. </a:t>
            </a:r>
          </a:p>
        </p:txBody>
      </p:sp>
    </p:spTree>
    <p:extLst>
      <p:ext uri="{BB962C8B-B14F-4D97-AF65-F5344CB8AC3E}">
        <p14:creationId xmlns:p14="http://schemas.microsoft.com/office/powerpoint/2010/main" val="12861923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0698AF-A0DC-4F33-A5DE-F1AFF0EBD2B6}"/>
              </a:ext>
            </a:extLst>
          </p:cNvPr>
          <p:cNvSpPr/>
          <p:nvPr/>
        </p:nvSpPr>
        <p:spPr>
          <a:xfrm>
            <a:off x="190500" y="400050"/>
            <a:ext cx="11544300" cy="1314450"/>
          </a:xfrm>
          <a:prstGeom prst="rect">
            <a:avLst/>
          </a:prstGeom>
          <a:gradFill>
            <a:gsLst>
              <a:gs pos="0">
                <a:srgbClr val="002060"/>
              </a:gs>
              <a:gs pos="50000">
                <a:schemeClr val="accent5">
                  <a:lumMod val="75000"/>
                </a:schemeClr>
              </a:gs>
              <a:gs pos="100000">
                <a:srgbClr val="002060"/>
              </a:gs>
            </a:gsLst>
            <a:lin ang="5400000" scaled="1"/>
          </a:gra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0591EBD-AEBD-4B35-BD74-DB3A3AAE9E02}"/>
              </a:ext>
            </a:extLst>
          </p:cNvPr>
          <p:cNvSpPr/>
          <p:nvPr/>
        </p:nvSpPr>
        <p:spPr>
          <a:xfrm>
            <a:off x="657224" y="595610"/>
            <a:ext cx="10772775" cy="923330"/>
          </a:xfrm>
          <a:prstGeom prst="rect">
            <a:avLst/>
          </a:prstGeom>
        </p:spPr>
        <p:txBody>
          <a:bodyPr wrap="square">
            <a:spAutoFit/>
          </a:bodyPr>
          <a:lstStyle/>
          <a:p>
            <a:pPr algn="just"/>
            <a:r>
              <a:rPr lang="en-US" b="1" dirty="0">
                <a:latin typeface="Calibri" panose="020F0502020204030204" pitchFamily="34" charset="0"/>
                <a:cs typeface="Calibri" panose="020F0502020204030204" pitchFamily="34" charset="0"/>
              </a:rPr>
              <a:t>And it came to pass, that, as soon as the days of his ministration were accomplished, he departed to his own house. And after those days his wife Elisabeth conceived, and hid herself five months, saying, Thus hath the Lord dealt with me in the days wherein he looked on me, to take away my reproach among men. (Luke 1:23–25)</a:t>
            </a:r>
          </a:p>
        </p:txBody>
      </p:sp>
      <p:sp>
        <p:nvSpPr>
          <p:cNvPr id="4" name="Oval 3">
            <a:extLst>
              <a:ext uri="{FF2B5EF4-FFF2-40B4-BE49-F238E27FC236}">
                <a16:creationId xmlns:a16="http://schemas.microsoft.com/office/drawing/2014/main" id="{C5862165-BF81-4652-BE6F-AE2BDD9BEEE4}"/>
              </a:ext>
            </a:extLst>
          </p:cNvPr>
          <p:cNvSpPr/>
          <p:nvPr/>
        </p:nvSpPr>
        <p:spPr>
          <a:xfrm>
            <a:off x="1409700" y="2052340"/>
            <a:ext cx="3733800" cy="2133600"/>
          </a:xfrm>
          <a:prstGeom prst="ellipse">
            <a:avLst/>
          </a:prstGeom>
          <a:gradFill flip="none" rotWithShape="1">
            <a:gsLst>
              <a:gs pos="0">
                <a:srgbClr val="002060"/>
              </a:gs>
              <a:gs pos="50000">
                <a:schemeClr val="accent6">
                  <a:lumMod val="75000"/>
                </a:schemeClr>
              </a:gs>
              <a:gs pos="84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Elisabeth was not the VIRGIN MARY! </a:t>
            </a:r>
          </a:p>
          <a:p>
            <a:pPr algn="ctr"/>
            <a:r>
              <a:rPr lang="en-US" b="1" dirty="0">
                <a:latin typeface="Calibri" panose="020F0502020204030204" pitchFamily="34" charset="0"/>
                <a:cs typeface="Calibri" panose="020F0502020204030204" pitchFamily="34" charset="0"/>
              </a:rPr>
              <a:t>She and her husband had sexual intercourse to conceive John.</a:t>
            </a:r>
          </a:p>
        </p:txBody>
      </p:sp>
      <p:sp>
        <p:nvSpPr>
          <p:cNvPr id="5" name="Oval 4">
            <a:extLst>
              <a:ext uri="{FF2B5EF4-FFF2-40B4-BE49-F238E27FC236}">
                <a16:creationId xmlns:a16="http://schemas.microsoft.com/office/drawing/2014/main" id="{E5CE7B4F-7C7E-4C9F-8D91-C8EF2F0F1971}"/>
              </a:ext>
            </a:extLst>
          </p:cNvPr>
          <p:cNvSpPr/>
          <p:nvPr/>
        </p:nvSpPr>
        <p:spPr>
          <a:xfrm>
            <a:off x="7048500" y="2052340"/>
            <a:ext cx="3733800" cy="2133600"/>
          </a:xfrm>
          <a:prstGeom prst="ellipse">
            <a:avLst/>
          </a:prstGeom>
          <a:gradFill flip="none" rotWithShape="1">
            <a:gsLst>
              <a:gs pos="0">
                <a:srgbClr val="441D61"/>
              </a:gs>
              <a:gs pos="50000">
                <a:srgbClr val="7030A0"/>
              </a:gs>
              <a:gs pos="60000">
                <a:srgbClr val="441D6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Elisabeth hid her pregnancy for </a:t>
            </a:r>
          </a:p>
          <a:p>
            <a:pPr algn="ctr"/>
            <a:r>
              <a:rPr lang="en-US" b="1" dirty="0">
                <a:latin typeface="Calibri" panose="020F0502020204030204" pitchFamily="34" charset="0"/>
                <a:cs typeface="Calibri" panose="020F0502020204030204" pitchFamily="34" charset="0"/>
              </a:rPr>
              <a:t>five months. </a:t>
            </a:r>
          </a:p>
        </p:txBody>
      </p:sp>
      <p:sp>
        <p:nvSpPr>
          <p:cNvPr id="6" name="Oval 5">
            <a:extLst>
              <a:ext uri="{FF2B5EF4-FFF2-40B4-BE49-F238E27FC236}">
                <a16:creationId xmlns:a16="http://schemas.microsoft.com/office/drawing/2014/main" id="{65C447E6-D4F5-48FC-8079-9F843E35CF25}"/>
              </a:ext>
            </a:extLst>
          </p:cNvPr>
          <p:cNvSpPr/>
          <p:nvPr/>
        </p:nvSpPr>
        <p:spPr>
          <a:xfrm>
            <a:off x="1409700" y="4523780"/>
            <a:ext cx="3733800" cy="2133600"/>
          </a:xfrm>
          <a:prstGeom prst="ellipse">
            <a:avLst/>
          </a:prstGeom>
          <a:gradFill>
            <a:gsLst>
              <a:gs pos="0">
                <a:schemeClr val="accent5">
                  <a:lumMod val="50000"/>
                </a:schemeClr>
              </a:gs>
              <a:gs pos="50000">
                <a:schemeClr val="accent5">
                  <a:lumMod val="75000"/>
                </a:schemeClr>
              </a:gs>
              <a:gs pos="60000">
                <a:schemeClr val="accent5">
                  <a:lumMod val="5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Elisabeth was not ashamed! She was filled with joy because the LORD God had </a:t>
            </a:r>
          </a:p>
          <a:p>
            <a:pPr algn="ctr"/>
            <a:r>
              <a:rPr lang="en-US" b="1" dirty="0">
                <a:latin typeface="Calibri" panose="020F0502020204030204" pitchFamily="34" charset="0"/>
                <a:cs typeface="Calibri" panose="020F0502020204030204" pitchFamily="34" charset="0"/>
              </a:rPr>
              <a:t>given her a child.</a:t>
            </a:r>
          </a:p>
        </p:txBody>
      </p:sp>
      <p:sp>
        <p:nvSpPr>
          <p:cNvPr id="7" name="Oval 6">
            <a:extLst>
              <a:ext uri="{FF2B5EF4-FFF2-40B4-BE49-F238E27FC236}">
                <a16:creationId xmlns:a16="http://schemas.microsoft.com/office/drawing/2014/main" id="{4B45F886-7353-49A9-8B84-B4856D446ED9}"/>
              </a:ext>
            </a:extLst>
          </p:cNvPr>
          <p:cNvSpPr/>
          <p:nvPr/>
        </p:nvSpPr>
        <p:spPr>
          <a:xfrm>
            <a:off x="7048500" y="4523780"/>
            <a:ext cx="3733800" cy="2133600"/>
          </a:xfrm>
          <a:prstGeom prst="ellipse">
            <a:avLst/>
          </a:prstGeom>
          <a:gradFill>
            <a:gsLst>
              <a:gs pos="0">
                <a:schemeClr val="accent1">
                  <a:lumMod val="50000"/>
                </a:schemeClr>
              </a:gs>
              <a:gs pos="50000">
                <a:srgbClr val="DE2622"/>
              </a:gs>
              <a:gs pos="60000">
                <a:schemeClr val="accent1">
                  <a:lumMod val="5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Elisabeth had been taunted by her neighbors for her barrenness before her pregnancy blessing.</a:t>
            </a:r>
          </a:p>
        </p:txBody>
      </p:sp>
    </p:spTree>
    <p:extLst>
      <p:ext uri="{BB962C8B-B14F-4D97-AF65-F5344CB8AC3E}">
        <p14:creationId xmlns:p14="http://schemas.microsoft.com/office/powerpoint/2010/main" val="15200268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525826-93DF-4F14-B32F-45089DC1F0CC}"/>
              </a:ext>
            </a:extLst>
          </p:cNvPr>
          <p:cNvSpPr/>
          <p:nvPr/>
        </p:nvSpPr>
        <p:spPr>
          <a:xfrm>
            <a:off x="554736" y="1766441"/>
            <a:ext cx="11082528" cy="4498848"/>
          </a:xfrm>
          <a:prstGeom prst="rect">
            <a:avLst/>
          </a:prstGeom>
          <a:gradFill flip="none" rotWithShape="1">
            <a:gsLst>
              <a:gs pos="0">
                <a:schemeClr val="accent1">
                  <a:lumMod val="75000"/>
                </a:schemeClr>
              </a:gs>
              <a:gs pos="50000">
                <a:schemeClr val="accent1">
                  <a:shade val="67500"/>
                  <a:satMod val="115000"/>
                </a:schemeClr>
              </a:gs>
              <a:gs pos="100000">
                <a:srgbClr val="570F0D"/>
              </a:gs>
            </a:gsLst>
            <a:path path="circle">
              <a:fillToRect l="50000" t="50000" r="50000" b="50000"/>
            </a:path>
            <a:tileRect/>
          </a:gradFill>
          <a:ln>
            <a:noFill/>
          </a:ln>
          <a:effectLst/>
          <a:scene3d>
            <a:camera prst="perspectiveRelaxedModerately"/>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D392813-32CA-48F0-998A-4DB74F3167E4}"/>
              </a:ext>
            </a:extLst>
          </p:cNvPr>
          <p:cNvSpPr/>
          <p:nvPr/>
        </p:nvSpPr>
        <p:spPr>
          <a:xfrm>
            <a:off x="1438656" y="2322305"/>
            <a:ext cx="9314688" cy="3693319"/>
          </a:xfrm>
          <a:prstGeom prst="rect">
            <a:avLst/>
          </a:prstGeom>
          <a:scene3d>
            <a:camera prst="perspectiveRelaxedModerately"/>
            <a:lightRig rig="threePt" dir="t"/>
          </a:scene3d>
        </p:spPr>
        <p:txBody>
          <a:bodyPr wrap="square">
            <a:spAutoFit/>
          </a:bodyPr>
          <a:lstStyle/>
          <a:p>
            <a:pPr algn="just"/>
            <a:r>
              <a:rPr lang="en-US" b="1" dirty="0">
                <a:latin typeface="Calibri" panose="020F0502020204030204" pitchFamily="34" charset="0"/>
                <a:cs typeface="Calibri" panose="020F0502020204030204" pitchFamily="34" charset="0"/>
              </a:rPr>
              <a:t>And in the sixth month the angel Gabriel was sent from God unto a city of Galilee, named Nazareth, To a virgin espoused to a man whose name was Joseph, of the house of David; and the virgin’s name was Mary. And the angel came in unto her, and said, Hail, thou that art highly favored, the Lord is with thee: blessed art thou among women. And when she saw him, she was troubled at his saying, and cast in her mind what manner of salutation this should be. And the angel said unto her, Fear not, Mary: for thou hast found favor with God. And, behold, thou shalt conceive in thy womb, and bring forth a son, and shalt call his name JESUS. He shall be great, and shall be called the Son of the Highest: and the Lord God shall give unto him the throne of his father David: And he shall reign over the house of Jacob for ever; and of his kingdom there shall be no end. Then said Mary unto the angel, How shall this be, seeing I know not a man? And the angel answered and said unto her, The Holy Ghost shall come upon thee, and the power of the Highest shall overshadow thee: therefore also that holy thing which shall be born of thee shall be called the Son of God. (Luke 1:26–35)</a:t>
            </a:r>
          </a:p>
        </p:txBody>
      </p:sp>
      <p:sp>
        <p:nvSpPr>
          <p:cNvPr id="4" name="Rectangle 3">
            <a:extLst>
              <a:ext uri="{FF2B5EF4-FFF2-40B4-BE49-F238E27FC236}">
                <a16:creationId xmlns:a16="http://schemas.microsoft.com/office/drawing/2014/main" id="{3FD376E9-F871-41EC-9FA2-C2A0D0F92899}"/>
              </a:ext>
            </a:extLst>
          </p:cNvPr>
          <p:cNvSpPr/>
          <p:nvPr/>
        </p:nvSpPr>
        <p:spPr>
          <a:xfrm>
            <a:off x="1048512" y="1036320"/>
            <a:ext cx="10094976" cy="1036320"/>
          </a:xfrm>
          <a:prstGeom prst="rect">
            <a:avLst/>
          </a:prstGeom>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0C3C767A-2602-4D95-BA34-F56C4C7E5BA8}"/>
              </a:ext>
            </a:extLst>
          </p:cNvPr>
          <p:cNvSpPr/>
          <p:nvPr/>
        </p:nvSpPr>
        <p:spPr>
          <a:xfrm>
            <a:off x="1988722" y="1262092"/>
            <a:ext cx="8214556"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It’s ALL about the preparations for Christ’s birth!</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696971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1334</TotalTime>
  <Words>2123</Words>
  <Application>Microsoft Office PowerPoint</Application>
  <PresentationFormat>Widescreen</PresentationFormat>
  <Paragraphs>110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B100 – Module 5.1 – Baptism (John the Baptist)</dc:title>
  <dc:creator>Kathy L. McFarland</dc:creator>
  <cp:keywords>luke 1, herod, judea, zacharias, elisabeth, john, john the baptist, angel of the Lord, gabriel, virgin mary, prophecy, Holy Ghost, womb, Jesus, Jesus Christ, baby Jesus, Nazareth, temple, tabernacle, head priest, judaism, dumb, conceived, leaping</cp:keywords>
  <cp:lastModifiedBy>Kathy L. McFarland</cp:lastModifiedBy>
  <cp:revision>96</cp:revision>
  <dcterms:created xsi:type="dcterms:W3CDTF">2018-10-10T20:39:06Z</dcterms:created>
  <dcterms:modified xsi:type="dcterms:W3CDTF">2018-10-15T17:16:49Z</dcterms:modified>
  <cp:category>Baptism</cp:category>
</cp:coreProperties>
</file>