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3" r:id="rId8"/>
    <p:sldId id="264" r:id="rId9"/>
    <p:sldId id="265" r:id="rId10"/>
    <p:sldId id="266" r:id="rId11"/>
    <p:sldId id="267" r:id="rId12"/>
    <p:sldId id="268" r:id="rId13"/>
    <p:sldId id="262" r:id="rId14"/>
    <p:sldId id="269" r:id="rId1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Kathy L. McFarland" initials="KLM" lastIdx="1" clrIdx="0">
    <p:extLst>
      <p:ext uri="{19B8F6BF-5375-455C-9EA6-DF929625EA0E}">
        <p15:presenceInfo xmlns:p15="http://schemas.microsoft.com/office/powerpoint/2012/main" userId="78662e74256684c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41D61"/>
    <a:srgbClr val="D28286"/>
    <a:srgbClr val="00CFC3"/>
    <a:srgbClr val="DD2E28"/>
    <a:srgbClr val="2E73B5"/>
    <a:srgbClr val="6E39A1"/>
    <a:srgbClr val="7038A3"/>
    <a:srgbClr val="933F83"/>
    <a:srgbClr val="426290"/>
    <a:srgbClr val="DE262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 uri="{1BD7E111-0CB8-44D6-8891-C1BB2F81B7CC}">
      <p1710:readonlyRecommended xmlns:p1710="http://schemas.microsoft.com/office/powerpoint/2017/10/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14" autoAdjust="0"/>
    <p:restoredTop sz="94660"/>
  </p:normalViewPr>
  <p:slideViewPr>
    <p:cSldViewPr snapToGrid="0">
      <p:cViewPr varScale="1">
        <p:scale>
          <a:sx n="48" d="100"/>
          <a:sy n="48" d="100"/>
        </p:scale>
        <p:origin x="66" y="744"/>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ctrTitle"/>
          </p:nvPr>
        </p:nvSpPr>
        <p:spPr>
          <a:xfrm>
            <a:off x="1371600" y="1803405"/>
            <a:ext cx="9448800" cy="1825096"/>
          </a:xfrm>
        </p:spPr>
        <p:txBody>
          <a:bodyPr anchor="b">
            <a:normAutofit/>
          </a:bodyPr>
          <a:lstStyle>
            <a:lvl1pPr algn="l">
              <a:defRPr sz="6000"/>
            </a:lvl1pPr>
          </a:lstStyle>
          <a:p>
            <a:r>
              <a:rPr lang="en-US"/>
              <a:t>Click to edit Master title style</a:t>
            </a:r>
            <a:endParaRPr lang="en-US" dirty="0"/>
          </a:p>
        </p:txBody>
      </p:sp>
      <p:sp>
        <p:nvSpPr>
          <p:cNvPr id="3" name="Subtitle 2"/>
          <p:cNvSpPr>
            <a:spLocks noGrp="1"/>
          </p:cNvSpPr>
          <p:nvPr>
            <p:ph type="subTitle" idx="1"/>
          </p:nvPr>
        </p:nvSpPr>
        <p:spPr>
          <a:xfrm>
            <a:off x="1371600" y="3632201"/>
            <a:ext cx="9448800" cy="685800"/>
          </a:xfrm>
        </p:spPr>
        <p:txBody>
          <a:bodyPr>
            <a:normAutofit/>
          </a:bodyPr>
          <a:lstStyle>
            <a:lvl1pPr marL="0" indent="0" algn="l">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7909561" y="4314328"/>
            <a:ext cx="2910840" cy="374642"/>
          </a:xfrm>
        </p:spPr>
        <p:txBody>
          <a:bodyPr/>
          <a:lstStyle/>
          <a:p>
            <a:fld id="{48A87A34-81AB-432B-8DAE-1953F412C126}" type="datetimeFigureOut">
              <a:rPr lang="en-US" dirty="0"/>
              <a:t>10/27/2018</a:t>
            </a:fld>
            <a:endParaRPr lang="en-US" dirty="0"/>
          </a:p>
        </p:txBody>
      </p:sp>
      <p:sp>
        <p:nvSpPr>
          <p:cNvPr id="5" name="Footer Placeholder 4"/>
          <p:cNvSpPr>
            <a:spLocks noGrp="1"/>
          </p:cNvSpPr>
          <p:nvPr>
            <p:ph type="ftr" sz="quarter" idx="11"/>
          </p:nvPr>
        </p:nvSpPr>
        <p:spPr>
          <a:xfrm>
            <a:off x="1371600" y="4323845"/>
            <a:ext cx="6400800" cy="365125"/>
          </a:xfrm>
        </p:spPr>
        <p:txBody>
          <a:bodyPr/>
          <a:lstStyle/>
          <a:p>
            <a:endParaRPr lang="en-US" dirty="0"/>
          </a:p>
        </p:txBody>
      </p:sp>
      <p:sp>
        <p:nvSpPr>
          <p:cNvPr id="6" name="Slide Number Placeholder 5"/>
          <p:cNvSpPr>
            <a:spLocks noGrp="1"/>
          </p:cNvSpPr>
          <p:nvPr>
            <p:ph type="sldNum" sz="quarter" idx="12"/>
          </p:nvPr>
        </p:nvSpPr>
        <p:spPr>
          <a:xfrm>
            <a:off x="8077200" y="1430866"/>
            <a:ext cx="2743200"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777" y="4697360"/>
            <a:ext cx="10822034" cy="819355"/>
          </a:xfrm>
        </p:spPr>
        <p:txBody>
          <a:bodyPr anchor="b"/>
          <a:lstStyle>
            <a:lvl1pPr algn="l">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681727" y="941439"/>
            <a:ext cx="10821840" cy="3478161"/>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85800" y="5516715"/>
            <a:ext cx="10820400" cy="701969"/>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10/27/2018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pic>
        <p:nvPicPr>
          <p:cNvPr id="8" name="Picture 7"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2"/>
            <a:ext cx="10820400" cy="2802467"/>
          </a:xfrm>
        </p:spPr>
        <p:txBody>
          <a:bodyPr anchor="ctr"/>
          <a:lstStyle>
            <a:lvl1pPr algn="l">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1024467" y="3649133"/>
            <a:ext cx="10130516" cy="99906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48A87A34-81AB-432B-8DAE-1953F412C126}" type="datetimeFigureOut">
              <a:rPr lang="en-US" dirty="0"/>
              <a:pPr/>
              <a:t>10/27/2018</a:t>
            </a:fld>
            <a:endParaRPr lang="en-US" dirty="0"/>
          </a:p>
        </p:txBody>
      </p:sp>
      <p:sp>
        <p:nvSpPr>
          <p:cNvPr id="6" name="Footer Placeholder 5"/>
          <p:cNvSpPr>
            <a:spLocks noGrp="1"/>
          </p:cNvSpPr>
          <p:nvPr>
            <p:ph type="ftr" sz="quarter" idx="11"/>
          </p:nvPr>
        </p:nvSpPr>
        <p:spPr>
          <a:xfrm>
            <a:off x="685800" y="379941"/>
            <a:ext cx="6991492" cy="365125"/>
          </a:xfrm>
        </p:spPr>
        <p:txBody>
          <a:bodyPr/>
          <a:lstStyle/>
          <a:p>
            <a:endParaRPr lang="en-US" dirty="0"/>
          </a:p>
        </p:txBody>
      </p:sp>
      <p:sp>
        <p:nvSpPr>
          <p:cNvPr id="7" name="Slide Number Placeholder 6"/>
          <p:cNvSpPr>
            <a:spLocks noGrp="1"/>
          </p:cNvSpPr>
          <p:nvPr>
            <p:ph type="sldNum" sz="quarter" idx="12"/>
          </p:nvPr>
        </p:nvSpPr>
        <p:spPr>
          <a:xfrm>
            <a:off x="10862452" y="381000"/>
            <a:ext cx="643748"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pic>
        <p:nvPicPr>
          <p:cNvPr id="13" name="Picture 12"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67" y="753533"/>
            <a:ext cx="10151533" cy="2604495"/>
          </a:xfrm>
        </p:spPr>
        <p:txBody>
          <a:bodyPr anchor="ctr"/>
          <a:lstStyle>
            <a:lvl1pPr algn="l">
              <a:defRPr sz="3200"/>
            </a:lvl1pPr>
          </a:lstStyle>
          <a:p>
            <a:r>
              <a:rPr lang="en-US"/>
              <a:t>Click to edit Master title style</a:t>
            </a:r>
            <a:endParaRPr lang="en-US" dirty="0"/>
          </a:p>
        </p:txBody>
      </p:sp>
      <p:sp>
        <p:nvSpPr>
          <p:cNvPr id="12" name="Text Placeholder 3"/>
          <p:cNvSpPr>
            <a:spLocks noGrp="1"/>
          </p:cNvSpPr>
          <p:nvPr>
            <p:ph type="body" sz="half" idx="13"/>
          </p:nvPr>
        </p:nvSpPr>
        <p:spPr>
          <a:xfrm>
            <a:off x="1303865" y="3365556"/>
            <a:ext cx="9592736" cy="444443"/>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4" name="Text Placeholder 3"/>
          <p:cNvSpPr>
            <a:spLocks noGrp="1"/>
          </p:cNvSpPr>
          <p:nvPr>
            <p:ph type="body" sz="half" idx="2"/>
          </p:nvPr>
        </p:nvSpPr>
        <p:spPr>
          <a:xfrm>
            <a:off x="1024467" y="3959862"/>
            <a:ext cx="10151533" cy="679871"/>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48A87A34-81AB-432B-8DAE-1953F412C126}" type="datetimeFigureOut">
              <a:rPr lang="en-US" dirty="0"/>
              <a:pPr/>
              <a:t>10/27/2018</a:t>
            </a:fld>
            <a:endParaRPr lang="en-US" dirty="0"/>
          </a:p>
        </p:txBody>
      </p:sp>
      <p:sp>
        <p:nvSpPr>
          <p:cNvPr id="6" name="Footer Placeholder 5"/>
          <p:cNvSpPr>
            <a:spLocks noGrp="1"/>
          </p:cNvSpPr>
          <p:nvPr>
            <p:ph type="ftr" sz="quarter" idx="11"/>
          </p:nvPr>
        </p:nvSpPr>
        <p:spPr>
          <a:xfrm>
            <a:off x="685800" y="379941"/>
            <a:ext cx="6991492" cy="365125"/>
          </a:xfrm>
        </p:spPr>
        <p:txBody>
          <a:bodyPr/>
          <a:lstStyle/>
          <a:p>
            <a:endParaRPr lang="en-US" dirty="0"/>
          </a:p>
        </p:txBody>
      </p:sp>
      <p:sp>
        <p:nvSpPr>
          <p:cNvPr id="7" name="Slide Number Placeholder 6"/>
          <p:cNvSpPr>
            <a:spLocks noGrp="1"/>
          </p:cNvSpPr>
          <p:nvPr>
            <p:ph type="sldNum" sz="quarter" idx="12"/>
          </p:nvPr>
        </p:nvSpPr>
        <p:spPr>
          <a:xfrm>
            <a:off x="10862452" y="381000"/>
            <a:ext cx="643748" cy="365125"/>
          </a:xfrm>
        </p:spPr>
        <p:txBody>
          <a:bodyPr/>
          <a:lstStyle/>
          <a:p>
            <a:fld id="{6D22F896-40B5-4ADD-8801-0D06FADFA095}" type="slidenum">
              <a:rPr lang="en-US" dirty="0"/>
              <a:t>‹#›</a:t>
            </a:fld>
            <a:endParaRPr lang="en-US" dirty="0"/>
          </a:p>
        </p:txBody>
      </p:sp>
      <p:sp>
        <p:nvSpPr>
          <p:cNvPr id="9" name="TextBox 8"/>
          <p:cNvSpPr txBox="1"/>
          <p:nvPr/>
        </p:nvSpPr>
        <p:spPr>
          <a:xfrm>
            <a:off x="476250" y="93345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0" name="TextBox 9"/>
          <p:cNvSpPr txBox="1"/>
          <p:nvPr/>
        </p:nvSpPr>
        <p:spPr>
          <a:xfrm>
            <a:off x="10984230" y="270129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pic>
        <p:nvPicPr>
          <p:cNvPr id="9" name="Picture 8"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95" y="1124701"/>
            <a:ext cx="10146186" cy="2511835"/>
          </a:xfrm>
        </p:spPr>
        <p:txBody>
          <a:bodyPr anchor="b"/>
          <a:lstStyle>
            <a:lvl1pPr algn="l">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1024467" y="3648315"/>
            <a:ext cx="10144654" cy="99988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7814452" y="378883"/>
            <a:ext cx="2910840" cy="365125"/>
          </a:xfrm>
        </p:spPr>
        <p:txBody>
          <a:bodyPr/>
          <a:lstStyle>
            <a:lvl1pPr algn="r">
              <a:defRPr/>
            </a:lvl1pPr>
          </a:lstStyle>
          <a:p>
            <a:fld id="{48A87A34-81AB-432B-8DAE-1953F412C126}" type="datetimeFigureOut">
              <a:rPr lang="en-US" dirty="0"/>
              <a:pPr/>
              <a:t>10/27/2018</a:t>
            </a:fld>
            <a:endParaRPr lang="en-US" dirty="0"/>
          </a:p>
        </p:txBody>
      </p:sp>
      <p:sp>
        <p:nvSpPr>
          <p:cNvPr id="6" name="Footer Placeholder 5"/>
          <p:cNvSpPr>
            <a:spLocks noGrp="1"/>
          </p:cNvSpPr>
          <p:nvPr>
            <p:ph type="ftr" sz="quarter" idx="11"/>
          </p:nvPr>
        </p:nvSpPr>
        <p:spPr>
          <a:xfrm>
            <a:off x="685800" y="378883"/>
            <a:ext cx="6991492" cy="365125"/>
          </a:xfrm>
        </p:spPr>
        <p:txBody>
          <a:bodyPr/>
          <a:lstStyle/>
          <a:p>
            <a:endParaRPr lang="en-US" dirty="0"/>
          </a:p>
        </p:txBody>
      </p:sp>
      <p:sp>
        <p:nvSpPr>
          <p:cNvPr id="7" name="Slide Number Placeholder 6"/>
          <p:cNvSpPr>
            <a:spLocks noGrp="1"/>
          </p:cNvSpPr>
          <p:nvPr>
            <p:ph type="sldNum" sz="quarter" idx="12"/>
          </p:nvPr>
        </p:nvSpPr>
        <p:spPr>
          <a:xfrm>
            <a:off x="10862452" y="381000"/>
            <a:ext cx="643748"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2895600" y="761999"/>
            <a:ext cx="8610599" cy="1303867"/>
          </a:xfrm>
        </p:spPr>
        <p:txBody>
          <a:bodyPr/>
          <a:lstStyle/>
          <a:p>
            <a:r>
              <a:rPr lang="en-US"/>
              <a:t>Click to edit Master title style</a:t>
            </a:r>
            <a:endParaRPr lang="en-US" dirty="0"/>
          </a:p>
        </p:txBody>
      </p:sp>
      <p:sp>
        <p:nvSpPr>
          <p:cNvPr id="7" name="Text Placeholder 2"/>
          <p:cNvSpPr>
            <a:spLocks noGrp="1"/>
          </p:cNvSpPr>
          <p:nvPr>
            <p:ph type="body" idx="1"/>
          </p:nvPr>
        </p:nvSpPr>
        <p:spPr>
          <a:xfrm>
            <a:off x="685800" y="2202080"/>
            <a:ext cx="3456432" cy="617320"/>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8" name="Text Placeholder 3"/>
          <p:cNvSpPr>
            <a:spLocks noGrp="1"/>
          </p:cNvSpPr>
          <p:nvPr>
            <p:ph type="body" sz="half" idx="15"/>
          </p:nvPr>
        </p:nvSpPr>
        <p:spPr>
          <a:xfrm>
            <a:off x="685799"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9" name="Text Placeholder 4"/>
          <p:cNvSpPr>
            <a:spLocks noGrp="1"/>
          </p:cNvSpPr>
          <p:nvPr>
            <p:ph type="body" sz="quarter" idx="3"/>
          </p:nvPr>
        </p:nvSpPr>
        <p:spPr>
          <a:xfrm>
            <a:off x="4368800" y="2201333"/>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0" name="Text Placeholder 3"/>
          <p:cNvSpPr>
            <a:spLocks noGrp="1"/>
          </p:cNvSpPr>
          <p:nvPr>
            <p:ph type="body" sz="half" idx="16"/>
          </p:nvPr>
        </p:nvSpPr>
        <p:spPr>
          <a:xfrm>
            <a:off x="4366858" y="2904067"/>
            <a:ext cx="3456432" cy="331461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1" name="Text Placeholder 4"/>
          <p:cNvSpPr>
            <a:spLocks noGrp="1"/>
          </p:cNvSpPr>
          <p:nvPr>
            <p:ph type="body" sz="quarter" idx="13"/>
          </p:nvPr>
        </p:nvSpPr>
        <p:spPr>
          <a:xfrm>
            <a:off x="8051800" y="2192866"/>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2" name="Text Placeholder 3"/>
          <p:cNvSpPr>
            <a:spLocks noGrp="1"/>
          </p:cNvSpPr>
          <p:nvPr>
            <p:ph type="body" sz="half" idx="17"/>
          </p:nvPr>
        </p:nvSpPr>
        <p:spPr>
          <a:xfrm>
            <a:off x="8051801"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3" name="Date Placeholder 2"/>
          <p:cNvSpPr>
            <a:spLocks noGrp="1"/>
          </p:cNvSpPr>
          <p:nvPr>
            <p:ph type="dt" sz="half" idx="10"/>
          </p:nvPr>
        </p:nvSpPr>
        <p:spPr/>
        <p:txBody>
          <a:bodyPr/>
          <a:lstStyle/>
          <a:p>
            <a:fld id="{48A87A34-81AB-432B-8DAE-1953F412C126}" type="datetimeFigureOut">
              <a:rPr lang="en-US" dirty="0"/>
              <a:t>10/27/2018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2895600" y="762000"/>
            <a:ext cx="8610599" cy="1295400"/>
          </a:xfrm>
        </p:spPr>
        <p:txBody>
          <a:bodyPr/>
          <a:lstStyle/>
          <a:p>
            <a:r>
              <a:rPr lang="en-US"/>
              <a:t>Click to edit Master title style</a:t>
            </a:r>
            <a:endParaRPr lang="en-US" dirty="0"/>
          </a:p>
        </p:txBody>
      </p:sp>
      <p:sp>
        <p:nvSpPr>
          <p:cNvPr id="19" name="Text Placeholder 2"/>
          <p:cNvSpPr>
            <a:spLocks noGrp="1"/>
          </p:cNvSpPr>
          <p:nvPr>
            <p:ph type="body" idx="1"/>
          </p:nvPr>
        </p:nvSpPr>
        <p:spPr>
          <a:xfrm>
            <a:off x="688618" y="4191000"/>
            <a:ext cx="3451582"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0" name="Picture Placeholder 2"/>
          <p:cNvSpPr>
            <a:spLocks noGrp="1" noChangeAspect="1"/>
          </p:cNvSpPr>
          <p:nvPr>
            <p:ph type="pic" idx="15"/>
          </p:nvPr>
        </p:nvSpPr>
        <p:spPr>
          <a:xfrm>
            <a:off x="688618" y="2362200"/>
            <a:ext cx="3451582"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1" name="Text Placeholder 3"/>
          <p:cNvSpPr>
            <a:spLocks noGrp="1"/>
          </p:cNvSpPr>
          <p:nvPr>
            <p:ph type="body" sz="half" idx="18"/>
          </p:nvPr>
        </p:nvSpPr>
        <p:spPr>
          <a:xfrm>
            <a:off x="688618" y="4873764"/>
            <a:ext cx="3451582"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22" name="Text Placeholder 4"/>
          <p:cNvSpPr>
            <a:spLocks noGrp="1"/>
          </p:cNvSpPr>
          <p:nvPr>
            <p:ph type="body" sz="quarter" idx="3"/>
          </p:nvPr>
        </p:nvSpPr>
        <p:spPr>
          <a:xfrm>
            <a:off x="4374263" y="4191000"/>
            <a:ext cx="3448935"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3" name="Picture Placeholder 2"/>
          <p:cNvSpPr>
            <a:spLocks noGrp="1" noChangeAspect="1"/>
          </p:cNvSpPr>
          <p:nvPr>
            <p:ph type="pic" idx="21"/>
          </p:nvPr>
        </p:nvSpPr>
        <p:spPr>
          <a:xfrm>
            <a:off x="4374263" y="2362200"/>
            <a:ext cx="3448936"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19"/>
          </p:nvPr>
        </p:nvSpPr>
        <p:spPr>
          <a:xfrm>
            <a:off x="4374264" y="4873763"/>
            <a:ext cx="344893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25" name="Text Placeholder 4"/>
          <p:cNvSpPr>
            <a:spLocks noGrp="1"/>
          </p:cNvSpPr>
          <p:nvPr>
            <p:ph type="body" sz="quarter" idx="13"/>
          </p:nvPr>
        </p:nvSpPr>
        <p:spPr>
          <a:xfrm>
            <a:off x="8049731" y="4191000"/>
            <a:ext cx="3456469"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6" name="Picture Placeholder 2"/>
          <p:cNvSpPr>
            <a:spLocks noGrp="1" noChangeAspect="1"/>
          </p:cNvSpPr>
          <p:nvPr>
            <p:ph type="pic" idx="22"/>
          </p:nvPr>
        </p:nvSpPr>
        <p:spPr>
          <a:xfrm>
            <a:off x="8049855" y="2362200"/>
            <a:ext cx="3447878"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7" name="Text Placeholder 3"/>
          <p:cNvSpPr>
            <a:spLocks noGrp="1"/>
          </p:cNvSpPr>
          <p:nvPr>
            <p:ph type="body" sz="half" idx="20"/>
          </p:nvPr>
        </p:nvSpPr>
        <p:spPr>
          <a:xfrm>
            <a:off x="8049731" y="4873761"/>
            <a:ext cx="345244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3" name="Date Placeholder 2"/>
          <p:cNvSpPr>
            <a:spLocks noGrp="1"/>
          </p:cNvSpPr>
          <p:nvPr>
            <p:ph type="dt" sz="half" idx="10"/>
          </p:nvPr>
        </p:nvSpPr>
        <p:spPr/>
        <p:txBody>
          <a:bodyPr/>
          <a:lstStyle/>
          <a:p>
            <a:fld id="{48A87A34-81AB-432B-8DAE-1953F412C126}" type="datetimeFigureOut">
              <a:rPr lang="en-US" dirty="0"/>
              <a:t>10/27/2018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685800" y="2194559"/>
            <a:ext cx="10820400" cy="4024125"/>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10/27/2018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pic>
        <p:nvPicPr>
          <p:cNvPr id="8" name="Picture 7"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Vertical Title 1"/>
          <p:cNvSpPr>
            <a:spLocks noGrp="1"/>
          </p:cNvSpPr>
          <p:nvPr>
            <p:ph type="title" orient="vert"/>
          </p:nvPr>
        </p:nvSpPr>
        <p:spPr>
          <a:xfrm>
            <a:off x="9448800" y="745066"/>
            <a:ext cx="2057400" cy="3903133"/>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1024466" y="745067"/>
            <a:ext cx="8204201" cy="390313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7814452" y="379941"/>
            <a:ext cx="2910840" cy="365125"/>
          </a:xfrm>
        </p:spPr>
        <p:txBody>
          <a:bodyPr/>
          <a:lstStyle>
            <a:lvl1pPr algn="r">
              <a:defRPr/>
            </a:lvl1pPr>
          </a:lstStyle>
          <a:p>
            <a:fld id="{48A87A34-81AB-432B-8DAE-1953F412C126}" type="datetimeFigureOut">
              <a:rPr lang="en-US" dirty="0"/>
              <a:pPr/>
              <a:t>10/27/2018</a:t>
            </a:fld>
            <a:endParaRPr lang="en-US" dirty="0"/>
          </a:p>
        </p:txBody>
      </p:sp>
      <p:sp>
        <p:nvSpPr>
          <p:cNvPr id="5" name="Footer Placeholder 4"/>
          <p:cNvSpPr>
            <a:spLocks noGrp="1"/>
          </p:cNvSpPr>
          <p:nvPr>
            <p:ph type="ftr" sz="quarter" idx="11"/>
          </p:nvPr>
        </p:nvSpPr>
        <p:spPr>
          <a:xfrm>
            <a:off x="685800" y="381000"/>
            <a:ext cx="6991492" cy="365125"/>
          </a:xfrm>
        </p:spPr>
        <p:txBody>
          <a:bodyPr/>
          <a:lstStyle/>
          <a:p>
            <a:endParaRPr lang="en-US" dirty="0"/>
          </a:p>
        </p:txBody>
      </p:sp>
      <p:sp>
        <p:nvSpPr>
          <p:cNvPr id="6" name="Slide Number Placeholder 5"/>
          <p:cNvSpPr>
            <a:spLocks noGrp="1"/>
          </p:cNvSpPr>
          <p:nvPr>
            <p:ph type="sldNum" sz="quarter" idx="12"/>
          </p:nvPr>
        </p:nvSpPr>
        <p:spPr>
          <a:xfrm>
            <a:off x="10862452" y="381000"/>
            <a:ext cx="643748"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10/27/2018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pic>
        <p:nvPicPr>
          <p:cNvPr id="9" name="Picture 8"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3"/>
            <a:ext cx="10820399" cy="2801935"/>
          </a:xfrm>
        </p:spPr>
        <p:txBody>
          <a:bodyPr anchor="b">
            <a:normAutofit/>
          </a:bodyPr>
          <a:lstStyle>
            <a:lvl1pPr algn="r">
              <a:defRPr sz="4000"/>
            </a:lvl1pPr>
          </a:lstStyle>
          <a:p>
            <a:r>
              <a:rPr lang="en-US"/>
              <a:t>Click to edit Master title style</a:t>
            </a:r>
            <a:endParaRPr lang="en-US" dirty="0"/>
          </a:p>
        </p:txBody>
      </p:sp>
      <p:sp>
        <p:nvSpPr>
          <p:cNvPr id="3" name="Text Placeholder 2"/>
          <p:cNvSpPr>
            <a:spLocks noGrp="1"/>
          </p:cNvSpPr>
          <p:nvPr>
            <p:ph type="body" idx="1"/>
          </p:nvPr>
        </p:nvSpPr>
        <p:spPr>
          <a:xfrm>
            <a:off x="1024467" y="3641725"/>
            <a:ext cx="10490200" cy="955675"/>
          </a:xfrm>
        </p:spPr>
        <p:txBody>
          <a:bodyPr>
            <a:normAutofit/>
          </a:bodyPr>
          <a:lstStyle>
            <a:lvl1pPr marL="0" indent="0" algn="r">
              <a:buNone/>
              <a:defRPr sz="22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a:xfrm>
            <a:off x="7814452" y="381000"/>
            <a:ext cx="2910840" cy="365125"/>
          </a:xfrm>
        </p:spPr>
        <p:txBody>
          <a:bodyPr/>
          <a:lstStyle>
            <a:lvl1pPr algn="r">
              <a:defRPr/>
            </a:lvl1pPr>
          </a:lstStyle>
          <a:p>
            <a:fld id="{48A87A34-81AB-432B-8DAE-1953F412C126}" type="datetimeFigureOut">
              <a:rPr lang="en-US" dirty="0"/>
              <a:pPr/>
              <a:t>10/27/2018</a:t>
            </a:fld>
            <a:endParaRPr lang="en-US" dirty="0"/>
          </a:p>
        </p:txBody>
      </p:sp>
      <p:sp>
        <p:nvSpPr>
          <p:cNvPr id="5" name="Footer Placeholder 4"/>
          <p:cNvSpPr>
            <a:spLocks noGrp="1"/>
          </p:cNvSpPr>
          <p:nvPr>
            <p:ph type="ftr" sz="quarter" idx="11"/>
          </p:nvPr>
        </p:nvSpPr>
        <p:spPr>
          <a:xfrm>
            <a:off x="685800" y="381001"/>
            <a:ext cx="6991492" cy="364065"/>
          </a:xfrm>
        </p:spPr>
        <p:txBody>
          <a:bodyPr/>
          <a:lstStyle/>
          <a:p>
            <a:endParaRPr lang="en-US" dirty="0"/>
          </a:p>
        </p:txBody>
      </p:sp>
      <p:sp>
        <p:nvSpPr>
          <p:cNvPr id="6" name="Slide Number Placeholder 5"/>
          <p:cNvSpPr>
            <a:spLocks noGrp="1"/>
          </p:cNvSpPr>
          <p:nvPr>
            <p:ph type="sldNum" sz="quarter" idx="12"/>
          </p:nvPr>
        </p:nvSpPr>
        <p:spPr>
          <a:xfrm>
            <a:off x="10862452" y="381000"/>
            <a:ext cx="643748"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5800" y="2194559"/>
            <a:ext cx="5334000" cy="4024125"/>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2194559"/>
            <a:ext cx="5334000" cy="4024125"/>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10/27/2018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895600" y="762000"/>
            <a:ext cx="8610600" cy="1295400"/>
          </a:xfrm>
        </p:spPr>
        <p:txBody>
          <a:bodyPr/>
          <a:lstStyle/>
          <a:p>
            <a:r>
              <a:rPr lang="en-US"/>
              <a:t>Click to edit Master title style</a:t>
            </a:r>
            <a:endParaRPr lang="en-US" dirty="0"/>
          </a:p>
        </p:txBody>
      </p:sp>
      <p:sp>
        <p:nvSpPr>
          <p:cNvPr id="3" name="Text Placeholder 2"/>
          <p:cNvSpPr>
            <a:spLocks noGrp="1"/>
          </p:cNvSpPr>
          <p:nvPr>
            <p:ph type="body" idx="1"/>
          </p:nvPr>
        </p:nvSpPr>
        <p:spPr>
          <a:xfrm>
            <a:off x="914409" y="2183802"/>
            <a:ext cx="5079991"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85800" y="3132666"/>
            <a:ext cx="5311775" cy="3086019"/>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00800" y="2183802"/>
            <a:ext cx="5105400"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3132666"/>
            <a:ext cx="5334000" cy="3086019"/>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10/27/2018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10/27/2018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10/27/2018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4114800" cy="1600200"/>
          </a:xfrm>
        </p:spPr>
        <p:txBody>
          <a:bodyPr anchor="b"/>
          <a:lstStyle>
            <a:lvl1pPr algn="l">
              <a:defRPr sz="3200"/>
            </a:lvl1pPr>
          </a:lstStyle>
          <a:p>
            <a:r>
              <a:rPr lang="en-US"/>
              <a:t>Click to edit Master title style</a:t>
            </a:r>
            <a:endParaRPr lang="en-US" dirty="0"/>
          </a:p>
        </p:txBody>
      </p:sp>
      <p:sp>
        <p:nvSpPr>
          <p:cNvPr id="3" name="Content Placeholder 2"/>
          <p:cNvSpPr>
            <a:spLocks noGrp="1"/>
          </p:cNvSpPr>
          <p:nvPr>
            <p:ph idx="1"/>
          </p:nvPr>
        </p:nvSpPr>
        <p:spPr>
          <a:xfrm>
            <a:off x="4995582" y="746759"/>
            <a:ext cx="6510618" cy="5471925"/>
          </a:xfrm>
        </p:spPr>
        <p:txBody>
          <a:bodyPr anchor="ct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85800" y="3124199"/>
            <a:ext cx="411480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10/27/2018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6873240" cy="1600200"/>
          </a:xfrm>
        </p:spPr>
        <p:txBody>
          <a:bodyPr anchor="b"/>
          <a:lstStyle>
            <a:lvl1pPr algn="l">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7861238" y="751241"/>
            <a:ext cx="3644962" cy="5467443"/>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85800" y="3124199"/>
            <a:ext cx="687324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10/27/2018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6" descr="C0-HD-TOP.png"/>
          <p:cNvPicPr>
            <a:picLocks noChangeAspect="1"/>
          </p:cNvPicPr>
          <p:nvPr/>
        </p:nvPicPr>
        <p:blipFill>
          <a:blip r:embed="rId19">
            <a:extLst>
              <a:ext uri="{28A0092B-C50C-407E-A947-70E740481C1C}">
                <a14:useLocalDpi xmlns:a14="http://schemas.microsoft.com/office/drawing/2010/main" val="0"/>
              </a:ext>
            </a:extLst>
          </a:blip>
          <a:stretch>
            <a:fillRect/>
          </a:stretch>
        </p:blipFill>
        <p:spPr>
          <a:xfrm>
            <a:off x="0" y="0"/>
            <a:ext cx="12192000" cy="1441450"/>
          </a:xfrm>
          <a:prstGeom prst="rect">
            <a:avLst/>
          </a:prstGeom>
        </p:spPr>
      </p:pic>
      <p:sp>
        <p:nvSpPr>
          <p:cNvPr id="2" name="Title Placeholder 1"/>
          <p:cNvSpPr>
            <a:spLocks noGrp="1"/>
          </p:cNvSpPr>
          <p:nvPr>
            <p:ph type="title"/>
          </p:nvPr>
        </p:nvSpPr>
        <p:spPr>
          <a:xfrm>
            <a:off x="2895600" y="764373"/>
            <a:ext cx="8610600" cy="1293028"/>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5800" y="2194560"/>
            <a:ext cx="10820400" cy="4024125"/>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595360" y="6356350"/>
            <a:ext cx="291084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48A87A34-81AB-432B-8DAE-1953F412C126}" type="datetimeFigureOut">
              <a:rPr lang="en-US" dirty="0"/>
              <a:pPr/>
              <a:t>10/27/2018</a:t>
            </a:fld>
            <a:endParaRPr lang="en-US" dirty="0"/>
          </a:p>
        </p:txBody>
      </p:sp>
      <p:sp>
        <p:nvSpPr>
          <p:cNvPr id="5" name="Footer Placeholder 4"/>
          <p:cNvSpPr>
            <a:spLocks noGrp="1"/>
          </p:cNvSpPr>
          <p:nvPr>
            <p:ph type="ftr" sz="quarter" idx="3"/>
          </p:nvPr>
        </p:nvSpPr>
        <p:spPr>
          <a:xfrm>
            <a:off x="685800" y="6355845"/>
            <a:ext cx="777240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763000" y="381000"/>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6D22F896-40B5-4ADD-8801-0D06FADFA09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txStyles>
    <p:titleStyle>
      <a:lvl1pPr algn="r" defTabSz="914400" rtl="0" eaLnBrk="1" latinLnBrk="0" hangingPunct="1">
        <a:lnSpc>
          <a:spcPct val="90000"/>
        </a:lnSpc>
        <a:spcBef>
          <a:spcPct val="0"/>
        </a:spcBef>
        <a:buNone/>
        <a:defRPr sz="4000" kern="1200" cap="all" baseline="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2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s://becker.academy/moodle/course/view.php?id=9"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41AE243F-B52E-439D-9F4B-01B95E3F605F}"/>
              </a:ext>
            </a:extLst>
          </p:cNvPr>
          <p:cNvSpPr/>
          <p:nvPr/>
        </p:nvSpPr>
        <p:spPr>
          <a:xfrm>
            <a:off x="1676400" y="969264"/>
            <a:ext cx="8839200" cy="853440"/>
          </a:xfrm>
          <a:prstGeom prst="rect">
            <a:avLst/>
          </a:prstGeom>
          <a:solidFill>
            <a:schemeClr val="accent5">
              <a:lumMod val="50000"/>
            </a:schemeClr>
          </a:solidFill>
          <a:ln>
            <a:noFill/>
          </a:ln>
          <a:effectLst>
            <a:outerShdw blurRad="190500" dist="228600" dir="2700000" algn="ctr">
              <a:srgbClr val="000000">
                <a:alpha val="30000"/>
              </a:srgbClr>
            </a:outerShdw>
          </a:effectLst>
          <a:scene3d>
            <a:camera prst="perspectiveRelaxedModerately"/>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solidFill>
                  <a:schemeClr val="tx1"/>
                </a:solidFill>
                <a:latin typeface="Calibri" panose="020F0502020204030204" pitchFamily="34" charset="0"/>
                <a:cs typeface="Calibri" panose="020F0502020204030204" pitchFamily="34" charset="0"/>
              </a:rPr>
              <a:t>Becker Professional Theology Academy</a:t>
            </a:r>
          </a:p>
        </p:txBody>
      </p:sp>
      <p:sp>
        <p:nvSpPr>
          <p:cNvPr id="5" name="Rectangle 4">
            <a:extLst>
              <a:ext uri="{FF2B5EF4-FFF2-40B4-BE49-F238E27FC236}">
                <a16:creationId xmlns:a16="http://schemas.microsoft.com/office/drawing/2014/main" id="{7E96A090-B07A-4DDA-9B74-54AE36AEC691}"/>
              </a:ext>
            </a:extLst>
          </p:cNvPr>
          <p:cNvSpPr/>
          <p:nvPr/>
        </p:nvSpPr>
        <p:spPr>
          <a:xfrm>
            <a:off x="2346960" y="2328672"/>
            <a:ext cx="7498080" cy="1804416"/>
          </a:xfrm>
          <a:prstGeom prst="rect">
            <a:avLst/>
          </a:prstGeom>
          <a:solidFill>
            <a:srgbClr val="002060"/>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a:latin typeface="Calibri" panose="020F0502020204030204" pitchFamily="34" charset="0"/>
                <a:cs typeface="Calibri" panose="020F0502020204030204" pitchFamily="34" charset="0"/>
              </a:rPr>
              <a:t>B100 – Module 5.4 – Baptism of Redemption (Romans 6:1-11)</a:t>
            </a:r>
          </a:p>
        </p:txBody>
      </p:sp>
      <p:sp>
        <p:nvSpPr>
          <p:cNvPr id="6" name="Rectangle 5">
            <a:extLst>
              <a:ext uri="{FF2B5EF4-FFF2-40B4-BE49-F238E27FC236}">
                <a16:creationId xmlns:a16="http://schemas.microsoft.com/office/drawing/2014/main" id="{74E87AF9-6156-4097-A41A-C026BC87B2EB}"/>
              </a:ext>
            </a:extLst>
          </p:cNvPr>
          <p:cNvSpPr/>
          <p:nvPr/>
        </p:nvSpPr>
        <p:spPr>
          <a:xfrm>
            <a:off x="3023616" y="4248912"/>
            <a:ext cx="3962400" cy="1804416"/>
          </a:xfrm>
          <a:prstGeom prst="rect">
            <a:avLst/>
          </a:prstGeom>
          <a:ln w="34925">
            <a:solidFill>
              <a:srgbClr val="FFFFFF"/>
            </a:solidFill>
          </a:ln>
          <a:effectLst>
            <a:outerShdw blurRad="317500" dir="2700000" algn="ctr">
              <a:srgbClr val="000000">
                <a:alpha val="43000"/>
              </a:srgbClr>
            </a:outerShdw>
            <a:softEdge rad="12700"/>
          </a:effectLst>
          <a:scene3d>
            <a:camera prst="perspectiveFront" fov="2700000">
              <a:rot lat="19086000" lon="19067999" rev="3108000"/>
            </a:camera>
            <a:lightRig rig="threePt" dir="t">
              <a:rot lat="0" lon="0" rev="0"/>
            </a:lightRig>
          </a:scene3d>
          <a:sp3d extrusionH="38100" prstMaterial="clear">
            <a:bevelT w="260350" h="50800" prst="softRound"/>
            <a:bevelB prst="softRound"/>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defTabSz="914400"/>
            <a:r>
              <a:rPr lang="en-US" b="1" dirty="0">
                <a:solidFill>
                  <a:prstClr val="black"/>
                </a:solidFill>
                <a:latin typeface="Calibri" panose="020F0502020204030204"/>
              </a:rPr>
              <a:t>Course Creator – Kathy L. McFarland</a:t>
            </a:r>
          </a:p>
          <a:p>
            <a:pPr lvl="0" defTabSz="914400"/>
            <a:endParaRPr lang="en-US" dirty="0">
              <a:solidFill>
                <a:prstClr val="black"/>
              </a:solidFill>
              <a:latin typeface="Calibri" panose="020F0502020204030204"/>
            </a:endParaRPr>
          </a:p>
          <a:p>
            <a:pPr lvl="0" algn="ctr" defTabSz="914400"/>
            <a:r>
              <a:rPr lang="en-US" dirty="0">
                <a:solidFill>
                  <a:schemeClr val="bg1"/>
                </a:solidFill>
                <a:latin typeface="Calibri" panose="020F0502020204030204"/>
                <a:hlinkClick r:id="rId2">
                  <a:extLst>
                    <a:ext uri="{A12FA001-AC4F-418D-AE19-62706E023703}">
                      <ahyp:hlinkClr xmlns:ahyp="http://schemas.microsoft.com/office/drawing/2018/hyperlinkcolor" val="tx"/>
                    </a:ext>
                  </a:extLst>
                </a:hlinkClick>
              </a:rPr>
              <a:t>http://becker.academy/moodle/</a:t>
            </a:r>
            <a:endParaRPr lang="en-US" dirty="0">
              <a:solidFill>
                <a:schemeClr val="bg1"/>
              </a:solidFill>
            </a:endParaRPr>
          </a:p>
        </p:txBody>
      </p:sp>
    </p:spTree>
    <p:extLst>
      <p:ext uri="{BB962C8B-B14F-4D97-AF65-F5344CB8AC3E}">
        <p14:creationId xmlns:p14="http://schemas.microsoft.com/office/powerpoint/2010/main" val="1655971593"/>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46EBF4EF-3E09-49D5-85B3-57197ADAC6C2}"/>
              </a:ext>
            </a:extLst>
          </p:cNvPr>
          <p:cNvSpPr/>
          <p:nvPr/>
        </p:nvSpPr>
        <p:spPr>
          <a:xfrm>
            <a:off x="337296" y="2640572"/>
            <a:ext cx="2823882" cy="2030506"/>
          </a:xfrm>
          <a:prstGeom prst="rect">
            <a:avLst/>
          </a:prstGeom>
          <a:gradFill>
            <a:gsLst>
              <a:gs pos="25000">
                <a:srgbClr val="441D61"/>
              </a:gs>
              <a:gs pos="55000">
                <a:schemeClr val="accent1">
                  <a:lumMod val="75000"/>
                </a:schemeClr>
              </a:gs>
              <a:gs pos="79000">
                <a:srgbClr val="7030A0"/>
              </a:gs>
            </a:gsLst>
            <a:lin ang="2700000" scaled="1"/>
          </a:gra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latin typeface="Calibri" panose="020F0502020204030204" pitchFamily="34" charset="0"/>
                <a:cs typeface="Calibri" panose="020F0502020204030204" pitchFamily="34" charset="0"/>
              </a:rPr>
              <a:t>Servants of sin keep sinning. The Baptized followers of Christ freed from sin are righteous.  But, righteous can become servants to sin by yielding to uncleanness and iniquity.</a:t>
            </a:r>
          </a:p>
        </p:txBody>
      </p:sp>
      <p:sp>
        <p:nvSpPr>
          <p:cNvPr id="3" name="Rectangle 2">
            <a:extLst>
              <a:ext uri="{FF2B5EF4-FFF2-40B4-BE49-F238E27FC236}">
                <a16:creationId xmlns:a16="http://schemas.microsoft.com/office/drawing/2014/main" id="{D5B49B08-A1ED-4AE3-81D7-5948108DDDDB}"/>
              </a:ext>
            </a:extLst>
          </p:cNvPr>
          <p:cNvSpPr/>
          <p:nvPr/>
        </p:nvSpPr>
        <p:spPr>
          <a:xfrm>
            <a:off x="3166783" y="2640572"/>
            <a:ext cx="2823882" cy="2030506"/>
          </a:xfrm>
          <a:prstGeom prst="rect">
            <a:avLst/>
          </a:prstGeom>
          <a:gradFill>
            <a:gsLst>
              <a:gs pos="25000">
                <a:srgbClr val="441D61"/>
              </a:gs>
              <a:gs pos="55000">
                <a:schemeClr val="accent1">
                  <a:lumMod val="75000"/>
                </a:schemeClr>
              </a:gs>
              <a:gs pos="79000">
                <a:srgbClr val="7030A0"/>
              </a:gs>
            </a:gsLst>
            <a:lin ang="2700000" scaled="1"/>
          </a:gra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latin typeface="Calibri" panose="020F0502020204030204" pitchFamily="34" charset="0"/>
                <a:cs typeface="Calibri" panose="020F0502020204030204" pitchFamily="34" charset="0"/>
              </a:rPr>
              <a:t>When the believer declares faith in Christ the hope is for salvation.</a:t>
            </a:r>
          </a:p>
        </p:txBody>
      </p:sp>
      <p:sp>
        <p:nvSpPr>
          <p:cNvPr id="4" name="Rectangle 3">
            <a:extLst>
              <a:ext uri="{FF2B5EF4-FFF2-40B4-BE49-F238E27FC236}">
                <a16:creationId xmlns:a16="http://schemas.microsoft.com/office/drawing/2014/main" id="{841965C8-BAB3-41F0-859A-FB4A16D9047B}"/>
              </a:ext>
            </a:extLst>
          </p:cNvPr>
          <p:cNvSpPr/>
          <p:nvPr/>
        </p:nvSpPr>
        <p:spPr>
          <a:xfrm>
            <a:off x="6029885" y="2667467"/>
            <a:ext cx="2823882" cy="2030506"/>
          </a:xfrm>
          <a:prstGeom prst="rect">
            <a:avLst/>
          </a:prstGeom>
          <a:gradFill>
            <a:gsLst>
              <a:gs pos="25000">
                <a:srgbClr val="441D61"/>
              </a:gs>
              <a:gs pos="55000">
                <a:schemeClr val="accent1">
                  <a:lumMod val="75000"/>
                </a:schemeClr>
              </a:gs>
              <a:gs pos="79000">
                <a:srgbClr val="7030A0"/>
              </a:gs>
            </a:gsLst>
            <a:lin ang="2700000" scaled="1"/>
          </a:gra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latin typeface="Calibri" panose="020F0502020204030204" pitchFamily="34" charset="0"/>
                <a:cs typeface="Calibri" panose="020F0502020204030204" pitchFamily="34" charset="0"/>
              </a:rPr>
              <a:t>When the believer is saved the hope is in Baptism and a release of sin.</a:t>
            </a:r>
          </a:p>
        </p:txBody>
      </p:sp>
      <p:sp>
        <p:nvSpPr>
          <p:cNvPr id="5" name="Rectangle 4">
            <a:extLst>
              <a:ext uri="{FF2B5EF4-FFF2-40B4-BE49-F238E27FC236}">
                <a16:creationId xmlns:a16="http://schemas.microsoft.com/office/drawing/2014/main" id="{1A2672A9-F282-4F7E-91B5-226995F6D021}"/>
              </a:ext>
            </a:extLst>
          </p:cNvPr>
          <p:cNvSpPr/>
          <p:nvPr/>
        </p:nvSpPr>
        <p:spPr>
          <a:xfrm>
            <a:off x="347385" y="4671078"/>
            <a:ext cx="2823882" cy="2030506"/>
          </a:xfrm>
          <a:prstGeom prst="rect">
            <a:avLst/>
          </a:prstGeom>
          <a:gradFill>
            <a:gsLst>
              <a:gs pos="25000">
                <a:srgbClr val="441D61"/>
              </a:gs>
              <a:gs pos="55000">
                <a:schemeClr val="accent1">
                  <a:lumMod val="75000"/>
                </a:schemeClr>
              </a:gs>
              <a:gs pos="79000">
                <a:srgbClr val="7030A0"/>
              </a:gs>
            </a:gsLst>
            <a:lin ang="2700000" scaled="1"/>
          </a:gra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latin typeface="Calibri" panose="020F0502020204030204" pitchFamily="34" charset="0"/>
                <a:cs typeface="Calibri" panose="020F0502020204030204" pitchFamily="34" charset="0"/>
              </a:rPr>
              <a:t>When the believer goes under the Baptismal waters, the hope is for resurrection. </a:t>
            </a:r>
          </a:p>
        </p:txBody>
      </p:sp>
      <p:sp>
        <p:nvSpPr>
          <p:cNvPr id="6" name="Rectangle 5">
            <a:extLst>
              <a:ext uri="{FF2B5EF4-FFF2-40B4-BE49-F238E27FC236}">
                <a16:creationId xmlns:a16="http://schemas.microsoft.com/office/drawing/2014/main" id="{7D81625D-7D58-42B4-AF78-7D6DDE713AF0}"/>
              </a:ext>
            </a:extLst>
          </p:cNvPr>
          <p:cNvSpPr/>
          <p:nvPr/>
        </p:nvSpPr>
        <p:spPr>
          <a:xfrm>
            <a:off x="3166783" y="4697973"/>
            <a:ext cx="2823882" cy="2030506"/>
          </a:xfrm>
          <a:prstGeom prst="rect">
            <a:avLst/>
          </a:prstGeom>
          <a:gradFill>
            <a:gsLst>
              <a:gs pos="25000">
                <a:srgbClr val="441D61"/>
              </a:gs>
              <a:gs pos="55000">
                <a:schemeClr val="accent1">
                  <a:lumMod val="75000"/>
                </a:schemeClr>
              </a:gs>
              <a:gs pos="79000">
                <a:srgbClr val="7030A0"/>
              </a:gs>
            </a:gsLst>
            <a:lin ang="2700000" scaled="1"/>
          </a:gra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latin typeface="Calibri" panose="020F0502020204030204" pitchFamily="34" charset="0"/>
                <a:cs typeface="Calibri" panose="020F0502020204030204" pitchFamily="34" charset="0"/>
              </a:rPr>
              <a:t>When the believer resurrects out of the Baptismal waters, the hope is for the Holy Spirit.</a:t>
            </a:r>
          </a:p>
        </p:txBody>
      </p:sp>
      <p:sp>
        <p:nvSpPr>
          <p:cNvPr id="7" name="Rectangle 6">
            <a:extLst>
              <a:ext uri="{FF2B5EF4-FFF2-40B4-BE49-F238E27FC236}">
                <a16:creationId xmlns:a16="http://schemas.microsoft.com/office/drawing/2014/main" id="{0FFFEA4F-B419-42CF-86DD-DBD8441C23A6}"/>
              </a:ext>
            </a:extLst>
          </p:cNvPr>
          <p:cNvSpPr/>
          <p:nvPr/>
        </p:nvSpPr>
        <p:spPr>
          <a:xfrm>
            <a:off x="6029885" y="4697973"/>
            <a:ext cx="2823882" cy="2030506"/>
          </a:xfrm>
          <a:prstGeom prst="rect">
            <a:avLst/>
          </a:prstGeom>
          <a:gradFill>
            <a:gsLst>
              <a:gs pos="25000">
                <a:srgbClr val="441D61"/>
              </a:gs>
              <a:gs pos="55000">
                <a:schemeClr val="accent1">
                  <a:lumMod val="75000"/>
                </a:schemeClr>
              </a:gs>
              <a:gs pos="79000">
                <a:srgbClr val="7030A0"/>
              </a:gs>
            </a:gsLst>
            <a:lin ang="2700000" scaled="1"/>
          </a:gra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latin typeface="Calibri" panose="020F0502020204030204" pitchFamily="34" charset="0"/>
                <a:cs typeface="Calibri" panose="020F0502020204030204" pitchFamily="34" charset="0"/>
              </a:rPr>
              <a:t>When the believer receives the Baptism of the Holy Spirit, the hope is to remain sin free and accomplish enduring works of God.</a:t>
            </a:r>
          </a:p>
        </p:txBody>
      </p:sp>
      <p:sp>
        <p:nvSpPr>
          <p:cNvPr id="8" name="Rectangle 7">
            <a:extLst>
              <a:ext uri="{FF2B5EF4-FFF2-40B4-BE49-F238E27FC236}">
                <a16:creationId xmlns:a16="http://schemas.microsoft.com/office/drawing/2014/main" id="{1576AE56-506D-41DE-A54E-6AB25979745C}"/>
              </a:ext>
            </a:extLst>
          </p:cNvPr>
          <p:cNvSpPr/>
          <p:nvPr/>
        </p:nvSpPr>
        <p:spPr>
          <a:xfrm>
            <a:off x="8892987" y="2667467"/>
            <a:ext cx="3124201" cy="4061011"/>
          </a:xfrm>
          <a:prstGeom prst="rect">
            <a:avLst/>
          </a:prstGeom>
          <a:gradFill flip="none" rotWithShape="1">
            <a:gsLst>
              <a:gs pos="25000">
                <a:srgbClr val="441D61"/>
              </a:gs>
              <a:gs pos="55000">
                <a:schemeClr val="accent1">
                  <a:lumMod val="75000"/>
                </a:schemeClr>
              </a:gs>
              <a:gs pos="79000">
                <a:srgbClr val="7030A0"/>
              </a:gs>
            </a:gsLst>
            <a:lin ang="8100000" scaled="1"/>
            <a:tileRect/>
          </a:gra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latin typeface="Calibri" panose="020F0502020204030204" pitchFamily="34" charset="0"/>
                <a:cs typeface="Calibri" panose="020F0502020204030204" pitchFamily="34" charset="0"/>
              </a:rPr>
              <a:t>Believers resurrected in the Baptism of Christ are able to walk with Him in the newness of life, sin free.  They will have eternal life.  They become eligible to receive the Holy Spirit and once that Spirit is within the Believer, great works of God will become manifest</a:t>
            </a:r>
          </a:p>
          <a:p>
            <a:pPr algn="ctr"/>
            <a:r>
              <a:rPr lang="en-US" dirty="0">
                <a:solidFill>
                  <a:schemeClr val="tx1"/>
                </a:solidFill>
                <a:latin typeface="Calibri" panose="020F0502020204030204" pitchFamily="34" charset="0"/>
                <a:cs typeface="Calibri" panose="020F0502020204030204" pitchFamily="34" charset="0"/>
              </a:rPr>
              <a:t>But first, the Christian journey begins with faith in Christ, the most important grace of God given and the only one needed for salvation and eternal life</a:t>
            </a:r>
          </a:p>
        </p:txBody>
      </p:sp>
      <p:sp>
        <p:nvSpPr>
          <p:cNvPr id="9" name="Rectangle 8">
            <a:extLst>
              <a:ext uri="{FF2B5EF4-FFF2-40B4-BE49-F238E27FC236}">
                <a16:creationId xmlns:a16="http://schemas.microsoft.com/office/drawing/2014/main" id="{E13073C1-2F79-470F-A62E-9FDEB1B2D96B}"/>
              </a:ext>
            </a:extLst>
          </p:cNvPr>
          <p:cNvSpPr/>
          <p:nvPr/>
        </p:nvSpPr>
        <p:spPr>
          <a:xfrm>
            <a:off x="322729" y="129521"/>
            <a:ext cx="11694459" cy="248415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9D69C8E6-FBDC-435B-A632-C746289EB836}"/>
              </a:ext>
            </a:extLst>
          </p:cNvPr>
          <p:cNvSpPr/>
          <p:nvPr/>
        </p:nvSpPr>
        <p:spPr>
          <a:xfrm>
            <a:off x="504264" y="302557"/>
            <a:ext cx="11350440" cy="2031325"/>
          </a:xfrm>
          <a:prstGeom prst="rect">
            <a:avLst/>
          </a:prstGeom>
          <a:gradFill>
            <a:gsLst>
              <a:gs pos="25000">
                <a:srgbClr val="441D61"/>
              </a:gs>
              <a:gs pos="55000">
                <a:schemeClr val="accent1">
                  <a:lumMod val="75000"/>
                </a:schemeClr>
              </a:gs>
              <a:gs pos="79000">
                <a:srgbClr val="7030A0"/>
              </a:gs>
            </a:gsLst>
            <a:lin ang="8100000" scaled="1"/>
          </a:gradFill>
          <a:ln>
            <a:noFill/>
          </a:ln>
        </p:spPr>
        <p:txBody>
          <a:bodyPr wrap="square">
            <a:spAutoFit/>
          </a:bodyPr>
          <a:lstStyle/>
          <a:p>
            <a:pPr algn="just"/>
            <a:r>
              <a:rPr lang="en-US" b="1" dirty="0">
                <a:latin typeface="Calibri" panose="020F0502020204030204" pitchFamily="34" charset="0"/>
                <a:cs typeface="Calibri" panose="020F0502020204030204" pitchFamily="34" charset="0"/>
              </a:rPr>
              <a:t>What then? shall we sin, because we are not under the law, but under grace? God forbid. Know ye not, that to whom ye yield yourselves servants to obey, his servants ye are to whom ye obey; whether of sin unto death, or of obedience unto righteousness? But God be thanked, that ye were the servants of sin, but ye have obeyed from the heart that form of doctrine which was delivered you. Being then made free from sin, ye became the servants of righteousness. I speak after the manner of men because of the infirmity of your flesh: for as ye have yielded your members servants to uncleanness and to iniquity unto iniquity; even so now yield your members servants to righteousness unto holiness. For when ye were the servants of sin, ye were free from righteousness. (Romans 6:15–20)</a:t>
            </a:r>
          </a:p>
        </p:txBody>
      </p:sp>
    </p:spTree>
    <p:extLst>
      <p:ext uri="{BB962C8B-B14F-4D97-AF65-F5344CB8AC3E}">
        <p14:creationId xmlns:p14="http://schemas.microsoft.com/office/powerpoint/2010/main" val="3161538882"/>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1)">
                                      <p:cBhvr>
                                        <p:cTn id="7" dur="2000"/>
                                        <p:tgtEl>
                                          <p:spTgt spid="2"/>
                                        </p:tgtEl>
                                      </p:cBhvr>
                                    </p:animEffect>
                                  </p:childTnLst>
                                </p:cTn>
                              </p:par>
                              <p:par>
                                <p:cTn id="8" presetID="21" presetClass="entr" presetSubtype="1" fill="hold" grpId="0" nodeType="withEffect">
                                  <p:stCondLst>
                                    <p:cond delay="1000"/>
                                  </p:stCondLst>
                                  <p:childTnLst>
                                    <p:set>
                                      <p:cBhvr>
                                        <p:cTn id="9" dur="1" fill="hold">
                                          <p:stCondLst>
                                            <p:cond delay="0"/>
                                          </p:stCondLst>
                                        </p:cTn>
                                        <p:tgtEl>
                                          <p:spTgt spid="3"/>
                                        </p:tgtEl>
                                        <p:attrNameLst>
                                          <p:attrName>style.visibility</p:attrName>
                                        </p:attrNameLst>
                                      </p:cBhvr>
                                      <p:to>
                                        <p:strVal val="visible"/>
                                      </p:to>
                                    </p:set>
                                    <p:animEffect transition="in" filter="wheel(1)">
                                      <p:cBhvr>
                                        <p:cTn id="10" dur="2000"/>
                                        <p:tgtEl>
                                          <p:spTgt spid="3"/>
                                        </p:tgtEl>
                                      </p:cBhvr>
                                    </p:animEffect>
                                  </p:childTnLst>
                                </p:cTn>
                              </p:par>
                              <p:par>
                                <p:cTn id="11" presetID="21" presetClass="entr" presetSubtype="1" fill="hold" grpId="0" nodeType="withEffect">
                                  <p:stCondLst>
                                    <p:cond delay="2000"/>
                                  </p:stCondLst>
                                  <p:childTnLst>
                                    <p:set>
                                      <p:cBhvr>
                                        <p:cTn id="12" dur="1" fill="hold">
                                          <p:stCondLst>
                                            <p:cond delay="0"/>
                                          </p:stCondLst>
                                        </p:cTn>
                                        <p:tgtEl>
                                          <p:spTgt spid="4"/>
                                        </p:tgtEl>
                                        <p:attrNameLst>
                                          <p:attrName>style.visibility</p:attrName>
                                        </p:attrNameLst>
                                      </p:cBhvr>
                                      <p:to>
                                        <p:strVal val="visible"/>
                                      </p:to>
                                    </p:set>
                                    <p:animEffect transition="in" filter="wheel(1)">
                                      <p:cBhvr>
                                        <p:cTn id="13" dur="2000"/>
                                        <p:tgtEl>
                                          <p:spTgt spid="4"/>
                                        </p:tgtEl>
                                      </p:cBhvr>
                                    </p:animEffect>
                                  </p:childTnLst>
                                </p:cTn>
                              </p:par>
                              <p:par>
                                <p:cTn id="14" presetID="21" presetClass="entr" presetSubtype="1" fill="hold" grpId="0" nodeType="withEffect">
                                  <p:stCondLst>
                                    <p:cond delay="3000"/>
                                  </p:stCondLst>
                                  <p:childTnLst>
                                    <p:set>
                                      <p:cBhvr>
                                        <p:cTn id="15" dur="1" fill="hold">
                                          <p:stCondLst>
                                            <p:cond delay="0"/>
                                          </p:stCondLst>
                                        </p:cTn>
                                        <p:tgtEl>
                                          <p:spTgt spid="5"/>
                                        </p:tgtEl>
                                        <p:attrNameLst>
                                          <p:attrName>style.visibility</p:attrName>
                                        </p:attrNameLst>
                                      </p:cBhvr>
                                      <p:to>
                                        <p:strVal val="visible"/>
                                      </p:to>
                                    </p:set>
                                    <p:animEffect transition="in" filter="wheel(1)">
                                      <p:cBhvr>
                                        <p:cTn id="16" dur="2000"/>
                                        <p:tgtEl>
                                          <p:spTgt spid="5"/>
                                        </p:tgtEl>
                                      </p:cBhvr>
                                    </p:animEffect>
                                  </p:childTnLst>
                                </p:cTn>
                              </p:par>
                              <p:par>
                                <p:cTn id="17" presetID="21" presetClass="entr" presetSubtype="1" fill="hold" grpId="0" nodeType="withEffect">
                                  <p:stCondLst>
                                    <p:cond delay="4000"/>
                                  </p:stCondLst>
                                  <p:childTnLst>
                                    <p:set>
                                      <p:cBhvr>
                                        <p:cTn id="18" dur="1" fill="hold">
                                          <p:stCondLst>
                                            <p:cond delay="0"/>
                                          </p:stCondLst>
                                        </p:cTn>
                                        <p:tgtEl>
                                          <p:spTgt spid="6"/>
                                        </p:tgtEl>
                                        <p:attrNameLst>
                                          <p:attrName>style.visibility</p:attrName>
                                        </p:attrNameLst>
                                      </p:cBhvr>
                                      <p:to>
                                        <p:strVal val="visible"/>
                                      </p:to>
                                    </p:set>
                                    <p:animEffect transition="in" filter="wheel(1)">
                                      <p:cBhvr>
                                        <p:cTn id="19" dur="2000"/>
                                        <p:tgtEl>
                                          <p:spTgt spid="6"/>
                                        </p:tgtEl>
                                      </p:cBhvr>
                                    </p:animEffect>
                                  </p:childTnLst>
                                </p:cTn>
                              </p:par>
                              <p:par>
                                <p:cTn id="20" presetID="21" presetClass="entr" presetSubtype="1" fill="hold" grpId="0" nodeType="withEffect">
                                  <p:stCondLst>
                                    <p:cond delay="5000"/>
                                  </p:stCondLst>
                                  <p:childTnLst>
                                    <p:set>
                                      <p:cBhvr>
                                        <p:cTn id="21" dur="1" fill="hold">
                                          <p:stCondLst>
                                            <p:cond delay="0"/>
                                          </p:stCondLst>
                                        </p:cTn>
                                        <p:tgtEl>
                                          <p:spTgt spid="7"/>
                                        </p:tgtEl>
                                        <p:attrNameLst>
                                          <p:attrName>style.visibility</p:attrName>
                                        </p:attrNameLst>
                                      </p:cBhvr>
                                      <p:to>
                                        <p:strVal val="visible"/>
                                      </p:to>
                                    </p:set>
                                    <p:animEffect transition="in" filter="wheel(1)">
                                      <p:cBhvr>
                                        <p:cTn id="22" dur="2000"/>
                                        <p:tgtEl>
                                          <p:spTgt spid="7"/>
                                        </p:tgtEl>
                                      </p:cBhvr>
                                    </p:animEffect>
                                  </p:childTnLst>
                                </p:cTn>
                              </p:par>
                              <p:par>
                                <p:cTn id="23" presetID="21" presetClass="entr" presetSubtype="1" fill="hold" grpId="0" nodeType="withEffect">
                                  <p:stCondLst>
                                    <p:cond delay="6000"/>
                                  </p:stCondLst>
                                  <p:childTnLst>
                                    <p:set>
                                      <p:cBhvr>
                                        <p:cTn id="24" dur="1" fill="hold">
                                          <p:stCondLst>
                                            <p:cond delay="0"/>
                                          </p:stCondLst>
                                        </p:cTn>
                                        <p:tgtEl>
                                          <p:spTgt spid="8"/>
                                        </p:tgtEl>
                                        <p:attrNameLst>
                                          <p:attrName>style.visibility</p:attrName>
                                        </p:attrNameLst>
                                      </p:cBhvr>
                                      <p:to>
                                        <p:strVal val="visible"/>
                                      </p:to>
                                    </p:set>
                                    <p:animEffect transition="in" filter="wheel(1)">
                                      <p:cBhvr>
                                        <p:cTn id="25" dur="2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4" grpId="0" animBg="1"/>
      <p:bldP spid="5" grpId="0" animBg="1"/>
      <p:bldP spid="6" grpId="0" animBg="1"/>
      <p:bldP spid="7" grpId="0" animBg="1"/>
      <p:bldP spid="8"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3046F256-DF5F-4F32-96B2-CC4DC01ED2F4}"/>
              </a:ext>
            </a:extLst>
          </p:cNvPr>
          <p:cNvSpPr/>
          <p:nvPr/>
        </p:nvSpPr>
        <p:spPr>
          <a:xfrm>
            <a:off x="390939" y="218661"/>
            <a:ext cx="11410122" cy="3210339"/>
          </a:xfrm>
          <a:prstGeom prst="rect">
            <a:avLst/>
          </a:prstGeom>
          <a:solidFill>
            <a:schemeClr val="accent4">
              <a:lumMod val="75000"/>
            </a:schemeClr>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alibri" panose="020F0502020204030204" pitchFamily="34" charset="0"/>
              <a:cs typeface="Calibri" panose="020F0502020204030204" pitchFamily="34" charset="0"/>
            </a:endParaRPr>
          </a:p>
        </p:txBody>
      </p:sp>
      <p:sp>
        <p:nvSpPr>
          <p:cNvPr id="3" name="Rectangle 2">
            <a:extLst>
              <a:ext uri="{FF2B5EF4-FFF2-40B4-BE49-F238E27FC236}">
                <a16:creationId xmlns:a16="http://schemas.microsoft.com/office/drawing/2014/main" id="{31268B0E-3B36-401D-9DFC-FDBF15986A35}"/>
              </a:ext>
            </a:extLst>
          </p:cNvPr>
          <p:cNvSpPr/>
          <p:nvPr/>
        </p:nvSpPr>
        <p:spPr>
          <a:xfrm>
            <a:off x="960782" y="392669"/>
            <a:ext cx="10270435" cy="2862322"/>
          </a:xfrm>
          <a:prstGeom prst="rect">
            <a:avLst/>
          </a:prstGeom>
          <a:gradFill flip="none" rotWithShape="1">
            <a:gsLst>
              <a:gs pos="25000">
                <a:schemeClr val="accent5">
                  <a:lumMod val="75000"/>
                </a:schemeClr>
              </a:gs>
              <a:gs pos="55000">
                <a:schemeClr val="accent6">
                  <a:lumMod val="75000"/>
                </a:schemeClr>
              </a:gs>
              <a:gs pos="79000">
                <a:schemeClr val="accent3">
                  <a:lumMod val="50000"/>
                </a:schemeClr>
              </a:gs>
            </a:gsLst>
            <a:path path="circle">
              <a:fillToRect l="50000" t="50000" r="50000" b="50000"/>
            </a:path>
            <a:tileRect/>
          </a:gradFill>
          <a:ln>
            <a:noFill/>
          </a:ln>
          <a:scene3d>
            <a:camera prst="orthographicFront"/>
            <a:lightRig rig="threePt" dir="t"/>
          </a:scene3d>
          <a:sp3d>
            <a:bevelT/>
          </a:sp3d>
        </p:spPr>
        <p:txBody>
          <a:bodyPr wrap="square">
            <a:spAutoFit/>
          </a:bodyPr>
          <a:lstStyle/>
          <a:p>
            <a:r>
              <a:rPr lang="en-US" b="1" dirty="0">
                <a:latin typeface="Calibri" panose="020F0502020204030204" pitchFamily="34" charset="0"/>
                <a:cs typeface="Calibri" panose="020F0502020204030204" pitchFamily="34" charset="0"/>
              </a:rPr>
              <a:t>There was a man of the Pharisees, named Nicodemus, a ruler of the Jews: The same came to Jesus by night, and said unto him, Rabbi, we know that thou art a teacher come from God: for no man can do these miracles that thou doest, except God be with him. Jesus answered and said unto him, Verily, verily, I say unto thee, Except a man be born again, he cannot see the kingdom of God. Nicodemus saith unto him, How can a man be born when he is old? can he enter the second time into his mother’s womb, and be born? Jesus answered, Verily, verily, I say unto thee, Except a man be born of water and of the Spirit, he cannot enter into the kingdom of God. That which is born of the flesh is flesh; and that which is born of the Spirit is spirit. Marvel not that I said unto thee, Ye must be born again. The wind bloweth where it listeth, and thou hearest the sound thereof, but canst not tell whence it cometh, and whither it goeth: so is every one that is born of the Spirit. (John 3:1-8)</a:t>
            </a:r>
          </a:p>
        </p:txBody>
      </p:sp>
      <p:sp>
        <p:nvSpPr>
          <p:cNvPr id="4" name="Rectangle 3">
            <a:extLst>
              <a:ext uri="{FF2B5EF4-FFF2-40B4-BE49-F238E27FC236}">
                <a16:creationId xmlns:a16="http://schemas.microsoft.com/office/drawing/2014/main" id="{06B0AAF7-8117-46D8-8220-4E39AF097CAA}"/>
              </a:ext>
            </a:extLst>
          </p:cNvPr>
          <p:cNvSpPr/>
          <p:nvPr/>
        </p:nvSpPr>
        <p:spPr>
          <a:xfrm>
            <a:off x="390939" y="3724835"/>
            <a:ext cx="3562496" cy="2914504"/>
          </a:xfrm>
          <a:prstGeom prst="rect">
            <a:avLst/>
          </a:prstGeom>
          <a:gradFill>
            <a:gsLst>
              <a:gs pos="25000">
                <a:schemeClr val="accent5">
                  <a:lumMod val="75000"/>
                </a:schemeClr>
              </a:gs>
              <a:gs pos="55000">
                <a:schemeClr val="accent6">
                  <a:lumMod val="75000"/>
                </a:schemeClr>
              </a:gs>
              <a:gs pos="79000">
                <a:schemeClr val="accent3">
                  <a:lumMod val="50000"/>
                </a:schemeClr>
              </a:gs>
            </a:gsLst>
            <a:path path="circle">
              <a:fillToRect l="50000" t="50000" r="50000" b="50000"/>
            </a:path>
          </a:gra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latin typeface="Calibri" panose="020F0502020204030204" pitchFamily="34" charset="0"/>
                <a:cs typeface="Calibri" panose="020F0502020204030204" pitchFamily="34" charset="0"/>
              </a:rPr>
              <a:t>“Born Again” is the condition when a believer dies in the Baptism of Christ then is Resurrected into the new life in Christ. Believers must be born of water and the Holy Spirit to  enter the Kingdom of God.</a:t>
            </a:r>
          </a:p>
        </p:txBody>
      </p:sp>
      <p:sp>
        <p:nvSpPr>
          <p:cNvPr id="5" name="Rectangle 4">
            <a:extLst>
              <a:ext uri="{FF2B5EF4-FFF2-40B4-BE49-F238E27FC236}">
                <a16:creationId xmlns:a16="http://schemas.microsoft.com/office/drawing/2014/main" id="{8C985839-66DB-4F18-A2FF-CB529031C518}"/>
              </a:ext>
            </a:extLst>
          </p:cNvPr>
          <p:cNvSpPr/>
          <p:nvPr/>
        </p:nvSpPr>
        <p:spPr>
          <a:xfrm>
            <a:off x="4314751" y="3724835"/>
            <a:ext cx="3562496" cy="2914504"/>
          </a:xfrm>
          <a:prstGeom prst="rect">
            <a:avLst/>
          </a:prstGeom>
          <a:gradFill>
            <a:gsLst>
              <a:gs pos="25000">
                <a:schemeClr val="accent5">
                  <a:lumMod val="75000"/>
                </a:schemeClr>
              </a:gs>
              <a:gs pos="55000">
                <a:schemeClr val="accent6">
                  <a:lumMod val="75000"/>
                </a:schemeClr>
              </a:gs>
              <a:gs pos="79000">
                <a:schemeClr val="accent3">
                  <a:lumMod val="50000"/>
                </a:schemeClr>
              </a:gs>
            </a:gsLst>
            <a:path path="circle">
              <a:fillToRect l="50000" t="50000" r="50000" b="50000"/>
            </a:path>
          </a:gra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latin typeface="Calibri" panose="020F0502020204030204" pitchFamily="34" charset="0"/>
                <a:cs typeface="Calibri" panose="020F0502020204030204" pitchFamily="34" charset="0"/>
              </a:rPr>
              <a:t>The Baptism of Christ makes believers flesh clean.  The Holy Spirit Baptism makes the soul clean.</a:t>
            </a:r>
          </a:p>
        </p:txBody>
      </p:sp>
      <p:sp>
        <p:nvSpPr>
          <p:cNvPr id="6" name="Rectangle 5">
            <a:extLst>
              <a:ext uri="{FF2B5EF4-FFF2-40B4-BE49-F238E27FC236}">
                <a16:creationId xmlns:a16="http://schemas.microsoft.com/office/drawing/2014/main" id="{15A27A91-436B-43AD-9E55-AC5E4498EE84}"/>
              </a:ext>
            </a:extLst>
          </p:cNvPr>
          <p:cNvSpPr/>
          <p:nvPr/>
        </p:nvSpPr>
        <p:spPr>
          <a:xfrm>
            <a:off x="8238565" y="3724835"/>
            <a:ext cx="3562496" cy="2914504"/>
          </a:xfrm>
          <a:prstGeom prst="rect">
            <a:avLst/>
          </a:prstGeom>
          <a:gradFill>
            <a:gsLst>
              <a:gs pos="25000">
                <a:schemeClr val="accent5">
                  <a:lumMod val="75000"/>
                </a:schemeClr>
              </a:gs>
              <a:gs pos="55000">
                <a:schemeClr val="accent6">
                  <a:lumMod val="75000"/>
                </a:schemeClr>
              </a:gs>
              <a:gs pos="79000">
                <a:schemeClr val="accent3">
                  <a:lumMod val="50000"/>
                </a:schemeClr>
              </a:gs>
            </a:gsLst>
            <a:path path="circle">
              <a:fillToRect l="50000" t="50000" r="50000" b="50000"/>
            </a:path>
          </a:gra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latin typeface="Calibri" panose="020F0502020204030204" pitchFamily="34" charset="0"/>
                <a:cs typeface="Calibri" panose="020F0502020204030204" pitchFamily="34" charset="0"/>
              </a:rPr>
              <a:t>The LORD God gives the gift of the Holy Spirit Baptism as reward to those that follow Christ through His Baptism with Him.</a:t>
            </a:r>
          </a:p>
        </p:txBody>
      </p:sp>
    </p:spTree>
    <p:extLst>
      <p:ext uri="{BB962C8B-B14F-4D97-AF65-F5344CB8AC3E}">
        <p14:creationId xmlns:p14="http://schemas.microsoft.com/office/powerpoint/2010/main" val="2819051862"/>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ircle(in)">
                                      <p:cBhvr>
                                        <p:cTn id="7" dur="2000"/>
                                        <p:tgtEl>
                                          <p:spTgt spid="4"/>
                                        </p:tgtEl>
                                      </p:cBhvr>
                                    </p:animEffect>
                                  </p:childTnLst>
                                </p:cTn>
                              </p:par>
                              <p:par>
                                <p:cTn id="8" presetID="6" presetClass="entr" presetSubtype="16" fill="hold" grpId="0" nodeType="withEffect">
                                  <p:stCondLst>
                                    <p:cond delay="1000"/>
                                  </p:stCondLst>
                                  <p:childTnLst>
                                    <p:set>
                                      <p:cBhvr>
                                        <p:cTn id="9" dur="1" fill="hold">
                                          <p:stCondLst>
                                            <p:cond delay="0"/>
                                          </p:stCondLst>
                                        </p:cTn>
                                        <p:tgtEl>
                                          <p:spTgt spid="5"/>
                                        </p:tgtEl>
                                        <p:attrNameLst>
                                          <p:attrName>style.visibility</p:attrName>
                                        </p:attrNameLst>
                                      </p:cBhvr>
                                      <p:to>
                                        <p:strVal val="visible"/>
                                      </p:to>
                                    </p:set>
                                    <p:animEffect transition="in" filter="circle(in)">
                                      <p:cBhvr>
                                        <p:cTn id="10" dur="2000"/>
                                        <p:tgtEl>
                                          <p:spTgt spid="5"/>
                                        </p:tgtEl>
                                      </p:cBhvr>
                                    </p:animEffect>
                                  </p:childTnLst>
                                </p:cTn>
                              </p:par>
                              <p:par>
                                <p:cTn id="11" presetID="6" presetClass="entr" presetSubtype="16" fill="hold" grpId="0" nodeType="withEffect">
                                  <p:stCondLst>
                                    <p:cond delay="2000"/>
                                  </p:stCondLst>
                                  <p:childTnLst>
                                    <p:set>
                                      <p:cBhvr>
                                        <p:cTn id="12" dur="1" fill="hold">
                                          <p:stCondLst>
                                            <p:cond delay="0"/>
                                          </p:stCondLst>
                                        </p:cTn>
                                        <p:tgtEl>
                                          <p:spTgt spid="6"/>
                                        </p:tgtEl>
                                        <p:attrNameLst>
                                          <p:attrName>style.visibility</p:attrName>
                                        </p:attrNameLst>
                                      </p:cBhvr>
                                      <p:to>
                                        <p:strVal val="visible"/>
                                      </p:to>
                                    </p:set>
                                    <p:animEffect transition="in" filter="circle(in)">
                                      <p:cBhvr>
                                        <p:cTn id="13" dur="2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8FD77AF9-22BB-4C2F-9741-5BD5C1348D44}"/>
              </a:ext>
            </a:extLst>
          </p:cNvPr>
          <p:cNvSpPr/>
          <p:nvPr/>
        </p:nvSpPr>
        <p:spPr>
          <a:xfrm>
            <a:off x="278296" y="1"/>
            <a:ext cx="11489634" cy="715617"/>
          </a:xfrm>
          <a:prstGeom prst="rect">
            <a:avLst/>
          </a:prstGeom>
          <a:gradFill>
            <a:gsLst>
              <a:gs pos="25000">
                <a:schemeClr val="accent1">
                  <a:lumMod val="50000"/>
                </a:schemeClr>
              </a:gs>
              <a:gs pos="55000">
                <a:schemeClr val="accent3">
                  <a:lumMod val="50000"/>
                </a:schemeClr>
              </a:gs>
              <a:gs pos="79000">
                <a:schemeClr val="accent2">
                  <a:lumMod val="50000"/>
                </a:schemeClr>
              </a:gs>
            </a:gsLst>
            <a:path path="circle">
              <a:fillToRect l="50000" t="50000" r="50000" b="50000"/>
            </a:path>
          </a:gradFill>
          <a:ln>
            <a:noFill/>
          </a:ln>
          <a:scene3d>
            <a:camera prst="orthographicFront"/>
            <a:lightRig rig="threePt" dir="t"/>
          </a:scene3d>
          <a:sp3d>
            <a:bevelT w="114300" prst="artDeco"/>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latin typeface="Calibri" panose="020F0502020204030204" pitchFamily="34" charset="0"/>
                <a:cs typeface="Calibri" panose="020F0502020204030204" pitchFamily="34" charset="0"/>
              </a:rPr>
              <a:t>Eight Requirements for the Baptism of Christ</a:t>
            </a:r>
          </a:p>
          <a:p>
            <a:pPr algn="ctr"/>
            <a:r>
              <a:rPr lang="en-US" sz="2400" b="1" dirty="0">
                <a:latin typeface="Calibri" panose="020F0502020204030204" pitchFamily="34" charset="0"/>
                <a:cs typeface="Calibri" panose="020F0502020204030204" pitchFamily="34" charset="0"/>
              </a:rPr>
              <a:t>(John 3:1-8)</a:t>
            </a:r>
          </a:p>
        </p:txBody>
      </p:sp>
      <p:sp>
        <p:nvSpPr>
          <p:cNvPr id="3" name="Rectangle 2">
            <a:extLst>
              <a:ext uri="{FF2B5EF4-FFF2-40B4-BE49-F238E27FC236}">
                <a16:creationId xmlns:a16="http://schemas.microsoft.com/office/drawing/2014/main" id="{2CDC5436-E234-47C0-9B72-E84AE02E7A84}"/>
              </a:ext>
            </a:extLst>
          </p:cNvPr>
          <p:cNvSpPr/>
          <p:nvPr/>
        </p:nvSpPr>
        <p:spPr>
          <a:xfrm>
            <a:off x="278296" y="757033"/>
            <a:ext cx="11489634" cy="715617"/>
          </a:xfrm>
          <a:prstGeom prst="rect">
            <a:avLst/>
          </a:prstGeom>
          <a:gradFill>
            <a:gsLst>
              <a:gs pos="25000">
                <a:schemeClr val="accent1">
                  <a:lumMod val="50000"/>
                </a:schemeClr>
              </a:gs>
              <a:gs pos="55000">
                <a:schemeClr val="accent3">
                  <a:lumMod val="50000"/>
                </a:schemeClr>
              </a:gs>
              <a:gs pos="79000">
                <a:schemeClr val="accent2">
                  <a:lumMod val="50000"/>
                </a:schemeClr>
              </a:gs>
            </a:gsLst>
            <a:path path="circle">
              <a:fillToRect l="50000" t="50000" r="50000" b="50000"/>
            </a:path>
          </a:gradFill>
          <a:ln>
            <a:noFill/>
          </a:ln>
          <a:scene3d>
            <a:camera prst="orthographicFront"/>
            <a:lightRig rig="threePt" dir="t"/>
          </a:scene3d>
          <a:sp3d>
            <a:bevelT w="114300" prst="artDeco"/>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latin typeface="Calibri" panose="020F0502020204030204" pitchFamily="34" charset="0"/>
                <a:cs typeface="Calibri" panose="020F0502020204030204" pitchFamily="34" charset="0"/>
              </a:rPr>
              <a:t>Be called forward to Christ by the LORD God and desire to know Him	</a:t>
            </a:r>
          </a:p>
        </p:txBody>
      </p:sp>
      <p:sp>
        <p:nvSpPr>
          <p:cNvPr id="4" name="Rectangle 3">
            <a:extLst>
              <a:ext uri="{FF2B5EF4-FFF2-40B4-BE49-F238E27FC236}">
                <a16:creationId xmlns:a16="http://schemas.microsoft.com/office/drawing/2014/main" id="{BA9F7898-B525-4A8D-A603-709DE9C7CD06}"/>
              </a:ext>
            </a:extLst>
          </p:cNvPr>
          <p:cNvSpPr/>
          <p:nvPr/>
        </p:nvSpPr>
        <p:spPr>
          <a:xfrm>
            <a:off x="278296" y="5155515"/>
            <a:ext cx="11489634" cy="715617"/>
          </a:xfrm>
          <a:prstGeom prst="rect">
            <a:avLst/>
          </a:prstGeom>
          <a:gradFill>
            <a:gsLst>
              <a:gs pos="25000">
                <a:schemeClr val="accent1">
                  <a:lumMod val="50000"/>
                </a:schemeClr>
              </a:gs>
              <a:gs pos="55000">
                <a:schemeClr val="accent3">
                  <a:lumMod val="50000"/>
                </a:schemeClr>
              </a:gs>
              <a:gs pos="79000">
                <a:schemeClr val="accent2">
                  <a:lumMod val="50000"/>
                </a:schemeClr>
              </a:gs>
            </a:gsLst>
            <a:path path="circle">
              <a:fillToRect l="50000" t="50000" r="50000" b="50000"/>
            </a:path>
          </a:gradFill>
          <a:ln>
            <a:noFill/>
          </a:ln>
          <a:scene3d>
            <a:camera prst="orthographicFront"/>
            <a:lightRig rig="threePt" dir="t"/>
          </a:scene3d>
          <a:sp3d>
            <a:bevelT w="114300" prst="artDeco"/>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latin typeface="Calibri" panose="020F0502020204030204" pitchFamily="34" charset="0"/>
                <a:cs typeface="Calibri" panose="020F0502020204030204" pitchFamily="34" charset="0"/>
              </a:rPr>
              <a:t>Come out of the water (signifying your resurrection) in the name of Jesus Christ</a:t>
            </a:r>
          </a:p>
        </p:txBody>
      </p:sp>
      <p:sp>
        <p:nvSpPr>
          <p:cNvPr id="5" name="Rectangle 4">
            <a:extLst>
              <a:ext uri="{FF2B5EF4-FFF2-40B4-BE49-F238E27FC236}">
                <a16:creationId xmlns:a16="http://schemas.microsoft.com/office/drawing/2014/main" id="{9771E11F-9996-443E-BA99-E14004F87ADE}"/>
              </a:ext>
            </a:extLst>
          </p:cNvPr>
          <p:cNvSpPr/>
          <p:nvPr/>
        </p:nvSpPr>
        <p:spPr>
          <a:xfrm>
            <a:off x="278296" y="5891840"/>
            <a:ext cx="11489634" cy="715617"/>
          </a:xfrm>
          <a:prstGeom prst="rect">
            <a:avLst/>
          </a:prstGeom>
          <a:gradFill>
            <a:gsLst>
              <a:gs pos="25000">
                <a:schemeClr val="accent1">
                  <a:lumMod val="50000"/>
                </a:schemeClr>
              </a:gs>
              <a:gs pos="55000">
                <a:schemeClr val="accent3">
                  <a:lumMod val="50000"/>
                </a:schemeClr>
              </a:gs>
              <a:gs pos="79000">
                <a:schemeClr val="accent2">
                  <a:lumMod val="50000"/>
                </a:schemeClr>
              </a:gs>
            </a:gsLst>
            <a:path path="circle">
              <a:fillToRect l="50000" t="50000" r="50000" b="50000"/>
            </a:path>
          </a:gradFill>
          <a:ln>
            <a:noFill/>
          </a:ln>
          <a:scene3d>
            <a:camera prst="orthographicFront"/>
            <a:lightRig rig="threePt" dir="t"/>
          </a:scene3d>
          <a:sp3d>
            <a:bevelT w="114300" prst="artDeco"/>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latin typeface="Calibri" panose="020F0502020204030204" pitchFamily="34" charset="0"/>
                <a:cs typeface="Calibri" panose="020F0502020204030204" pitchFamily="34" charset="0"/>
              </a:rPr>
              <a:t>Receive the gift of the Baptism of the Holy Ghost</a:t>
            </a:r>
          </a:p>
        </p:txBody>
      </p:sp>
      <p:sp>
        <p:nvSpPr>
          <p:cNvPr id="6" name="Rectangle 5">
            <a:extLst>
              <a:ext uri="{FF2B5EF4-FFF2-40B4-BE49-F238E27FC236}">
                <a16:creationId xmlns:a16="http://schemas.microsoft.com/office/drawing/2014/main" id="{813D960E-A432-4848-8701-C12BE54DBC7C}"/>
              </a:ext>
            </a:extLst>
          </p:cNvPr>
          <p:cNvSpPr/>
          <p:nvPr/>
        </p:nvSpPr>
        <p:spPr>
          <a:xfrm>
            <a:off x="278296" y="4419190"/>
            <a:ext cx="11489634" cy="715617"/>
          </a:xfrm>
          <a:prstGeom prst="rect">
            <a:avLst/>
          </a:prstGeom>
          <a:gradFill>
            <a:gsLst>
              <a:gs pos="25000">
                <a:schemeClr val="accent1">
                  <a:lumMod val="50000"/>
                </a:schemeClr>
              </a:gs>
              <a:gs pos="55000">
                <a:schemeClr val="accent3">
                  <a:lumMod val="50000"/>
                </a:schemeClr>
              </a:gs>
              <a:gs pos="79000">
                <a:schemeClr val="accent2">
                  <a:lumMod val="50000"/>
                </a:schemeClr>
              </a:gs>
            </a:gsLst>
            <a:path path="circle">
              <a:fillToRect l="50000" t="50000" r="50000" b="50000"/>
            </a:path>
          </a:gradFill>
          <a:ln>
            <a:noFill/>
          </a:ln>
          <a:scene3d>
            <a:camera prst="orthographicFront"/>
            <a:lightRig rig="threePt" dir="t"/>
          </a:scene3d>
          <a:sp3d>
            <a:bevelT w="114300" prst="artDeco"/>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latin typeface="Calibri" panose="020F0502020204030204" pitchFamily="34" charset="0"/>
                <a:cs typeface="Calibri" panose="020F0502020204030204" pitchFamily="34" charset="0"/>
              </a:rPr>
              <a:t>Be baptized by water (signifying your death) in the name of Jesus Christ</a:t>
            </a:r>
          </a:p>
        </p:txBody>
      </p:sp>
      <p:sp>
        <p:nvSpPr>
          <p:cNvPr id="7" name="Rectangle 6">
            <a:extLst>
              <a:ext uri="{FF2B5EF4-FFF2-40B4-BE49-F238E27FC236}">
                <a16:creationId xmlns:a16="http://schemas.microsoft.com/office/drawing/2014/main" id="{BA329BF3-1BB3-4662-9140-FADD61006DAA}"/>
              </a:ext>
            </a:extLst>
          </p:cNvPr>
          <p:cNvSpPr/>
          <p:nvPr/>
        </p:nvSpPr>
        <p:spPr>
          <a:xfrm>
            <a:off x="278296" y="2236306"/>
            <a:ext cx="11489634" cy="715617"/>
          </a:xfrm>
          <a:prstGeom prst="rect">
            <a:avLst/>
          </a:prstGeom>
          <a:gradFill>
            <a:gsLst>
              <a:gs pos="25000">
                <a:schemeClr val="accent1">
                  <a:lumMod val="50000"/>
                </a:schemeClr>
              </a:gs>
              <a:gs pos="55000">
                <a:schemeClr val="accent3">
                  <a:lumMod val="50000"/>
                </a:schemeClr>
              </a:gs>
              <a:gs pos="79000">
                <a:schemeClr val="accent2">
                  <a:lumMod val="50000"/>
                </a:schemeClr>
              </a:gs>
            </a:gsLst>
            <a:path path="circle">
              <a:fillToRect l="50000" t="50000" r="50000" b="50000"/>
            </a:path>
          </a:gradFill>
          <a:ln>
            <a:noFill/>
          </a:ln>
          <a:scene3d>
            <a:camera prst="orthographicFront"/>
            <a:lightRig rig="threePt" dir="t"/>
          </a:scene3d>
          <a:sp3d>
            <a:bevelT w="114300" prst="artDeco"/>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latin typeface="Calibri" panose="020F0502020204030204" pitchFamily="34" charset="0"/>
                <a:cs typeface="Calibri" panose="020F0502020204030204" pitchFamily="34" charset="0"/>
              </a:rPr>
              <a:t>Be repentant of sin</a:t>
            </a:r>
          </a:p>
        </p:txBody>
      </p:sp>
      <p:sp>
        <p:nvSpPr>
          <p:cNvPr id="8" name="Rectangle 7">
            <a:extLst>
              <a:ext uri="{FF2B5EF4-FFF2-40B4-BE49-F238E27FC236}">
                <a16:creationId xmlns:a16="http://schemas.microsoft.com/office/drawing/2014/main" id="{4703348B-CE43-4F84-B4FF-EC7F23FB1BBF}"/>
              </a:ext>
            </a:extLst>
          </p:cNvPr>
          <p:cNvSpPr/>
          <p:nvPr/>
        </p:nvSpPr>
        <p:spPr>
          <a:xfrm>
            <a:off x="278296" y="2946540"/>
            <a:ext cx="11489634" cy="715617"/>
          </a:xfrm>
          <a:prstGeom prst="rect">
            <a:avLst/>
          </a:prstGeom>
          <a:gradFill>
            <a:gsLst>
              <a:gs pos="25000">
                <a:schemeClr val="accent1">
                  <a:lumMod val="50000"/>
                </a:schemeClr>
              </a:gs>
              <a:gs pos="55000">
                <a:schemeClr val="accent3">
                  <a:lumMod val="50000"/>
                </a:schemeClr>
              </a:gs>
              <a:gs pos="79000">
                <a:schemeClr val="accent2">
                  <a:lumMod val="50000"/>
                </a:schemeClr>
              </a:gs>
            </a:gsLst>
            <a:path path="circle">
              <a:fillToRect l="50000" t="50000" r="50000" b="50000"/>
            </a:path>
          </a:gradFill>
          <a:ln>
            <a:noFill/>
          </a:ln>
          <a:scene3d>
            <a:camera prst="orthographicFront"/>
            <a:lightRig rig="threePt" dir="t"/>
          </a:scene3d>
          <a:sp3d>
            <a:bevelT w="114300" prst="artDeco"/>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latin typeface="Calibri" panose="020F0502020204030204" pitchFamily="34" charset="0"/>
                <a:cs typeface="Calibri" panose="020F0502020204030204" pitchFamily="34" charset="0"/>
              </a:rPr>
              <a:t>Believe that Jesus Christ is the Son of God, that He died for your sins and was resurrected, with all your heart</a:t>
            </a:r>
          </a:p>
        </p:txBody>
      </p:sp>
      <p:sp>
        <p:nvSpPr>
          <p:cNvPr id="9" name="Rectangle 8">
            <a:extLst>
              <a:ext uri="{FF2B5EF4-FFF2-40B4-BE49-F238E27FC236}">
                <a16:creationId xmlns:a16="http://schemas.microsoft.com/office/drawing/2014/main" id="{6C84D083-8F6B-4905-A3D6-7B6A16D49124}"/>
              </a:ext>
            </a:extLst>
          </p:cNvPr>
          <p:cNvSpPr/>
          <p:nvPr/>
        </p:nvSpPr>
        <p:spPr>
          <a:xfrm>
            <a:off x="278296" y="3672515"/>
            <a:ext cx="11489634" cy="715617"/>
          </a:xfrm>
          <a:prstGeom prst="rect">
            <a:avLst/>
          </a:prstGeom>
          <a:gradFill>
            <a:gsLst>
              <a:gs pos="25000">
                <a:schemeClr val="accent1">
                  <a:lumMod val="50000"/>
                </a:schemeClr>
              </a:gs>
              <a:gs pos="55000">
                <a:schemeClr val="accent3">
                  <a:lumMod val="50000"/>
                </a:schemeClr>
              </a:gs>
              <a:gs pos="79000">
                <a:schemeClr val="accent2">
                  <a:lumMod val="50000"/>
                </a:schemeClr>
              </a:gs>
            </a:gsLst>
            <a:path path="circle">
              <a:fillToRect l="50000" t="50000" r="50000" b="50000"/>
            </a:path>
          </a:gradFill>
          <a:ln>
            <a:noFill/>
          </a:ln>
          <a:scene3d>
            <a:camera prst="orthographicFront"/>
            <a:lightRig rig="threePt" dir="t"/>
          </a:scene3d>
          <a:sp3d>
            <a:bevelT w="114300" prst="artDeco"/>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latin typeface="Calibri" panose="020F0502020204030204" pitchFamily="34" charset="0"/>
                <a:cs typeface="Calibri" panose="020F0502020204030204" pitchFamily="34" charset="0"/>
              </a:rPr>
              <a:t>Confess outwardly that you know that Jesus Christ is the Son of God</a:t>
            </a:r>
          </a:p>
        </p:txBody>
      </p:sp>
      <p:sp>
        <p:nvSpPr>
          <p:cNvPr id="10" name="Rectangle 9">
            <a:extLst>
              <a:ext uri="{FF2B5EF4-FFF2-40B4-BE49-F238E27FC236}">
                <a16:creationId xmlns:a16="http://schemas.microsoft.com/office/drawing/2014/main" id="{F3553433-BBB2-4F9A-B1D0-0054FC33F6EC}"/>
              </a:ext>
            </a:extLst>
          </p:cNvPr>
          <p:cNvSpPr/>
          <p:nvPr/>
        </p:nvSpPr>
        <p:spPr>
          <a:xfrm>
            <a:off x="278296" y="1493358"/>
            <a:ext cx="11489634" cy="715617"/>
          </a:xfrm>
          <a:prstGeom prst="rect">
            <a:avLst/>
          </a:prstGeom>
          <a:gradFill>
            <a:gsLst>
              <a:gs pos="25000">
                <a:schemeClr val="accent1">
                  <a:lumMod val="50000"/>
                </a:schemeClr>
              </a:gs>
              <a:gs pos="55000">
                <a:schemeClr val="accent3">
                  <a:lumMod val="50000"/>
                </a:schemeClr>
              </a:gs>
              <a:gs pos="79000">
                <a:schemeClr val="accent2">
                  <a:lumMod val="50000"/>
                </a:schemeClr>
              </a:gs>
            </a:gsLst>
            <a:path path="circle">
              <a:fillToRect l="50000" t="50000" r="50000" b="50000"/>
            </a:path>
          </a:gradFill>
          <a:ln>
            <a:noFill/>
          </a:ln>
          <a:scene3d>
            <a:camera prst="orthographicFront"/>
            <a:lightRig rig="threePt" dir="t"/>
          </a:scene3d>
          <a:sp3d>
            <a:bevelT w="114300" prst="artDeco"/>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latin typeface="Calibri" panose="020F0502020204030204" pitchFamily="34" charset="0"/>
                <a:cs typeface="Calibri" panose="020F0502020204030204" pitchFamily="34" charset="0"/>
              </a:rPr>
              <a:t>Hear the Word of God</a:t>
            </a:r>
          </a:p>
        </p:txBody>
      </p:sp>
    </p:spTree>
    <p:extLst>
      <p:ext uri="{BB962C8B-B14F-4D97-AF65-F5344CB8AC3E}">
        <p14:creationId xmlns:p14="http://schemas.microsoft.com/office/powerpoint/2010/main" val="86954267"/>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5"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2000"/>
                                        <p:tgtEl>
                                          <p:spTgt spid="3"/>
                                        </p:tgtEl>
                                      </p:cBhvr>
                                    </p:animEffect>
                                    <p:anim calcmode="lin" valueType="num">
                                      <p:cBhvr>
                                        <p:cTn id="8" dur="2000" fill="hold"/>
                                        <p:tgtEl>
                                          <p:spTgt spid="3"/>
                                        </p:tgtEl>
                                        <p:attrNameLst>
                                          <p:attrName>style.rotation</p:attrName>
                                        </p:attrNameLst>
                                      </p:cBhvr>
                                      <p:tavLst>
                                        <p:tav tm="0">
                                          <p:val>
                                            <p:fltVal val="720"/>
                                          </p:val>
                                        </p:tav>
                                        <p:tav tm="100000">
                                          <p:val>
                                            <p:fltVal val="0"/>
                                          </p:val>
                                        </p:tav>
                                      </p:tavLst>
                                    </p:anim>
                                    <p:anim calcmode="lin" valueType="num">
                                      <p:cBhvr>
                                        <p:cTn id="9" dur="2000" fill="hold"/>
                                        <p:tgtEl>
                                          <p:spTgt spid="3"/>
                                        </p:tgtEl>
                                        <p:attrNameLst>
                                          <p:attrName>ppt_h</p:attrName>
                                        </p:attrNameLst>
                                      </p:cBhvr>
                                      <p:tavLst>
                                        <p:tav tm="0">
                                          <p:val>
                                            <p:fltVal val="0"/>
                                          </p:val>
                                        </p:tav>
                                        <p:tav tm="100000">
                                          <p:val>
                                            <p:strVal val="#ppt_h"/>
                                          </p:val>
                                        </p:tav>
                                      </p:tavLst>
                                    </p:anim>
                                    <p:anim calcmode="lin" valueType="num">
                                      <p:cBhvr>
                                        <p:cTn id="10" dur="2000" fill="hold"/>
                                        <p:tgtEl>
                                          <p:spTgt spid="3"/>
                                        </p:tgtEl>
                                        <p:attrNameLst>
                                          <p:attrName>ppt_w</p:attrName>
                                        </p:attrNameLst>
                                      </p:cBhvr>
                                      <p:tavLst>
                                        <p:tav tm="0">
                                          <p:val>
                                            <p:fltVal val="0"/>
                                          </p:val>
                                        </p:tav>
                                        <p:tav tm="100000">
                                          <p:val>
                                            <p:strVal val="#ppt_w"/>
                                          </p:val>
                                        </p:tav>
                                      </p:tavLst>
                                    </p:anim>
                                  </p:childTnLst>
                                </p:cTn>
                              </p:par>
                              <p:par>
                                <p:cTn id="11" presetID="35" presetClass="entr" presetSubtype="0" fill="hold" grpId="0" nodeType="withEffect">
                                  <p:stCondLst>
                                    <p:cond delay="1000"/>
                                  </p:stCondLst>
                                  <p:childTnLst>
                                    <p:set>
                                      <p:cBhvr>
                                        <p:cTn id="12" dur="1" fill="hold">
                                          <p:stCondLst>
                                            <p:cond delay="0"/>
                                          </p:stCondLst>
                                        </p:cTn>
                                        <p:tgtEl>
                                          <p:spTgt spid="10"/>
                                        </p:tgtEl>
                                        <p:attrNameLst>
                                          <p:attrName>style.visibility</p:attrName>
                                        </p:attrNameLst>
                                      </p:cBhvr>
                                      <p:to>
                                        <p:strVal val="visible"/>
                                      </p:to>
                                    </p:set>
                                    <p:animEffect transition="in" filter="fade">
                                      <p:cBhvr>
                                        <p:cTn id="13" dur="2000"/>
                                        <p:tgtEl>
                                          <p:spTgt spid="10"/>
                                        </p:tgtEl>
                                      </p:cBhvr>
                                    </p:animEffect>
                                    <p:anim calcmode="lin" valueType="num">
                                      <p:cBhvr>
                                        <p:cTn id="14" dur="2000" fill="hold"/>
                                        <p:tgtEl>
                                          <p:spTgt spid="10"/>
                                        </p:tgtEl>
                                        <p:attrNameLst>
                                          <p:attrName>style.rotation</p:attrName>
                                        </p:attrNameLst>
                                      </p:cBhvr>
                                      <p:tavLst>
                                        <p:tav tm="0">
                                          <p:val>
                                            <p:fltVal val="720"/>
                                          </p:val>
                                        </p:tav>
                                        <p:tav tm="100000">
                                          <p:val>
                                            <p:fltVal val="0"/>
                                          </p:val>
                                        </p:tav>
                                      </p:tavLst>
                                    </p:anim>
                                    <p:anim calcmode="lin" valueType="num">
                                      <p:cBhvr>
                                        <p:cTn id="15" dur="2000" fill="hold"/>
                                        <p:tgtEl>
                                          <p:spTgt spid="10"/>
                                        </p:tgtEl>
                                        <p:attrNameLst>
                                          <p:attrName>ppt_h</p:attrName>
                                        </p:attrNameLst>
                                      </p:cBhvr>
                                      <p:tavLst>
                                        <p:tav tm="0">
                                          <p:val>
                                            <p:fltVal val="0"/>
                                          </p:val>
                                        </p:tav>
                                        <p:tav tm="100000">
                                          <p:val>
                                            <p:strVal val="#ppt_h"/>
                                          </p:val>
                                        </p:tav>
                                      </p:tavLst>
                                    </p:anim>
                                    <p:anim calcmode="lin" valueType="num">
                                      <p:cBhvr>
                                        <p:cTn id="16" dur="2000" fill="hold"/>
                                        <p:tgtEl>
                                          <p:spTgt spid="10"/>
                                        </p:tgtEl>
                                        <p:attrNameLst>
                                          <p:attrName>ppt_w</p:attrName>
                                        </p:attrNameLst>
                                      </p:cBhvr>
                                      <p:tavLst>
                                        <p:tav tm="0">
                                          <p:val>
                                            <p:fltVal val="0"/>
                                          </p:val>
                                        </p:tav>
                                        <p:tav tm="100000">
                                          <p:val>
                                            <p:strVal val="#ppt_w"/>
                                          </p:val>
                                        </p:tav>
                                      </p:tavLst>
                                    </p:anim>
                                  </p:childTnLst>
                                </p:cTn>
                              </p:par>
                              <p:par>
                                <p:cTn id="17" presetID="35" presetClass="entr" presetSubtype="0" fill="hold" grpId="0" nodeType="withEffect">
                                  <p:stCondLst>
                                    <p:cond delay="2000"/>
                                  </p:stCondLst>
                                  <p:childTnLst>
                                    <p:set>
                                      <p:cBhvr>
                                        <p:cTn id="18" dur="1" fill="hold">
                                          <p:stCondLst>
                                            <p:cond delay="0"/>
                                          </p:stCondLst>
                                        </p:cTn>
                                        <p:tgtEl>
                                          <p:spTgt spid="7"/>
                                        </p:tgtEl>
                                        <p:attrNameLst>
                                          <p:attrName>style.visibility</p:attrName>
                                        </p:attrNameLst>
                                      </p:cBhvr>
                                      <p:to>
                                        <p:strVal val="visible"/>
                                      </p:to>
                                    </p:set>
                                    <p:animEffect transition="in" filter="fade">
                                      <p:cBhvr>
                                        <p:cTn id="19" dur="2000"/>
                                        <p:tgtEl>
                                          <p:spTgt spid="7"/>
                                        </p:tgtEl>
                                      </p:cBhvr>
                                    </p:animEffect>
                                    <p:anim calcmode="lin" valueType="num">
                                      <p:cBhvr>
                                        <p:cTn id="20" dur="2000" fill="hold"/>
                                        <p:tgtEl>
                                          <p:spTgt spid="7"/>
                                        </p:tgtEl>
                                        <p:attrNameLst>
                                          <p:attrName>style.rotation</p:attrName>
                                        </p:attrNameLst>
                                      </p:cBhvr>
                                      <p:tavLst>
                                        <p:tav tm="0">
                                          <p:val>
                                            <p:fltVal val="720"/>
                                          </p:val>
                                        </p:tav>
                                        <p:tav tm="100000">
                                          <p:val>
                                            <p:fltVal val="0"/>
                                          </p:val>
                                        </p:tav>
                                      </p:tavLst>
                                    </p:anim>
                                    <p:anim calcmode="lin" valueType="num">
                                      <p:cBhvr>
                                        <p:cTn id="21" dur="2000" fill="hold"/>
                                        <p:tgtEl>
                                          <p:spTgt spid="7"/>
                                        </p:tgtEl>
                                        <p:attrNameLst>
                                          <p:attrName>ppt_h</p:attrName>
                                        </p:attrNameLst>
                                      </p:cBhvr>
                                      <p:tavLst>
                                        <p:tav tm="0">
                                          <p:val>
                                            <p:fltVal val="0"/>
                                          </p:val>
                                        </p:tav>
                                        <p:tav tm="100000">
                                          <p:val>
                                            <p:strVal val="#ppt_h"/>
                                          </p:val>
                                        </p:tav>
                                      </p:tavLst>
                                    </p:anim>
                                    <p:anim calcmode="lin" valueType="num">
                                      <p:cBhvr>
                                        <p:cTn id="22" dur="2000" fill="hold"/>
                                        <p:tgtEl>
                                          <p:spTgt spid="7"/>
                                        </p:tgtEl>
                                        <p:attrNameLst>
                                          <p:attrName>ppt_w</p:attrName>
                                        </p:attrNameLst>
                                      </p:cBhvr>
                                      <p:tavLst>
                                        <p:tav tm="0">
                                          <p:val>
                                            <p:fltVal val="0"/>
                                          </p:val>
                                        </p:tav>
                                        <p:tav tm="100000">
                                          <p:val>
                                            <p:strVal val="#ppt_w"/>
                                          </p:val>
                                        </p:tav>
                                      </p:tavLst>
                                    </p:anim>
                                  </p:childTnLst>
                                </p:cTn>
                              </p:par>
                              <p:par>
                                <p:cTn id="23" presetID="35" presetClass="entr" presetSubtype="0" fill="hold" grpId="0" nodeType="withEffect">
                                  <p:stCondLst>
                                    <p:cond delay="3000"/>
                                  </p:stCondLst>
                                  <p:childTnLst>
                                    <p:set>
                                      <p:cBhvr>
                                        <p:cTn id="24" dur="1" fill="hold">
                                          <p:stCondLst>
                                            <p:cond delay="0"/>
                                          </p:stCondLst>
                                        </p:cTn>
                                        <p:tgtEl>
                                          <p:spTgt spid="8"/>
                                        </p:tgtEl>
                                        <p:attrNameLst>
                                          <p:attrName>style.visibility</p:attrName>
                                        </p:attrNameLst>
                                      </p:cBhvr>
                                      <p:to>
                                        <p:strVal val="visible"/>
                                      </p:to>
                                    </p:set>
                                    <p:animEffect transition="in" filter="fade">
                                      <p:cBhvr>
                                        <p:cTn id="25" dur="2000"/>
                                        <p:tgtEl>
                                          <p:spTgt spid="8"/>
                                        </p:tgtEl>
                                      </p:cBhvr>
                                    </p:animEffect>
                                    <p:anim calcmode="lin" valueType="num">
                                      <p:cBhvr>
                                        <p:cTn id="26" dur="2000" fill="hold"/>
                                        <p:tgtEl>
                                          <p:spTgt spid="8"/>
                                        </p:tgtEl>
                                        <p:attrNameLst>
                                          <p:attrName>style.rotation</p:attrName>
                                        </p:attrNameLst>
                                      </p:cBhvr>
                                      <p:tavLst>
                                        <p:tav tm="0">
                                          <p:val>
                                            <p:fltVal val="720"/>
                                          </p:val>
                                        </p:tav>
                                        <p:tav tm="100000">
                                          <p:val>
                                            <p:fltVal val="0"/>
                                          </p:val>
                                        </p:tav>
                                      </p:tavLst>
                                    </p:anim>
                                    <p:anim calcmode="lin" valueType="num">
                                      <p:cBhvr>
                                        <p:cTn id="27" dur="2000" fill="hold"/>
                                        <p:tgtEl>
                                          <p:spTgt spid="8"/>
                                        </p:tgtEl>
                                        <p:attrNameLst>
                                          <p:attrName>ppt_h</p:attrName>
                                        </p:attrNameLst>
                                      </p:cBhvr>
                                      <p:tavLst>
                                        <p:tav tm="0">
                                          <p:val>
                                            <p:fltVal val="0"/>
                                          </p:val>
                                        </p:tav>
                                        <p:tav tm="100000">
                                          <p:val>
                                            <p:strVal val="#ppt_h"/>
                                          </p:val>
                                        </p:tav>
                                      </p:tavLst>
                                    </p:anim>
                                    <p:anim calcmode="lin" valueType="num">
                                      <p:cBhvr>
                                        <p:cTn id="28" dur="2000" fill="hold"/>
                                        <p:tgtEl>
                                          <p:spTgt spid="8"/>
                                        </p:tgtEl>
                                        <p:attrNameLst>
                                          <p:attrName>ppt_w</p:attrName>
                                        </p:attrNameLst>
                                      </p:cBhvr>
                                      <p:tavLst>
                                        <p:tav tm="0">
                                          <p:val>
                                            <p:fltVal val="0"/>
                                          </p:val>
                                        </p:tav>
                                        <p:tav tm="100000">
                                          <p:val>
                                            <p:strVal val="#ppt_w"/>
                                          </p:val>
                                        </p:tav>
                                      </p:tavLst>
                                    </p:anim>
                                  </p:childTnLst>
                                </p:cTn>
                              </p:par>
                              <p:par>
                                <p:cTn id="29" presetID="35" presetClass="entr" presetSubtype="0" fill="hold" grpId="0" nodeType="withEffect">
                                  <p:stCondLst>
                                    <p:cond delay="4000"/>
                                  </p:stCondLst>
                                  <p:childTnLst>
                                    <p:set>
                                      <p:cBhvr>
                                        <p:cTn id="30" dur="1" fill="hold">
                                          <p:stCondLst>
                                            <p:cond delay="0"/>
                                          </p:stCondLst>
                                        </p:cTn>
                                        <p:tgtEl>
                                          <p:spTgt spid="9"/>
                                        </p:tgtEl>
                                        <p:attrNameLst>
                                          <p:attrName>style.visibility</p:attrName>
                                        </p:attrNameLst>
                                      </p:cBhvr>
                                      <p:to>
                                        <p:strVal val="visible"/>
                                      </p:to>
                                    </p:set>
                                    <p:animEffect transition="in" filter="fade">
                                      <p:cBhvr>
                                        <p:cTn id="31" dur="2000"/>
                                        <p:tgtEl>
                                          <p:spTgt spid="9"/>
                                        </p:tgtEl>
                                      </p:cBhvr>
                                    </p:animEffect>
                                    <p:anim calcmode="lin" valueType="num">
                                      <p:cBhvr>
                                        <p:cTn id="32" dur="2000" fill="hold"/>
                                        <p:tgtEl>
                                          <p:spTgt spid="9"/>
                                        </p:tgtEl>
                                        <p:attrNameLst>
                                          <p:attrName>style.rotation</p:attrName>
                                        </p:attrNameLst>
                                      </p:cBhvr>
                                      <p:tavLst>
                                        <p:tav tm="0">
                                          <p:val>
                                            <p:fltVal val="720"/>
                                          </p:val>
                                        </p:tav>
                                        <p:tav tm="100000">
                                          <p:val>
                                            <p:fltVal val="0"/>
                                          </p:val>
                                        </p:tav>
                                      </p:tavLst>
                                    </p:anim>
                                    <p:anim calcmode="lin" valueType="num">
                                      <p:cBhvr>
                                        <p:cTn id="33" dur="2000" fill="hold"/>
                                        <p:tgtEl>
                                          <p:spTgt spid="9"/>
                                        </p:tgtEl>
                                        <p:attrNameLst>
                                          <p:attrName>ppt_h</p:attrName>
                                        </p:attrNameLst>
                                      </p:cBhvr>
                                      <p:tavLst>
                                        <p:tav tm="0">
                                          <p:val>
                                            <p:fltVal val="0"/>
                                          </p:val>
                                        </p:tav>
                                        <p:tav tm="100000">
                                          <p:val>
                                            <p:strVal val="#ppt_h"/>
                                          </p:val>
                                        </p:tav>
                                      </p:tavLst>
                                    </p:anim>
                                    <p:anim calcmode="lin" valueType="num">
                                      <p:cBhvr>
                                        <p:cTn id="34" dur="2000" fill="hold"/>
                                        <p:tgtEl>
                                          <p:spTgt spid="9"/>
                                        </p:tgtEl>
                                        <p:attrNameLst>
                                          <p:attrName>ppt_w</p:attrName>
                                        </p:attrNameLst>
                                      </p:cBhvr>
                                      <p:tavLst>
                                        <p:tav tm="0">
                                          <p:val>
                                            <p:fltVal val="0"/>
                                          </p:val>
                                        </p:tav>
                                        <p:tav tm="100000">
                                          <p:val>
                                            <p:strVal val="#ppt_w"/>
                                          </p:val>
                                        </p:tav>
                                      </p:tavLst>
                                    </p:anim>
                                  </p:childTnLst>
                                </p:cTn>
                              </p:par>
                              <p:par>
                                <p:cTn id="35" presetID="35" presetClass="entr" presetSubtype="0" fill="hold" grpId="0" nodeType="withEffect">
                                  <p:stCondLst>
                                    <p:cond delay="5000"/>
                                  </p:stCondLst>
                                  <p:childTnLst>
                                    <p:set>
                                      <p:cBhvr>
                                        <p:cTn id="36" dur="1" fill="hold">
                                          <p:stCondLst>
                                            <p:cond delay="0"/>
                                          </p:stCondLst>
                                        </p:cTn>
                                        <p:tgtEl>
                                          <p:spTgt spid="6"/>
                                        </p:tgtEl>
                                        <p:attrNameLst>
                                          <p:attrName>style.visibility</p:attrName>
                                        </p:attrNameLst>
                                      </p:cBhvr>
                                      <p:to>
                                        <p:strVal val="visible"/>
                                      </p:to>
                                    </p:set>
                                    <p:animEffect transition="in" filter="fade">
                                      <p:cBhvr>
                                        <p:cTn id="37" dur="2000"/>
                                        <p:tgtEl>
                                          <p:spTgt spid="6"/>
                                        </p:tgtEl>
                                      </p:cBhvr>
                                    </p:animEffect>
                                    <p:anim calcmode="lin" valueType="num">
                                      <p:cBhvr>
                                        <p:cTn id="38" dur="2000" fill="hold"/>
                                        <p:tgtEl>
                                          <p:spTgt spid="6"/>
                                        </p:tgtEl>
                                        <p:attrNameLst>
                                          <p:attrName>style.rotation</p:attrName>
                                        </p:attrNameLst>
                                      </p:cBhvr>
                                      <p:tavLst>
                                        <p:tav tm="0">
                                          <p:val>
                                            <p:fltVal val="720"/>
                                          </p:val>
                                        </p:tav>
                                        <p:tav tm="100000">
                                          <p:val>
                                            <p:fltVal val="0"/>
                                          </p:val>
                                        </p:tav>
                                      </p:tavLst>
                                    </p:anim>
                                    <p:anim calcmode="lin" valueType="num">
                                      <p:cBhvr>
                                        <p:cTn id="39" dur="2000" fill="hold"/>
                                        <p:tgtEl>
                                          <p:spTgt spid="6"/>
                                        </p:tgtEl>
                                        <p:attrNameLst>
                                          <p:attrName>ppt_h</p:attrName>
                                        </p:attrNameLst>
                                      </p:cBhvr>
                                      <p:tavLst>
                                        <p:tav tm="0">
                                          <p:val>
                                            <p:fltVal val="0"/>
                                          </p:val>
                                        </p:tav>
                                        <p:tav tm="100000">
                                          <p:val>
                                            <p:strVal val="#ppt_h"/>
                                          </p:val>
                                        </p:tav>
                                      </p:tavLst>
                                    </p:anim>
                                    <p:anim calcmode="lin" valueType="num">
                                      <p:cBhvr>
                                        <p:cTn id="40" dur="2000" fill="hold"/>
                                        <p:tgtEl>
                                          <p:spTgt spid="6"/>
                                        </p:tgtEl>
                                        <p:attrNameLst>
                                          <p:attrName>ppt_w</p:attrName>
                                        </p:attrNameLst>
                                      </p:cBhvr>
                                      <p:tavLst>
                                        <p:tav tm="0">
                                          <p:val>
                                            <p:fltVal val="0"/>
                                          </p:val>
                                        </p:tav>
                                        <p:tav tm="100000">
                                          <p:val>
                                            <p:strVal val="#ppt_w"/>
                                          </p:val>
                                        </p:tav>
                                      </p:tavLst>
                                    </p:anim>
                                  </p:childTnLst>
                                </p:cTn>
                              </p:par>
                              <p:par>
                                <p:cTn id="41" presetID="35" presetClass="entr" presetSubtype="0" fill="hold" grpId="0" nodeType="withEffect">
                                  <p:stCondLst>
                                    <p:cond delay="6000"/>
                                  </p:stCondLst>
                                  <p:childTnLst>
                                    <p:set>
                                      <p:cBhvr>
                                        <p:cTn id="42" dur="1" fill="hold">
                                          <p:stCondLst>
                                            <p:cond delay="0"/>
                                          </p:stCondLst>
                                        </p:cTn>
                                        <p:tgtEl>
                                          <p:spTgt spid="4"/>
                                        </p:tgtEl>
                                        <p:attrNameLst>
                                          <p:attrName>style.visibility</p:attrName>
                                        </p:attrNameLst>
                                      </p:cBhvr>
                                      <p:to>
                                        <p:strVal val="visible"/>
                                      </p:to>
                                    </p:set>
                                    <p:animEffect transition="in" filter="fade">
                                      <p:cBhvr>
                                        <p:cTn id="43" dur="2000"/>
                                        <p:tgtEl>
                                          <p:spTgt spid="4"/>
                                        </p:tgtEl>
                                      </p:cBhvr>
                                    </p:animEffect>
                                    <p:anim calcmode="lin" valueType="num">
                                      <p:cBhvr>
                                        <p:cTn id="44" dur="2000" fill="hold"/>
                                        <p:tgtEl>
                                          <p:spTgt spid="4"/>
                                        </p:tgtEl>
                                        <p:attrNameLst>
                                          <p:attrName>style.rotation</p:attrName>
                                        </p:attrNameLst>
                                      </p:cBhvr>
                                      <p:tavLst>
                                        <p:tav tm="0">
                                          <p:val>
                                            <p:fltVal val="720"/>
                                          </p:val>
                                        </p:tav>
                                        <p:tav tm="100000">
                                          <p:val>
                                            <p:fltVal val="0"/>
                                          </p:val>
                                        </p:tav>
                                      </p:tavLst>
                                    </p:anim>
                                    <p:anim calcmode="lin" valueType="num">
                                      <p:cBhvr>
                                        <p:cTn id="45" dur="2000" fill="hold"/>
                                        <p:tgtEl>
                                          <p:spTgt spid="4"/>
                                        </p:tgtEl>
                                        <p:attrNameLst>
                                          <p:attrName>ppt_h</p:attrName>
                                        </p:attrNameLst>
                                      </p:cBhvr>
                                      <p:tavLst>
                                        <p:tav tm="0">
                                          <p:val>
                                            <p:fltVal val="0"/>
                                          </p:val>
                                        </p:tav>
                                        <p:tav tm="100000">
                                          <p:val>
                                            <p:strVal val="#ppt_h"/>
                                          </p:val>
                                        </p:tav>
                                      </p:tavLst>
                                    </p:anim>
                                    <p:anim calcmode="lin" valueType="num">
                                      <p:cBhvr>
                                        <p:cTn id="46" dur="2000" fill="hold"/>
                                        <p:tgtEl>
                                          <p:spTgt spid="4"/>
                                        </p:tgtEl>
                                        <p:attrNameLst>
                                          <p:attrName>ppt_w</p:attrName>
                                        </p:attrNameLst>
                                      </p:cBhvr>
                                      <p:tavLst>
                                        <p:tav tm="0">
                                          <p:val>
                                            <p:fltVal val="0"/>
                                          </p:val>
                                        </p:tav>
                                        <p:tav tm="100000">
                                          <p:val>
                                            <p:strVal val="#ppt_w"/>
                                          </p:val>
                                        </p:tav>
                                      </p:tavLst>
                                    </p:anim>
                                  </p:childTnLst>
                                </p:cTn>
                              </p:par>
                              <p:par>
                                <p:cTn id="47" presetID="35" presetClass="entr" presetSubtype="0" fill="hold" grpId="0" nodeType="withEffect">
                                  <p:stCondLst>
                                    <p:cond delay="7000"/>
                                  </p:stCondLst>
                                  <p:childTnLst>
                                    <p:set>
                                      <p:cBhvr>
                                        <p:cTn id="48" dur="1" fill="hold">
                                          <p:stCondLst>
                                            <p:cond delay="0"/>
                                          </p:stCondLst>
                                        </p:cTn>
                                        <p:tgtEl>
                                          <p:spTgt spid="5"/>
                                        </p:tgtEl>
                                        <p:attrNameLst>
                                          <p:attrName>style.visibility</p:attrName>
                                        </p:attrNameLst>
                                      </p:cBhvr>
                                      <p:to>
                                        <p:strVal val="visible"/>
                                      </p:to>
                                    </p:set>
                                    <p:animEffect transition="in" filter="fade">
                                      <p:cBhvr>
                                        <p:cTn id="49" dur="2000"/>
                                        <p:tgtEl>
                                          <p:spTgt spid="5"/>
                                        </p:tgtEl>
                                      </p:cBhvr>
                                    </p:animEffect>
                                    <p:anim calcmode="lin" valueType="num">
                                      <p:cBhvr>
                                        <p:cTn id="50" dur="2000" fill="hold"/>
                                        <p:tgtEl>
                                          <p:spTgt spid="5"/>
                                        </p:tgtEl>
                                        <p:attrNameLst>
                                          <p:attrName>style.rotation</p:attrName>
                                        </p:attrNameLst>
                                      </p:cBhvr>
                                      <p:tavLst>
                                        <p:tav tm="0">
                                          <p:val>
                                            <p:fltVal val="720"/>
                                          </p:val>
                                        </p:tav>
                                        <p:tav tm="100000">
                                          <p:val>
                                            <p:fltVal val="0"/>
                                          </p:val>
                                        </p:tav>
                                      </p:tavLst>
                                    </p:anim>
                                    <p:anim calcmode="lin" valueType="num">
                                      <p:cBhvr>
                                        <p:cTn id="51" dur="2000" fill="hold"/>
                                        <p:tgtEl>
                                          <p:spTgt spid="5"/>
                                        </p:tgtEl>
                                        <p:attrNameLst>
                                          <p:attrName>ppt_h</p:attrName>
                                        </p:attrNameLst>
                                      </p:cBhvr>
                                      <p:tavLst>
                                        <p:tav tm="0">
                                          <p:val>
                                            <p:fltVal val="0"/>
                                          </p:val>
                                        </p:tav>
                                        <p:tav tm="100000">
                                          <p:val>
                                            <p:strVal val="#ppt_h"/>
                                          </p:val>
                                        </p:tav>
                                      </p:tavLst>
                                    </p:anim>
                                    <p:anim calcmode="lin" valueType="num">
                                      <p:cBhvr>
                                        <p:cTn id="52" dur="2000" fill="hold"/>
                                        <p:tgtEl>
                                          <p:spTgt spid="5"/>
                                        </p:tgtEl>
                                        <p:attrNameLst>
                                          <p:attrName>ppt_w</p:attrName>
                                        </p:attrNameLst>
                                      </p:cBhvr>
                                      <p:tavLst>
                                        <p:tav tm="0">
                                          <p:val>
                                            <p:fltVal val="0"/>
                                          </p:val>
                                        </p:tav>
                                        <p:tav tm="100000">
                                          <p:val>
                                            <p:strVal val="#ppt_w"/>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P spid="5" grpId="0" animBg="1"/>
      <p:bldP spid="6" grpId="0" animBg="1"/>
      <p:bldP spid="7" grpId="0" animBg="1"/>
      <p:bldP spid="8" grpId="0" animBg="1"/>
      <p:bldP spid="9" grpId="0" animBg="1"/>
      <p:bldP spid="10"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9F9A061C-E4AA-42A1-8FF6-3A1771C12023}"/>
              </a:ext>
            </a:extLst>
          </p:cNvPr>
          <p:cNvSpPr/>
          <p:nvPr/>
        </p:nvSpPr>
        <p:spPr>
          <a:xfrm>
            <a:off x="658906" y="1210236"/>
            <a:ext cx="10905565" cy="5082988"/>
          </a:xfrm>
          <a:prstGeom prst="rect">
            <a:avLst/>
          </a:prstGeom>
          <a:gradFill flip="none" rotWithShape="1">
            <a:gsLst>
              <a:gs pos="35353">
                <a:schemeClr val="tx2">
                  <a:lumMod val="50000"/>
                </a:schemeClr>
              </a:gs>
              <a:gs pos="1000">
                <a:srgbClr val="00B050"/>
              </a:gs>
              <a:gs pos="100000">
                <a:schemeClr val="accent5">
                  <a:lumMod val="50000"/>
                </a:schemeClr>
              </a:gs>
            </a:gsLst>
            <a:path path="circle">
              <a:fillToRect l="50000" t="50000" r="50000" b="50000"/>
            </a:path>
            <a:tileRect/>
          </a:gra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en-US" b="1" baseline="30000" dirty="0">
              <a:latin typeface="Calibri" panose="020F0502020204030204" pitchFamily="34" charset="0"/>
              <a:cs typeface="Calibri" panose="020F0502020204030204" pitchFamily="34" charset="0"/>
            </a:endParaRPr>
          </a:p>
          <a:p>
            <a:pPr algn="just"/>
            <a:endParaRPr lang="en-US" b="1" baseline="30000" dirty="0">
              <a:latin typeface="Calibri" panose="020F0502020204030204" pitchFamily="34" charset="0"/>
              <a:cs typeface="Calibri" panose="020F0502020204030204" pitchFamily="34" charset="0"/>
            </a:endParaRPr>
          </a:p>
          <a:p>
            <a:pPr algn="just"/>
            <a:endParaRPr lang="en-US" b="1" dirty="0">
              <a:latin typeface="Calibri" panose="020F0502020204030204" pitchFamily="34" charset="0"/>
              <a:cs typeface="Calibri" panose="020F0502020204030204" pitchFamily="34" charset="0"/>
            </a:endParaRPr>
          </a:p>
        </p:txBody>
      </p:sp>
      <p:sp>
        <p:nvSpPr>
          <p:cNvPr id="3" name="TextBox 2">
            <a:extLst>
              <a:ext uri="{FF2B5EF4-FFF2-40B4-BE49-F238E27FC236}">
                <a16:creationId xmlns:a16="http://schemas.microsoft.com/office/drawing/2014/main" id="{071A2344-768F-4937-9C7D-9BB3C7B9EFCF}"/>
              </a:ext>
            </a:extLst>
          </p:cNvPr>
          <p:cNvSpPr txBox="1"/>
          <p:nvPr/>
        </p:nvSpPr>
        <p:spPr>
          <a:xfrm>
            <a:off x="658906" y="6481482"/>
            <a:ext cx="9843247" cy="400110"/>
          </a:xfrm>
          <a:prstGeom prst="rect">
            <a:avLst/>
          </a:prstGeom>
          <a:noFill/>
        </p:spPr>
        <p:txBody>
          <a:bodyPr wrap="square" rtlCol="0">
            <a:spAutoFit/>
          </a:bodyPr>
          <a:lstStyle/>
          <a:p>
            <a:r>
              <a:rPr lang="en-US" sz="1000" baseline="30000" dirty="0">
                <a:latin typeface="Calibri" panose="020F0502020204030204" pitchFamily="34" charset="0"/>
                <a:cs typeface="Calibri" panose="020F0502020204030204" pitchFamily="34" charset="0"/>
              </a:rPr>
              <a:t>1</a:t>
            </a:r>
            <a:r>
              <a:rPr lang="en-US" sz="1000" dirty="0">
                <a:latin typeface="Calibri" panose="020F0502020204030204" pitchFamily="34" charset="0"/>
                <a:cs typeface="Calibri" panose="020F0502020204030204" pitchFamily="34" charset="0"/>
              </a:rPr>
              <a:t> David Crews, "Union with God in Christ" (Lincoln Christian University, 2015).</a:t>
            </a:r>
          </a:p>
          <a:p>
            <a:r>
              <a:rPr lang="en-US" sz="1000" baseline="30000" dirty="0">
                <a:latin typeface="Calibri" panose="020F0502020204030204" pitchFamily="34" charset="0"/>
                <a:cs typeface="Calibri" panose="020F0502020204030204" pitchFamily="34" charset="0"/>
              </a:rPr>
              <a:t>2 </a:t>
            </a:r>
            <a:r>
              <a:rPr lang="en-US" sz="1000" dirty="0">
                <a:latin typeface="Calibri" panose="020F0502020204030204" pitchFamily="34" charset="0"/>
                <a:cs typeface="Calibri" panose="020F0502020204030204" pitchFamily="34" charset="0"/>
              </a:rPr>
              <a:t>B. A. Demarest, </a:t>
            </a:r>
            <a:r>
              <a:rPr lang="en-US" sz="1000" i="1" dirty="0">
                <a:latin typeface="Calibri" panose="020F0502020204030204" pitchFamily="34" charset="0"/>
                <a:cs typeface="Calibri" panose="020F0502020204030204" pitchFamily="34" charset="0"/>
              </a:rPr>
              <a:t>Evangelical Dictionary of Theology - Systematic Theology</a:t>
            </a:r>
            <a:r>
              <a:rPr lang="en-US" sz="1000" dirty="0">
                <a:latin typeface="Calibri" panose="020F0502020204030204" pitchFamily="34" charset="0"/>
                <a:cs typeface="Calibri" panose="020F0502020204030204" pitchFamily="34" charset="0"/>
              </a:rPr>
              <a:t>, ed. Walter A. Elwell, 2nd ed., Baker Reference Library (Grand Rapids MI.: Baker Academics, 2001), 312.</a:t>
            </a:r>
          </a:p>
        </p:txBody>
      </p:sp>
      <p:sp>
        <p:nvSpPr>
          <p:cNvPr id="4" name="Rectangle 3">
            <a:extLst>
              <a:ext uri="{FF2B5EF4-FFF2-40B4-BE49-F238E27FC236}">
                <a16:creationId xmlns:a16="http://schemas.microsoft.com/office/drawing/2014/main" id="{F1769D26-13C7-4AFE-AD1F-B750F1113B18}"/>
              </a:ext>
            </a:extLst>
          </p:cNvPr>
          <p:cNvSpPr/>
          <p:nvPr/>
        </p:nvSpPr>
        <p:spPr>
          <a:xfrm>
            <a:off x="1070161" y="1489572"/>
            <a:ext cx="10083054" cy="4524315"/>
          </a:xfrm>
          <a:prstGeom prst="rect">
            <a:avLst/>
          </a:prstGeom>
          <a:gradFill flip="none" rotWithShape="1">
            <a:gsLst>
              <a:gs pos="1000">
                <a:schemeClr val="bg2">
                  <a:lumMod val="60000"/>
                  <a:lumOff val="40000"/>
                </a:schemeClr>
              </a:gs>
              <a:gs pos="100000">
                <a:schemeClr val="accent4">
                  <a:lumMod val="50000"/>
                </a:schemeClr>
              </a:gs>
              <a:gs pos="70000">
                <a:schemeClr val="accent6">
                  <a:lumMod val="60000"/>
                  <a:lumOff val="40000"/>
                </a:schemeClr>
              </a:gs>
            </a:gsLst>
            <a:path path="circle">
              <a:fillToRect l="50000" t="50000" r="50000" b="50000"/>
            </a:path>
            <a:tileRect/>
          </a:gra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square">
            <a:spAutoFit/>
          </a:bodyPr>
          <a:lstStyle/>
          <a:p>
            <a:pPr algn="just"/>
            <a:r>
              <a:rPr lang="en-US" dirty="0">
                <a:solidFill>
                  <a:schemeClr val="bg1"/>
                </a:solidFill>
                <a:latin typeface="Calibri" panose="020F0502020204030204" pitchFamily="34" charset="0"/>
                <a:cs typeface="Calibri" panose="020F0502020204030204" pitchFamily="34" charset="0"/>
              </a:rPr>
              <a:t>Paul calls it “in Christ” relationship between believers and their Lord and Savior is “buried in the likeness of to the new life of His resurrection” as the Baptized are lowered and raised in the Baptismal waters. Baptism is not a symbolic creed; rather it is a “life-giving spiritual umbilical cord” that connects Christ and the Baptized.</a:t>
            </a:r>
            <a:r>
              <a:rPr lang="en-US" baseline="30000" dirty="0">
                <a:solidFill>
                  <a:schemeClr val="bg1"/>
                </a:solidFill>
                <a:latin typeface="Calibri" panose="020F0502020204030204" pitchFamily="34" charset="0"/>
                <a:cs typeface="Calibri" panose="020F0502020204030204" pitchFamily="34" charset="0"/>
              </a:rPr>
              <a:t>1  </a:t>
            </a:r>
            <a:r>
              <a:rPr lang="en-US" dirty="0">
                <a:solidFill>
                  <a:schemeClr val="bg1"/>
                </a:solidFill>
                <a:latin typeface="Calibri" panose="020F0502020204030204" pitchFamily="34" charset="0"/>
                <a:cs typeface="Calibri" panose="020F0502020204030204" pitchFamily="34" charset="0"/>
              </a:rPr>
              <a:t>Christians must die and be buried with Christ in Baptism to enter spiritual life in Him.</a:t>
            </a:r>
          </a:p>
          <a:p>
            <a:pPr algn="just"/>
            <a:endParaRPr lang="en-US" dirty="0">
              <a:solidFill>
                <a:schemeClr val="bg1"/>
              </a:solidFill>
              <a:latin typeface="Calibri" panose="020F0502020204030204" pitchFamily="34" charset="0"/>
              <a:cs typeface="Calibri" panose="020F0502020204030204" pitchFamily="34" charset="0"/>
            </a:endParaRPr>
          </a:p>
          <a:p>
            <a:pPr algn="just"/>
            <a:r>
              <a:rPr lang="en-US" dirty="0">
                <a:solidFill>
                  <a:schemeClr val="bg1"/>
                </a:solidFill>
                <a:latin typeface="Calibri" panose="020F0502020204030204" pitchFamily="34" charset="0"/>
                <a:cs typeface="Calibri" panose="020F0502020204030204" pitchFamily="34" charset="0"/>
              </a:rPr>
              <a:t>This connection, Christ in the believer, can be found in John 15:5; Galatians 2:20; Colossians 1:27.  Also, a crucial component of relationship between Christ and a believer requires that  he be “in” that believer as recorded in John 15:5; 1 Corinthians 15:22; 2 Corinthians 5:17. These relationships between Christ and Believers with expressions such as “, </a:t>
            </a:r>
            <a:r>
              <a:rPr lang="en-US" i="1" dirty="0" err="1">
                <a:solidFill>
                  <a:schemeClr val="bg1"/>
                </a:solidFill>
                <a:latin typeface="Calibri" panose="020F0502020204030204" pitchFamily="34" charset="0"/>
                <a:cs typeface="Calibri" panose="020F0502020204030204" pitchFamily="34" charset="0"/>
              </a:rPr>
              <a:t>en</a:t>
            </a:r>
            <a:r>
              <a:rPr lang="en-US" i="1" dirty="0">
                <a:solidFill>
                  <a:schemeClr val="bg1"/>
                </a:solidFill>
                <a:latin typeface="Calibri" panose="020F0502020204030204" pitchFamily="34" charset="0"/>
                <a:cs typeface="Calibri" panose="020F0502020204030204" pitchFamily="34" charset="0"/>
              </a:rPr>
              <a:t> Christo, </a:t>
            </a:r>
            <a:r>
              <a:rPr lang="en-US" i="1" dirty="0" err="1">
                <a:solidFill>
                  <a:schemeClr val="bg1"/>
                </a:solidFill>
                <a:latin typeface="Calibri" panose="020F0502020204030204" pitchFamily="34" charset="0"/>
                <a:cs typeface="Calibri" panose="020F0502020204030204" pitchFamily="34" charset="0"/>
              </a:rPr>
              <a:t>en</a:t>
            </a:r>
            <a:r>
              <a:rPr lang="en-US" i="1" dirty="0">
                <a:solidFill>
                  <a:schemeClr val="bg1"/>
                </a:solidFill>
                <a:latin typeface="Calibri" panose="020F0502020204030204" pitchFamily="34" charset="0"/>
                <a:cs typeface="Calibri" panose="020F0502020204030204" pitchFamily="34" charset="0"/>
              </a:rPr>
              <a:t> </a:t>
            </a:r>
            <a:r>
              <a:rPr lang="en-US" i="1" dirty="0" err="1">
                <a:solidFill>
                  <a:schemeClr val="bg1"/>
                </a:solidFill>
                <a:latin typeface="Calibri" panose="020F0502020204030204" pitchFamily="34" charset="0"/>
                <a:cs typeface="Calibri" panose="020F0502020204030204" pitchFamily="34" charset="0"/>
              </a:rPr>
              <a:t>kyrio</a:t>
            </a:r>
            <a:r>
              <a:rPr lang="en-US" dirty="0">
                <a:solidFill>
                  <a:schemeClr val="bg1"/>
                </a:solidFill>
                <a:latin typeface="Calibri" panose="020F0502020204030204" pitchFamily="34" charset="0"/>
                <a:cs typeface="Calibri" panose="020F0502020204030204" pitchFamily="34" charset="0"/>
              </a:rPr>
              <a:t>, </a:t>
            </a:r>
            <a:r>
              <a:rPr lang="en-US" i="1" dirty="0" err="1">
                <a:solidFill>
                  <a:schemeClr val="bg1"/>
                </a:solidFill>
                <a:latin typeface="Calibri" panose="020F0502020204030204" pitchFamily="34" charset="0"/>
                <a:cs typeface="Calibri" panose="020F0502020204030204" pitchFamily="34" charset="0"/>
              </a:rPr>
              <a:t>en</a:t>
            </a:r>
            <a:r>
              <a:rPr lang="en-US" i="1" dirty="0">
                <a:solidFill>
                  <a:schemeClr val="bg1"/>
                </a:solidFill>
                <a:latin typeface="Calibri" panose="020F0502020204030204" pitchFamily="34" charset="0"/>
                <a:cs typeface="Calibri" panose="020F0502020204030204" pitchFamily="34" charset="0"/>
              </a:rPr>
              <a:t> Christo </a:t>
            </a:r>
            <a:r>
              <a:rPr lang="en-US" i="1" dirty="0" err="1">
                <a:solidFill>
                  <a:schemeClr val="bg1"/>
                </a:solidFill>
                <a:latin typeface="Calibri" panose="020F0502020204030204" pitchFamily="34" charset="0"/>
                <a:cs typeface="Calibri" panose="020F0502020204030204" pitchFamily="34" charset="0"/>
              </a:rPr>
              <a:t>Iesou</a:t>
            </a:r>
            <a:r>
              <a:rPr lang="en-US" dirty="0">
                <a:solidFill>
                  <a:schemeClr val="bg1"/>
                </a:solidFill>
                <a:latin typeface="Calibri" panose="020F0502020204030204" pitchFamily="34" charset="0"/>
                <a:cs typeface="Calibri" panose="020F0502020204030204" pitchFamily="34" charset="0"/>
              </a:rPr>
              <a:t>, </a:t>
            </a:r>
            <a:r>
              <a:rPr lang="en-US" i="1" dirty="0" err="1">
                <a:solidFill>
                  <a:schemeClr val="bg1"/>
                </a:solidFill>
                <a:latin typeface="Calibri" panose="020F0502020204030204" pitchFamily="34" charset="0"/>
                <a:cs typeface="Calibri" panose="020F0502020204030204" pitchFamily="34" charset="0"/>
              </a:rPr>
              <a:t>en</a:t>
            </a:r>
            <a:r>
              <a:rPr lang="en-US" i="1" dirty="0">
                <a:solidFill>
                  <a:schemeClr val="bg1"/>
                </a:solidFill>
                <a:latin typeface="Calibri" panose="020F0502020204030204" pitchFamily="34" charset="0"/>
                <a:cs typeface="Calibri" panose="020F0502020204030204" pitchFamily="34" charset="0"/>
              </a:rPr>
              <a:t> auto</a:t>
            </a:r>
            <a:r>
              <a:rPr lang="en-US" dirty="0">
                <a:solidFill>
                  <a:schemeClr val="bg1"/>
                </a:solidFill>
                <a:latin typeface="Calibri" panose="020F0502020204030204" pitchFamily="34" charset="0"/>
                <a:cs typeface="Calibri" panose="020F0502020204030204" pitchFamily="34" charset="0"/>
              </a:rPr>
              <a:t>, </a:t>
            </a:r>
            <a:r>
              <a:rPr lang="en-US" i="1" dirty="0">
                <a:solidFill>
                  <a:schemeClr val="bg1"/>
                </a:solidFill>
                <a:latin typeface="Calibri" panose="020F0502020204030204" pitchFamily="34" charset="0"/>
                <a:cs typeface="Calibri" panose="020F0502020204030204" pitchFamily="34" charset="0"/>
              </a:rPr>
              <a:t>etc</a:t>
            </a:r>
            <a:r>
              <a:rPr lang="en-US" dirty="0">
                <a:solidFill>
                  <a:schemeClr val="bg1"/>
                </a:solidFill>
                <a:latin typeface="Calibri" panose="020F0502020204030204" pitchFamily="34" charset="0"/>
                <a:cs typeface="Calibri" panose="020F0502020204030204" pitchFamily="34" charset="0"/>
              </a:rPr>
              <a:t>.” occur 216 times in Pauline corpus and 26 times in Johannine writings in the Word of God.</a:t>
            </a:r>
            <a:r>
              <a:rPr lang="en-US" baseline="30000" dirty="0">
                <a:solidFill>
                  <a:schemeClr val="bg1"/>
                </a:solidFill>
                <a:latin typeface="Calibri" panose="020F0502020204030204" pitchFamily="34" charset="0"/>
                <a:cs typeface="Calibri" panose="020F0502020204030204" pitchFamily="34" charset="0"/>
              </a:rPr>
              <a:t>2</a:t>
            </a:r>
            <a:endParaRPr lang="en-US" dirty="0">
              <a:solidFill>
                <a:schemeClr val="bg1"/>
              </a:solidFill>
              <a:latin typeface="Calibri" panose="020F0502020204030204" pitchFamily="34" charset="0"/>
              <a:cs typeface="Calibri" panose="020F0502020204030204" pitchFamily="34" charset="0"/>
            </a:endParaRPr>
          </a:p>
          <a:p>
            <a:pPr algn="just"/>
            <a:endParaRPr lang="en-US" dirty="0">
              <a:solidFill>
                <a:schemeClr val="bg1"/>
              </a:solidFill>
              <a:latin typeface="Calibri" panose="020F0502020204030204" pitchFamily="34" charset="0"/>
              <a:cs typeface="Calibri" panose="020F0502020204030204" pitchFamily="34" charset="0"/>
            </a:endParaRPr>
          </a:p>
          <a:p>
            <a:pPr algn="just"/>
            <a:r>
              <a:rPr lang="en-US" dirty="0">
                <a:solidFill>
                  <a:schemeClr val="bg1"/>
                </a:solidFill>
                <a:latin typeface="Calibri" panose="020F0502020204030204" pitchFamily="34" charset="0"/>
                <a:cs typeface="Calibri" panose="020F0502020204030204" pitchFamily="34" charset="0"/>
              </a:rPr>
              <a:t>Simply stated, the connection between Christ and Believers is effected through Baptism and allows the relationship between the Lord and His Followers to be steady and sure.  It only takes faith in the Lord to receive salvation; but once faith is realized and repentance is at hand, believers are eligible to receive the Baptism of Redemption through Christ, to establish that intimate relationship between them as original sin’s grasp upon believers is extinguished.</a:t>
            </a:r>
          </a:p>
        </p:txBody>
      </p:sp>
      <p:sp>
        <p:nvSpPr>
          <p:cNvPr id="6" name="Rectangle 5">
            <a:extLst>
              <a:ext uri="{FF2B5EF4-FFF2-40B4-BE49-F238E27FC236}">
                <a16:creationId xmlns:a16="http://schemas.microsoft.com/office/drawing/2014/main" id="{1C069EDE-940C-471E-8F90-77B12C26A45E}"/>
              </a:ext>
            </a:extLst>
          </p:cNvPr>
          <p:cNvSpPr/>
          <p:nvPr/>
        </p:nvSpPr>
        <p:spPr>
          <a:xfrm>
            <a:off x="658906" y="92604"/>
            <a:ext cx="10905565" cy="981635"/>
          </a:xfrm>
          <a:prstGeom prst="rect">
            <a:avLst/>
          </a:prstGeom>
          <a:gradFill>
            <a:gsLst>
              <a:gs pos="1000">
                <a:schemeClr val="accent5">
                  <a:lumMod val="50000"/>
                </a:schemeClr>
              </a:gs>
              <a:gs pos="40000">
                <a:schemeClr val="accent6">
                  <a:lumMod val="60000"/>
                  <a:lumOff val="40000"/>
                </a:schemeClr>
              </a:gs>
              <a:gs pos="100000">
                <a:schemeClr val="accent4">
                  <a:lumMod val="50000"/>
                </a:schemeClr>
              </a:gs>
            </a:gsLst>
            <a:lin ang="5400000" scaled="1"/>
          </a:gra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a:solidFill>
                  <a:schemeClr val="bg1"/>
                </a:solidFill>
                <a:latin typeface="Calibri" panose="020F0502020204030204" pitchFamily="34" charset="0"/>
                <a:cs typeface="Calibri" panose="020F0502020204030204" pitchFamily="34" charset="0"/>
              </a:rPr>
              <a:t>Union with Christ through the Baptism of Redemption</a:t>
            </a:r>
          </a:p>
        </p:txBody>
      </p:sp>
    </p:spTree>
    <p:extLst>
      <p:ext uri="{BB962C8B-B14F-4D97-AF65-F5344CB8AC3E}">
        <p14:creationId xmlns:p14="http://schemas.microsoft.com/office/powerpoint/2010/main" val="3092560986"/>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4"/>
                                        </p:tgtEl>
                                        <p:attrNameLst>
                                          <p:attrName>style.visibility</p:attrName>
                                        </p:attrNameLst>
                                      </p:cBhvr>
                                      <p:to>
                                        <p:strVal val="visible"/>
                                      </p:to>
                                    </p:set>
                                    <p:anim calcmode="lin" valueType="num">
                                      <p:cBhvr additive="base">
                                        <p:cTn id="11" dur="500" fill="hold"/>
                                        <p:tgtEl>
                                          <p:spTgt spid="4"/>
                                        </p:tgtEl>
                                        <p:attrNameLst>
                                          <p:attrName>ppt_x</p:attrName>
                                        </p:attrNameLst>
                                      </p:cBhvr>
                                      <p:tavLst>
                                        <p:tav tm="0">
                                          <p:val>
                                            <p:strVal val="#ppt_x"/>
                                          </p:val>
                                        </p:tav>
                                        <p:tav tm="100000">
                                          <p:val>
                                            <p:strVal val="#ppt_x"/>
                                          </p:val>
                                        </p:tav>
                                      </p:tavLst>
                                    </p:anim>
                                    <p:anim calcmode="lin" valueType="num">
                                      <p:cBhvr additive="base">
                                        <p:cTn id="12"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4"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727A883A-AB82-4F12-B626-5577381B8C53}"/>
              </a:ext>
            </a:extLst>
          </p:cNvPr>
          <p:cNvSpPr txBox="1"/>
          <p:nvPr/>
        </p:nvSpPr>
        <p:spPr>
          <a:xfrm>
            <a:off x="1524000" y="1828800"/>
            <a:ext cx="9144000" cy="2031325"/>
          </a:xfrm>
          <a:prstGeom prst="rect">
            <a:avLst/>
          </a:prstGeom>
          <a:noFill/>
        </p:spPr>
        <p:txBody>
          <a:bodyPr wrap="square" rtlCol="0">
            <a:spAutoFit/>
          </a:bodyPr>
          <a:lstStyle/>
          <a:p>
            <a:pPr algn="ctr"/>
            <a:r>
              <a:rPr lang="en-US" b="1" dirty="0">
                <a:latin typeface="Calibri" panose="020F0502020204030204" pitchFamily="34" charset="0"/>
                <a:cs typeface="Calibri" panose="020F0502020204030204" pitchFamily="34" charset="0"/>
              </a:rPr>
              <a:t>Bibliography</a:t>
            </a:r>
          </a:p>
          <a:p>
            <a:endParaRPr lang="en-US" b="1" dirty="0">
              <a:latin typeface="Calibri" panose="020F0502020204030204" pitchFamily="34" charset="0"/>
              <a:cs typeface="Calibri" panose="020F0502020204030204" pitchFamily="34" charset="0"/>
            </a:endParaRPr>
          </a:p>
          <a:p>
            <a:r>
              <a:rPr lang="en-US" dirty="0">
                <a:latin typeface="Calibri" panose="020F0502020204030204" pitchFamily="34" charset="0"/>
                <a:cs typeface="Calibri" panose="020F0502020204030204" pitchFamily="34" charset="0"/>
              </a:rPr>
              <a:t>Crews, David. "Union with God in Christ." Lincoln Christian University, 2015.</a:t>
            </a:r>
          </a:p>
          <a:p>
            <a:endParaRPr lang="en-US" dirty="0">
              <a:latin typeface="Calibri" panose="020F0502020204030204" pitchFamily="34" charset="0"/>
              <a:cs typeface="Calibri" panose="020F0502020204030204" pitchFamily="34" charset="0"/>
            </a:endParaRPr>
          </a:p>
          <a:p>
            <a:r>
              <a:rPr lang="en-US" dirty="0">
                <a:latin typeface="Calibri" panose="020F0502020204030204" pitchFamily="34" charset="0"/>
                <a:cs typeface="Calibri" panose="020F0502020204030204" pitchFamily="34" charset="0"/>
              </a:rPr>
              <a:t>Demarest, B. A. </a:t>
            </a:r>
            <a:r>
              <a:rPr lang="en-US" i="1" dirty="0">
                <a:latin typeface="Calibri" panose="020F0502020204030204" pitchFamily="34" charset="0"/>
                <a:cs typeface="Calibri" panose="020F0502020204030204" pitchFamily="34" charset="0"/>
              </a:rPr>
              <a:t>Evangelical Dictionary of Theology - Systematic Theology</a:t>
            </a:r>
            <a:r>
              <a:rPr lang="en-US" dirty="0">
                <a:latin typeface="Calibri" panose="020F0502020204030204" pitchFamily="34" charset="0"/>
                <a:cs typeface="Calibri" panose="020F0502020204030204" pitchFamily="34" charset="0"/>
              </a:rPr>
              <a:t> [in English]. Baker Reference Library. Edited by Walter A. Elwell. 2nd ed.  Grand Rapids MI.: Baker Academics, 2001.</a:t>
            </a:r>
          </a:p>
          <a:p>
            <a:endParaRPr lang="en-US" dirty="0"/>
          </a:p>
        </p:txBody>
      </p:sp>
    </p:spTree>
    <p:extLst>
      <p:ext uri="{BB962C8B-B14F-4D97-AF65-F5344CB8AC3E}">
        <p14:creationId xmlns:p14="http://schemas.microsoft.com/office/powerpoint/2010/main" val="1441261229"/>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6978D695-76C5-401A-B944-BD6ED2852E74}"/>
              </a:ext>
            </a:extLst>
          </p:cNvPr>
          <p:cNvSpPr txBox="1"/>
          <p:nvPr/>
        </p:nvSpPr>
        <p:spPr>
          <a:xfrm>
            <a:off x="268224" y="1304544"/>
            <a:ext cx="11692128" cy="5078313"/>
          </a:xfrm>
          <a:prstGeom prst="rect">
            <a:avLst/>
          </a:prstGeom>
          <a:noFill/>
        </p:spPr>
        <p:txBody>
          <a:bodyPr wrap="square" rtlCol="0">
            <a:spAutoFit/>
          </a:bodyPr>
          <a:lstStyle/>
          <a:p>
            <a:pPr algn="ctr"/>
            <a:r>
              <a:rPr lang="en-US" dirty="0">
                <a:latin typeface="Calibri" panose="020F0502020204030204" pitchFamily="34" charset="0"/>
                <a:cs typeface="Calibri" panose="020F0502020204030204" pitchFamily="34" charset="0"/>
              </a:rPr>
              <a:t>IMPORTANT NOTE</a:t>
            </a:r>
          </a:p>
          <a:p>
            <a:endParaRPr lang="en-US" dirty="0">
              <a:latin typeface="Calibri" panose="020F0502020204030204" pitchFamily="34" charset="0"/>
              <a:cs typeface="Calibri" panose="020F0502020204030204" pitchFamily="34" charset="0"/>
            </a:endParaRPr>
          </a:p>
          <a:p>
            <a:pPr algn="just"/>
            <a:r>
              <a:rPr lang="en-US" dirty="0">
                <a:latin typeface="Calibri" panose="020F0502020204030204" pitchFamily="34" charset="0"/>
                <a:cs typeface="Calibri" panose="020F0502020204030204" pitchFamily="34" charset="0"/>
              </a:rPr>
              <a:t>This lesson on the Baptism of Redemption is fully supported by Scripture and we include those citations liberally.  We have taught this lesson for over thirty years, and almost every class has had one person challenge it with a declaration that “faith in Christ brings salvation, not works, and not baptism.”</a:t>
            </a:r>
          </a:p>
          <a:p>
            <a:pPr algn="just"/>
            <a:endParaRPr lang="en-US" dirty="0">
              <a:latin typeface="Calibri" panose="020F0502020204030204" pitchFamily="34" charset="0"/>
              <a:cs typeface="Calibri" panose="020F0502020204030204" pitchFamily="34" charset="0"/>
            </a:endParaRPr>
          </a:p>
          <a:p>
            <a:pPr algn="just"/>
            <a:r>
              <a:rPr lang="en-US" dirty="0">
                <a:latin typeface="Calibri" panose="020F0502020204030204" pitchFamily="34" charset="0"/>
                <a:cs typeface="Calibri" panose="020F0502020204030204" pitchFamily="34" charset="0"/>
              </a:rPr>
              <a:t>That is a correct statement.  Faith in the Lord Jesus Christ as Savior through the promised redemption of his shed blood is the only condition that allows for salvation and eternal life granted to the repentant, believing sinner.</a:t>
            </a:r>
          </a:p>
          <a:p>
            <a:pPr algn="just"/>
            <a:endParaRPr lang="en-US" dirty="0">
              <a:latin typeface="Calibri" panose="020F0502020204030204" pitchFamily="34" charset="0"/>
              <a:cs typeface="Calibri" panose="020F0502020204030204" pitchFamily="34" charset="0"/>
            </a:endParaRPr>
          </a:p>
          <a:p>
            <a:pPr algn="just"/>
            <a:r>
              <a:rPr lang="en-US" dirty="0">
                <a:latin typeface="Calibri" panose="020F0502020204030204" pitchFamily="34" charset="0"/>
                <a:cs typeface="Calibri" panose="020F0502020204030204" pitchFamily="34" charset="0"/>
              </a:rPr>
              <a:t>Baptism is NOT offering salvation of a soul for eternity; only the shed blood of Christ and faith of his role as Resurrected Savior CAN REDEEM a soul for salvation. Sadly, so many doctrines have confused Baptism with Salvation seeking, that folks are confused.  As you begin the deep study of Baptism, it is important that you separate the Doctrine of Salvation from the Doctrine of Baptism.  At the end of this course, you will understand fully the differences, and wonder how either could be confused. </a:t>
            </a:r>
          </a:p>
          <a:p>
            <a:pPr algn="just"/>
            <a:endParaRPr lang="en-US" dirty="0">
              <a:latin typeface="Calibri" panose="020F0502020204030204" pitchFamily="34" charset="0"/>
              <a:cs typeface="Calibri" panose="020F0502020204030204" pitchFamily="34" charset="0"/>
            </a:endParaRPr>
          </a:p>
          <a:p>
            <a:pPr algn="just"/>
            <a:r>
              <a:rPr lang="en-US" dirty="0">
                <a:latin typeface="Calibri" panose="020F0502020204030204" pitchFamily="34" charset="0"/>
                <a:cs typeface="Calibri" panose="020F0502020204030204" pitchFamily="34" charset="0"/>
              </a:rPr>
              <a:t>If you have questions, ask liberally.  Your Professors, Bible Teachers  and Course Administrators are prepared to explain any misunderstood concepts so you may understand the Doctrine of Baptism fully confident to teach and offer in your own ministry as Pastor, Chaplain, or Bible Teacher in the capacity of Professional Theology.</a:t>
            </a:r>
          </a:p>
        </p:txBody>
      </p:sp>
      <p:sp>
        <p:nvSpPr>
          <p:cNvPr id="4" name="Rectangle 3">
            <a:extLst>
              <a:ext uri="{FF2B5EF4-FFF2-40B4-BE49-F238E27FC236}">
                <a16:creationId xmlns:a16="http://schemas.microsoft.com/office/drawing/2014/main" id="{01B3F0DF-2009-49A8-AE08-ED6E88B0A4F7}"/>
              </a:ext>
            </a:extLst>
          </p:cNvPr>
          <p:cNvSpPr/>
          <p:nvPr/>
        </p:nvSpPr>
        <p:spPr>
          <a:xfrm>
            <a:off x="268224" y="611841"/>
            <a:ext cx="11728704" cy="5771016"/>
          </a:xfrm>
          <a:prstGeom prst="rect">
            <a:avLst/>
          </a:prstGeom>
          <a:gradFill flip="none" rotWithShape="1">
            <a:gsLst>
              <a:gs pos="61000">
                <a:schemeClr val="accent6">
                  <a:lumMod val="50000"/>
                </a:schemeClr>
              </a:gs>
              <a:gs pos="0">
                <a:srgbClr val="7030A0">
                  <a:shade val="30000"/>
                  <a:satMod val="115000"/>
                </a:srgbClr>
              </a:gs>
              <a:gs pos="100000">
                <a:schemeClr val="accent4">
                  <a:lumMod val="50000"/>
                </a:schemeClr>
              </a:gs>
            </a:gsLst>
            <a:lin ang="16200000" scaled="1"/>
            <a:tileRect/>
          </a:gra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TextBox 7">
            <a:extLst>
              <a:ext uri="{FF2B5EF4-FFF2-40B4-BE49-F238E27FC236}">
                <a16:creationId xmlns:a16="http://schemas.microsoft.com/office/drawing/2014/main" id="{7A75ADEA-BCFC-4973-86CE-E6120029C759}"/>
              </a:ext>
            </a:extLst>
          </p:cNvPr>
          <p:cNvSpPr txBox="1"/>
          <p:nvPr/>
        </p:nvSpPr>
        <p:spPr>
          <a:xfrm>
            <a:off x="733581" y="958192"/>
            <a:ext cx="10797989" cy="5078313"/>
          </a:xfrm>
          <a:prstGeom prst="rect">
            <a:avLst/>
          </a:prstGeom>
          <a:gradFill flip="none" rotWithShape="1">
            <a:gsLst>
              <a:gs pos="61000">
                <a:schemeClr val="accent6">
                  <a:lumMod val="50000"/>
                </a:schemeClr>
              </a:gs>
              <a:gs pos="0">
                <a:srgbClr val="7030A0">
                  <a:shade val="30000"/>
                  <a:satMod val="115000"/>
                </a:srgbClr>
              </a:gs>
              <a:gs pos="100000">
                <a:schemeClr val="accent4">
                  <a:lumMod val="50000"/>
                  <a:alpha val="0"/>
                </a:schemeClr>
              </a:gs>
            </a:gsLst>
            <a:path path="circle">
              <a:fillToRect l="50000" t="50000" r="50000" b="50000"/>
            </a:path>
            <a:tileRect/>
          </a:gradFill>
          <a:effectLst>
            <a:innerShdw blurRad="114300">
              <a:prstClr val="black"/>
            </a:innerShdw>
          </a:effectLst>
        </p:spPr>
        <p:txBody>
          <a:bodyPr wrap="square" rtlCol="0">
            <a:spAutoFit/>
          </a:bodyPr>
          <a:lstStyle/>
          <a:p>
            <a:pPr algn="ctr"/>
            <a:r>
              <a:rPr lang="en-US" dirty="0">
                <a:latin typeface="Calibri" panose="020F0502020204030204" pitchFamily="34" charset="0"/>
                <a:cs typeface="Calibri" panose="020F0502020204030204" pitchFamily="34" charset="0"/>
              </a:rPr>
              <a:t>Important Note #2</a:t>
            </a:r>
          </a:p>
          <a:p>
            <a:endParaRPr lang="en-US" dirty="0">
              <a:latin typeface="Calibri" panose="020F0502020204030204" pitchFamily="34" charset="0"/>
              <a:cs typeface="Calibri" panose="020F0502020204030204" pitchFamily="34" charset="0"/>
            </a:endParaRPr>
          </a:p>
          <a:p>
            <a:r>
              <a:rPr lang="en-US" dirty="0">
                <a:latin typeface="Calibri" panose="020F0502020204030204" pitchFamily="34" charset="0"/>
                <a:cs typeface="Calibri" panose="020F0502020204030204" pitchFamily="34" charset="0"/>
              </a:rPr>
              <a:t>So, to help you understand this lesson, we are going to give you a big clue of how the lesson will progress.  That piece of knowledge should then begin your journey to understanding the truth about the Doctrine of Baptism that the Lord has revealed to us through His Word.</a:t>
            </a:r>
          </a:p>
          <a:p>
            <a:endParaRPr lang="en-US" dirty="0">
              <a:latin typeface="Calibri" panose="020F0502020204030204" pitchFamily="34" charset="0"/>
              <a:cs typeface="Calibri" panose="020F0502020204030204" pitchFamily="34" charset="0"/>
            </a:endParaRPr>
          </a:p>
          <a:p>
            <a:r>
              <a:rPr lang="en-US" dirty="0">
                <a:latin typeface="Calibri" panose="020F0502020204030204" pitchFamily="34" charset="0"/>
                <a:cs typeface="Calibri" panose="020F0502020204030204" pitchFamily="34" charset="0"/>
              </a:rPr>
              <a:t>There are three places that are the starting point for eternal life that a saved Christian can leave from:</a:t>
            </a:r>
          </a:p>
          <a:p>
            <a:endParaRPr lang="en-US" dirty="0">
              <a:latin typeface="Calibri" panose="020F0502020204030204" pitchFamily="34" charset="0"/>
              <a:cs typeface="Calibri" panose="020F0502020204030204" pitchFamily="34" charset="0"/>
            </a:endParaRPr>
          </a:p>
          <a:p>
            <a:pPr marL="342900" indent="-342900">
              <a:buAutoNum type="arabicPeriod"/>
            </a:pPr>
            <a:r>
              <a:rPr lang="en-US" u="sng" dirty="0">
                <a:solidFill>
                  <a:schemeClr val="accent5">
                    <a:lumMod val="60000"/>
                    <a:lumOff val="40000"/>
                  </a:schemeClr>
                </a:solidFill>
                <a:latin typeface="Calibri" panose="020F0502020204030204" pitchFamily="34" charset="0"/>
                <a:cs typeface="Calibri" panose="020F0502020204030204" pitchFamily="34" charset="0"/>
              </a:rPr>
              <a:t>The Physical Grave </a:t>
            </a:r>
            <a:r>
              <a:rPr lang="en-US" dirty="0">
                <a:solidFill>
                  <a:schemeClr val="accent5">
                    <a:lumMod val="60000"/>
                    <a:lumOff val="40000"/>
                  </a:schemeClr>
                </a:solidFill>
                <a:latin typeface="Calibri" panose="020F0502020204030204" pitchFamily="34" charset="0"/>
                <a:cs typeface="Calibri" panose="020F0502020204030204" pitchFamily="34" charset="0"/>
              </a:rPr>
              <a:t>– Faithful Christians in the salvation of Jesus Christ, but that die without the Baptism of Christ, lie in their physical graves for awhile until Christ raises them up from their sleep in those graves at the beginning of End Times, and given eternal bodies as they are received in Heaven.</a:t>
            </a:r>
          </a:p>
          <a:p>
            <a:pPr marL="342900" indent="-342900">
              <a:buAutoNum type="arabicPeriod"/>
            </a:pPr>
            <a:r>
              <a:rPr lang="en-US" u="sng" dirty="0">
                <a:solidFill>
                  <a:srgbClr val="D28286"/>
                </a:solidFill>
                <a:latin typeface="Calibri" panose="020F0502020204030204" pitchFamily="34" charset="0"/>
                <a:cs typeface="Calibri" panose="020F0502020204030204" pitchFamily="34" charset="0"/>
              </a:rPr>
              <a:t>The Baptismal Grave </a:t>
            </a:r>
            <a:r>
              <a:rPr lang="en-US" dirty="0">
                <a:solidFill>
                  <a:srgbClr val="D28286"/>
                </a:solidFill>
                <a:latin typeface="Calibri" panose="020F0502020204030204" pitchFamily="34" charset="0"/>
                <a:cs typeface="Calibri" panose="020F0502020204030204" pitchFamily="34" charset="0"/>
              </a:rPr>
              <a:t>– Christians that have repented of their sin, accepted Christ as their Savior, and have faith in His Resurrection have the opportunity to release the hold of original sin in the Baptismal Grave, and Resurrect into eternal life as they arise from the Baptismal Waters.  Christians that have received the Baptism of Christ will not lie in their physical graves; upon their physical death, their unneeded bodies will decay in the grave, while their soul will be released and guided to Heaven and clothed with a new, eternal body. </a:t>
            </a:r>
          </a:p>
          <a:p>
            <a:pPr marL="342900" indent="-342900">
              <a:buAutoNum type="arabicPeriod"/>
            </a:pPr>
            <a:r>
              <a:rPr lang="en-US" u="sng" dirty="0">
                <a:solidFill>
                  <a:srgbClr val="00B0F0"/>
                </a:solidFill>
                <a:latin typeface="Calibri" panose="020F0502020204030204" pitchFamily="34" charset="0"/>
                <a:cs typeface="Calibri" panose="020F0502020204030204" pitchFamily="34" charset="0"/>
              </a:rPr>
              <a:t>The Rapture </a:t>
            </a:r>
            <a:r>
              <a:rPr lang="en-US" dirty="0">
                <a:solidFill>
                  <a:srgbClr val="00B0F0"/>
                </a:solidFill>
                <a:latin typeface="Calibri" panose="020F0502020204030204" pitchFamily="34" charset="0"/>
                <a:cs typeface="Calibri" panose="020F0502020204030204" pitchFamily="34" charset="0"/>
              </a:rPr>
              <a:t>– Alive Christians, at the time of Christ’s return, will rise up and meet him with their physical bodies.  They will be given eternal bodies sometime after that inside the Heavenly Gates.</a:t>
            </a:r>
            <a:endParaRPr lang="en-US" dirty="0"/>
          </a:p>
        </p:txBody>
      </p:sp>
    </p:spTree>
    <p:extLst>
      <p:ext uri="{BB962C8B-B14F-4D97-AF65-F5344CB8AC3E}">
        <p14:creationId xmlns:p14="http://schemas.microsoft.com/office/powerpoint/2010/main" val="349338899"/>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randombar(horizontal)">
                                      <p:cBhvr>
                                        <p:cTn id="7" dur="500"/>
                                        <p:tgtEl>
                                          <p:spTgt spid="4"/>
                                        </p:tgtEl>
                                      </p:cBhvr>
                                    </p:animEffect>
                                  </p:childTnLst>
                                </p:cTn>
                              </p:par>
                              <p:par>
                                <p:cTn id="8" presetID="14" presetClass="entr" presetSubtype="10" fill="hold" grpId="0" nodeType="withEffect">
                                  <p:stCondLst>
                                    <p:cond delay="0"/>
                                  </p:stCondLst>
                                  <p:childTnLst>
                                    <p:set>
                                      <p:cBhvr>
                                        <p:cTn id="9" dur="1" fill="hold">
                                          <p:stCondLst>
                                            <p:cond delay="0"/>
                                          </p:stCondLst>
                                        </p:cTn>
                                        <p:tgtEl>
                                          <p:spTgt spid="8"/>
                                        </p:tgtEl>
                                        <p:attrNameLst>
                                          <p:attrName>style.visibility</p:attrName>
                                        </p:attrNameLst>
                                      </p:cBhvr>
                                      <p:to>
                                        <p:strVal val="visible"/>
                                      </p:to>
                                    </p:set>
                                    <p:animEffect transition="in" filter="randombar(horizontal)">
                                      <p:cBhvr>
                                        <p:cTn id="10"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8"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2EFCA0D4-B80B-428B-A48B-869407BE0ED5}"/>
              </a:ext>
            </a:extLst>
          </p:cNvPr>
          <p:cNvSpPr/>
          <p:nvPr/>
        </p:nvSpPr>
        <p:spPr>
          <a:xfrm>
            <a:off x="683558" y="1976386"/>
            <a:ext cx="10824883" cy="3644153"/>
          </a:xfrm>
          <a:prstGeom prst="rect">
            <a:avLst/>
          </a:prstGeom>
          <a:gradFill flip="none" rotWithShape="1">
            <a:gsLst>
              <a:gs pos="0">
                <a:srgbClr val="C00000"/>
              </a:gs>
              <a:gs pos="50000">
                <a:schemeClr val="accent2">
                  <a:lumMod val="75000"/>
                </a:schemeClr>
              </a:gs>
              <a:gs pos="87000">
                <a:schemeClr val="accent1">
                  <a:lumMod val="50000"/>
                </a:schemeClr>
              </a:gs>
            </a:gsLst>
            <a:lin ang="16200000" scaled="1"/>
            <a:tileRect/>
          </a:gra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Rectangle 2">
            <a:extLst>
              <a:ext uri="{FF2B5EF4-FFF2-40B4-BE49-F238E27FC236}">
                <a16:creationId xmlns:a16="http://schemas.microsoft.com/office/drawing/2014/main" id="{68083E42-9724-4FE3-82F4-E8580AFCB63A}"/>
              </a:ext>
            </a:extLst>
          </p:cNvPr>
          <p:cNvSpPr/>
          <p:nvPr/>
        </p:nvSpPr>
        <p:spPr>
          <a:xfrm>
            <a:off x="931207" y="2228801"/>
            <a:ext cx="10329582" cy="3139321"/>
          </a:xfrm>
          <a:prstGeom prst="rect">
            <a:avLst/>
          </a:prstGeom>
          <a:gradFill flip="none" rotWithShape="1">
            <a:gsLst>
              <a:gs pos="0">
                <a:srgbClr val="C00000"/>
              </a:gs>
              <a:gs pos="50000">
                <a:schemeClr val="accent2">
                  <a:lumMod val="75000"/>
                </a:schemeClr>
              </a:gs>
              <a:gs pos="87000">
                <a:schemeClr val="accent1">
                  <a:lumMod val="50000"/>
                </a:schemeClr>
              </a:gs>
            </a:gsLst>
            <a:path path="circle">
              <a:fillToRect l="50000" t="50000" r="50000" b="50000"/>
            </a:path>
            <a:tileRect/>
          </a:gradFill>
        </p:spPr>
        <p:txBody>
          <a:bodyPr wrap="square">
            <a:spAutoFit/>
          </a:bodyPr>
          <a:lstStyle/>
          <a:p>
            <a:pPr algn="just"/>
            <a:r>
              <a:rPr lang="en-US" b="1" dirty="0">
                <a:latin typeface="Calibri" panose="020F0502020204030204" pitchFamily="34" charset="0"/>
                <a:cs typeface="Calibri" panose="020F0502020204030204" pitchFamily="34" charset="0"/>
              </a:rPr>
              <a:t>What shall we say then? Shall we continue in sin, that grace may abound? God forbid. How shall we, that are dead to sin, live any longer therein? Know ye not, that so many of us as were baptized into Jesus Christ were baptized into his death? Therefore we are buried with him by baptism into death: that like as Christ was raised up from the dead by the glory of the Father, even so we also should walk in newness of life. For if we have been planted together in the likeness of his death, we shall be also in the likeness of his resurrection: Knowing this, that our old man is crucified with him, that the body of sin might be destroyed, that henceforth we should not serve sin. For he that is dead is freed from sin. Now if we be dead with Christ, we believe that we shall also live with him: Knowing that Christ being raised from the dead dieth no more; death hath no more dominion over him. For in that he died, he died unto sin once: but in that he liveth, he liveth unto God. Likewise reckon ye also yourselves to be dead indeed unto sin, but alive unto God through Jesus Christ our Lord. (Romans 6:1-11)</a:t>
            </a:r>
          </a:p>
        </p:txBody>
      </p:sp>
      <p:sp>
        <p:nvSpPr>
          <p:cNvPr id="4" name="Rectangle 3">
            <a:extLst>
              <a:ext uri="{FF2B5EF4-FFF2-40B4-BE49-F238E27FC236}">
                <a16:creationId xmlns:a16="http://schemas.microsoft.com/office/drawing/2014/main" id="{980B7E85-C809-4507-BEC7-9D8BDB5DB9AE}"/>
              </a:ext>
            </a:extLst>
          </p:cNvPr>
          <p:cNvSpPr/>
          <p:nvPr/>
        </p:nvSpPr>
        <p:spPr>
          <a:xfrm>
            <a:off x="683557" y="605117"/>
            <a:ext cx="10824883" cy="1118853"/>
          </a:xfrm>
          <a:prstGeom prst="rect">
            <a:avLst/>
          </a:prstGeom>
          <a:gradFill>
            <a:gsLst>
              <a:gs pos="0">
                <a:srgbClr val="C00000"/>
              </a:gs>
              <a:gs pos="50000">
                <a:schemeClr val="accent2">
                  <a:lumMod val="75000"/>
                </a:schemeClr>
              </a:gs>
              <a:gs pos="87000">
                <a:schemeClr val="accent1">
                  <a:lumMod val="50000"/>
                </a:schemeClr>
              </a:gs>
            </a:gsLst>
            <a:lin ang="16200000" scaled="1"/>
          </a:gra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latin typeface="Calibri" panose="020F0502020204030204" pitchFamily="34" charset="0"/>
                <a:cs typeface="Calibri" panose="020F0502020204030204" pitchFamily="34" charset="0"/>
              </a:rPr>
              <a:t>Baptism of Redemption – Romans 6:1-11</a:t>
            </a:r>
          </a:p>
        </p:txBody>
      </p:sp>
    </p:spTree>
    <p:extLst>
      <p:ext uri="{BB962C8B-B14F-4D97-AF65-F5344CB8AC3E}">
        <p14:creationId xmlns:p14="http://schemas.microsoft.com/office/powerpoint/2010/main" val="4091441180"/>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par>
                                <p:cTn id="8" presetID="6" presetClass="entr" presetSubtype="16" fill="hold" grpId="0" nodeType="withEffect">
                                  <p:stCondLst>
                                    <p:cond delay="0"/>
                                  </p:stCondLst>
                                  <p:childTnLst>
                                    <p:set>
                                      <p:cBhvr>
                                        <p:cTn id="9" dur="1" fill="hold">
                                          <p:stCondLst>
                                            <p:cond delay="0"/>
                                          </p:stCondLst>
                                        </p:cTn>
                                        <p:tgtEl>
                                          <p:spTgt spid="3"/>
                                        </p:tgtEl>
                                        <p:attrNameLst>
                                          <p:attrName>style.visibility</p:attrName>
                                        </p:attrNameLst>
                                      </p:cBhvr>
                                      <p:to>
                                        <p:strVal val="visible"/>
                                      </p:to>
                                    </p:set>
                                    <p:animEffect transition="in" filter="circle(in)">
                                      <p:cBhvr>
                                        <p:cTn id="10"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84042139-5309-412D-B93A-13B8E9B68CAA}"/>
              </a:ext>
            </a:extLst>
          </p:cNvPr>
          <p:cNvSpPr/>
          <p:nvPr/>
        </p:nvSpPr>
        <p:spPr>
          <a:xfrm>
            <a:off x="1057835" y="793377"/>
            <a:ext cx="10555941" cy="1385047"/>
          </a:xfrm>
          <a:prstGeom prst="rect">
            <a:avLst/>
          </a:prstGeom>
          <a:gradFill>
            <a:gsLst>
              <a:gs pos="0">
                <a:schemeClr val="accent5">
                  <a:lumMod val="60000"/>
                  <a:lumOff val="40000"/>
                </a:schemeClr>
              </a:gs>
              <a:gs pos="50000">
                <a:schemeClr val="accent2">
                  <a:lumMod val="75000"/>
                </a:schemeClr>
              </a:gs>
              <a:gs pos="87000">
                <a:schemeClr val="accent1">
                  <a:lumMod val="50000"/>
                </a:schemeClr>
              </a:gs>
            </a:gsLst>
            <a:path path="circle">
              <a:fillToRect l="50000" t="50000" r="50000" b="50000"/>
            </a:path>
          </a:gradFill>
          <a:ln>
            <a:noFill/>
          </a:ln>
          <a:scene3d>
            <a:camera prst="orthographicFront"/>
            <a:lightRig rig="threePt" dir="t"/>
          </a:scene3d>
          <a:sp3d>
            <a:bevelT w="139700" h="139700" prst="divo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TextBox 3">
            <a:extLst>
              <a:ext uri="{FF2B5EF4-FFF2-40B4-BE49-F238E27FC236}">
                <a16:creationId xmlns:a16="http://schemas.microsoft.com/office/drawing/2014/main" id="{1974DA59-BBF9-42D7-98C4-F2449775E4B0}"/>
              </a:ext>
            </a:extLst>
          </p:cNvPr>
          <p:cNvSpPr txBox="1"/>
          <p:nvPr/>
        </p:nvSpPr>
        <p:spPr>
          <a:xfrm>
            <a:off x="1387287" y="1162734"/>
            <a:ext cx="9897036" cy="646331"/>
          </a:xfrm>
          <a:prstGeom prst="rect">
            <a:avLst/>
          </a:prstGeom>
          <a:gradFill>
            <a:gsLst>
              <a:gs pos="0">
                <a:schemeClr val="accent5">
                  <a:lumMod val="60000"/>
                  <a:lumOff val="40000"/>
                </a:schemeClr>
              </a:gs>
              <a:gs pos="50000">
                <a:schemeClr val="accent2">
                  <a:lumMod val="75000"/>
                </a:schemeClr>
              </a:gs>
              <a:gs pos="87000">
                <a:schemeClr val="accent1">
                  <a:lumMod val="50000"/>
                </a:schemeClr>
              </a:gs>
            </a:gsLst>
            <a:path path="circle">
              <a:fillToRect l="50000" t="50000" r="50000" b="50000"/>
            </a:path>
          </a:gradFill>
        </p:spPr>
        <p:txBody>
          <a:bodyPr wrap="square" rtlCol="0">
            <a:spAutoFit/>
          </a:bodyPr>
          <a:lstStyle/>
          <a:p>
            <a:r>
              <a:rPr lang="en-US" b="1" dirty="0">
                <a:latin typeface="Calibri" panose="020F0502020204030204" pitchFamily="34" charset="0"/>
                <a:cs typeface="Calibri" panose="020F0502020204030204" pitchFamily="34" charset="0"/>
              </a:rPr>
              <a:t>What shall we say then? Shall we continue in sin, that grace may abound? God forbid. How shall we, that are dead to sin, live any longer therein? (Romans 6:1-2)</a:t>
            </a:r>
          </a:p>
        </p:txBody>
      </p:sp>
      <p:sp>
        <p:nvSpPr>
          <p:cNvPr id="5" name="Rectangle 4">
            <a:extLst>
              <a:ext uri="{FF2B5EF4-FFF2-40B4-BE49-F238E27FC236}">
                <a16:creationId xmlns:a16="http://schemas.microsoft.com/office/drawing/2014/main" id="{94D6A21A-C0C3-4E2A-B3F8-027392B82233}"/>
              </a:ext>
            </a:extLst>
          </p:cNvPr>
          <p:cNvSpPr/>
          <p:nvPr/>
        </p:nvSpPr>
        <p:spPr>
          <a:xfrm>
            <a:off x="1057835" y="2958352"/>
            <a:ext cx="5038165" cy="2656231"/>
          </a:xfrm>
          <a:prstGeom prst="rect">
            <a:avLst/>
          </a:prstGeom>
          <a:gradFill>
            <a:gsLst>
              <a:gs pos="0">
                <a:schemeClr val="accent5">
                  <a:lumMod val="60000"/>
                  <a:lumOff val="40000"/>
                </a:schemeClr>
              </a:gs>
              <a:gs pos="50000">
                <a:schemeClr val="accent2">
                  <a:lumMod val="75000"/>
                </a:schemeClr>
              </a:gs>
              <a:gs pos="87000">
                <a:schemeClr val="accent1">
                  <a:lumMod val="50000"/>
                </a:schemeClr>
              </a:gs>
            </a:gsLst>
            <a:path path="circle">
              <a:fillToRect l="50000" t="50000" r="50000" b="50000"/>
            </a:path>
          </a:gradFill>
          <a:ln>
            <a:noFill/>
          </a:ln>
          <a:scene3d>
            <a:camera prst="orthographicFront"/>
            <a:lightRig rig="threePt" dir="t"/>
          </a:scene3d>
          <a:sp3d>
            <a:bevelT w="139700" h="139700" prst="divo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dirty="0">
              <a:latin typeface="Calibri" panose="020F0502020204030204" pitchFamily="34" charset="0"/>
              <a:cs typeface="Calibri" panose="020F0502020204030204" pitchFamily="34" charset="0"/>
            </a:endParaRPr>
          </a:p>
        </p:txBody>
      </p:sp>
      <p:sp>
        <p:nvSpPr>
          <p:cNvPr id="6" name="Rectangle 5">
            <a:extLst>
              <a:ext uri="{FF2B5EF4-FFF2-40B4-BE49-F238E27FC236}">
                <a16:creationId xmlns:a16="http://schemas.microsoft.com/office/drawing/2014/main" id="{9613AE6A-F388-4DC7-84ED-CE7A0596E9F9}"/>
              </a:ext>
            </a:extLst>
          </p:cNvPr>
          <p:cNvSpPr/>
          <p:nvPr/>
        </p:nvSpPr>
        <p:spPr>
          <a:xfrm>
            <a:off x="6575611" y="2958352"/>
            <a:ext cx="5038165" cy="2656231"/>
          </a:xfrm>
          <a:prstGeom prst="rect">
            <a:avLst/>
          </a:prstGeom>
          <a:gradFill flip="none" rotWithShape="1">
            <a:gsLst>
              <a:gs pos="0">
                <a:schemeClr val="accent5">
                  <a:lumMod val="60000"/>
                  <a:lumOff val="40000"/>
                </a:schemeClr>
              </a:gs>
              <a:gs pos="50000">
                <a:schemeClr val="accent2">
                  <a:lumMod val="75000"/>
                </a:schemeClr>
              </a:gs>
              <a:gs pos="87000">
                <a:schemeClr val="accent1">
                  <a:lumMod val="50000"/>
                </a:schemeClr>
              </a:gs>
            </a:gsLst>
            <a:lin ang="2700000" scaled="1"/>
            <a:tileRect/>
          </a:gradFill>
          <a:ln>
            <a:noFill/>
          </a:ln>
          <a:scene3d>
            <a:camera prst="orthographicFront"/>
            <a:lightRig rig="threePt" dir="t"/>
          </a:scene3d>
          <a:sp3d>
            <a:bevelT w="139700" h="139700" prst="divo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TextBox 6">
            <a:extLst>
              <a:ext uri="{FF2B5EF4-FFF2-40B4-BE49-F238E27FC236}">
                <a16:creationId xmlns:a16="http://schemas.microsoft.com/office/drawing/2014/main" id="{00DBA19E-3302-417B-8434-27EA3D6665B6}"/>
              </a:ext>
            </a:extLst>
          </p:cNvPr>
          <p:cNvSpPr txBox="1"/>
          <p:nvPr/>
        </p:nvSpPr>
        <p:spPr>
          <a:xfrm>
            <a:off x="1387287" y="3686302"/>
            <a:ext cx="4240306" cy="1200329"/>
          </a:xfrm>
          <a:prstGeom prst="rect">
            <a:avLst/>
          </a:prstGeom>
          <a:gradFill flip="none" rotWithShape="1">
            <a:gsLst>
              <a:gs pos="0">
                <a:schemeClr val="accent5">
                  <a:lumMod val="60000"/>
                  <a:lumOff val="40000"/>
                </a:schemeClr>
              </a:gs>
              <a:gs pos="50000">
                <a:schemeClr val="accent2">
                  <a:lumMod val="75000"/>
                </a:schemeClr>
              </a:gs>
              <a:gs pos="87000">
                <a:schemeClr val="accent1">
                  <a:lumMod val="50000"/>
                </a:schemeClr>
              </a:gs>
            </a:gsLst>
            <a:path path="rect">
              <a:fillToRect l="100000" t="100000"/>
            </a:path>
            <a:tileRect r="-100000" b="-100000"/>
          </a:gra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wrap="square" rtlCol="0">
            <a:spAutoFit/>
          </a:bodyPr>
          <a:lstStyle/>
          <a:p>
            <a:pPr algn="ctr"/>
            <a:r>
              <a:rPr lang="en-US" dirty="0">
                <a:latin typeface="Calibri" panose="020F0502020204030204" pitchFamily="34" charset="0"/>
                <a:cs typeface="Calibri" panose="020F0502020204030204" pitchFamily="34" charset="0"/>
              </a:rPr>
              <a:t>The Grace of the LORD God forgives sin for followers of Jesus Christ.  But, Baptized Believers become dead to sin.  Original sin can no longer dwell within the Baptized.</a:t>
            </a:r>
          </a:p>
        </p:txBody>
      </p:sp>
      <p:sp>
        <p:nvSpPr>
          <p:cNvPr id="3" name="Rectangle 2">
            <a:extLst>
              <a:ext uri="{FF2B5EF4-FFF2-40B4-BE49-F238E27FC236}">
                <a16:creationId xmlns:a16="http://schemas.microsoft.com/office/drawing/2014/main" id="{4210A9D4-629A-4084-8F0E-7965ECFD9AB0}"/>
              </a:ext>
            </a:extLst>
          </p:cNvPr>
          <p:cNvSpPr/>
          <p:nvPr/>
        </p:nvSpPr>
        <p:spPr>
          <a:xfrm>
            <a:off x="6974540" y="3686302"/>
            <a:ext cx="4240306" cy="120032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A67457BA-F47A-4DA2-9914-C8240A2D0F13}"/>
              </a:ext>
            </a:extLst>
          </p:cNvPr>
          <p:cNvSpPr/>
          <p:nvPr/>
        </p:nvSpPr>
        <p:spPr>
          <a:xfrm>
            <a:off x="6893859" y="3686302"/>
            <a:ext cx="4240306" cy="1200329"/>
          </a:xfrm>
          <a:prstGeom prst="rect">
            <a:avLst/>
          </a:prstGeom>
          <a:gradFill flip="none" rotWithShape="1">
            <a:gsLst>
              <a:gs pos="0">
                <a:schemeClr val="accent5">
                  <a:lumMod val="60000"/>
                  <a:lumOff val="40000"/>
                </a:schemeClr>
              </a:gs>
              <a:gs pos="50000">
                <a:schemeClr val="accent2">
                  <a:lumMod val="75000"/>
                </a:schemeClr>
              </a:gs>
              <a:gs pos="87000">
                <a:schemeClr val="accent1">
                  <a:lumMod val="50000"/>
                </a:schemeClr>
              </a:gs>
            </a:gsLst>
            <a:path path="circle">
              <a:fillToRect l="50000" t="50000" r="50000" b="50000"/>
            </a:path>
            <a:tileRect/>
          </a:gra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latin typeface="Calibri" panose="020F0502020204030204" pitchFamily="34" charset="0"/>
                <a:cs typeface="Calibri" panose="020F0502020204030204" pitchFamily="34" charset="0"/>
              </a:rPr>
              <a:t>The Baptism of Jesus Christ causes death to come to a Believer, thereby releasing the hold of original sin upon the body.</a:t>
            </a:r>
          </a:p>
        </p:txBody>
      </p:sp>
    </p:spTree>
    <p:extLst>
      <p:ext uri="{BB962C8B-B14F-4D97-AF65-F5344CB8AC3E}">
        <p14:creationId xmlns:p14="http://schemas.microsoft.com/office/powerpoint/2010/main" val="3924354450"/>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heel(1)">
                                      <p:cBhvr>
                                        <p:cTn id="7" dur="2000"/>
                                        <p:tgtEl>
                                          <p:spTgt spid="5"/>
                                        </p:tgtEl>
                                      </p:cBhvr>
                                    </p:animEffect>
                                  </p:childTnLst>
                                </p:cTn>
                              </p:par>
                              <p:par>
                                <p:cTn id="8" presetID="21" presetClass="entr" presetSubtype="1" fill="hold" grpId="0" nodeType="withEffect">
                                  <p:stCondLst>
                                    <p:cond delay="0"/>
                                  </p:stCondLst>
                                  <p:childTnLst>
                                    <p:set>
                                      <p:cBhvr>
                                        <p:cTn id="9" dur="1" fill="hold">
                                          <p:stCondLst>
                                            <p:cond delay="0"/>
                                          </p:stCondLst>
                                        </p:cTn>
                                        <p:tgtEl>
                                          <p:spTgt spid="7"/>
                                        </p:tgtEl>
                                        <p:attrNameLst>
                                          <p:attrName>style.visibility</p:attrName>
                                        </p:attrNameLst>
                                      </p:cBhvr>
                                      <p:to>
                                        <p:strVal val="visible"/>
                                      </p:to>
                                    </p:set>
                                    <p:animEffect transition="in" filter="wheel(1)">
                                      <p:cBhvr>
                                        <p:cTn id="10" dur="2000"/>
                                        <p:tgtEl>
                                          <p:spTgt spid="7"/>
                                        </p:tgtEl>
                                      </p:cBhvr>
                                    </p:animEffect>
                                  </p:childTnLst>
                                </p:cTn>
                              </p:par>
                            </p:childTnLst>
                          </p:cTn>
                        </p:par>
                      </p:childTnLst>
                    </p:cTn>
                  </p:par>
                  <p:par>
                    <p:cTn id="11" fill="hold">
                      <p:stCondLst>
                        <p:cond delay="indefinite"/>
                      </p:stCondLst>
                      <p:childTnLst>
                        <p:par>
                          <p:cTn id="12" fill="hold">
                            <p:stCondLst>
                              <p:cond delay="0"/>
                            </p:stCondLst>
                            <p:childTnLst>
                              <p:par>
                                <p:cTn id="13" presetID="21" presetClass="entr" presetSubtype="1"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animEffect transition="in" filter="wheel(1)">
                                      <p:cBhvr>
                                        <p:cTn id="15" dur="2000"/>
                                        <p:tgtEl>
                                          <p:spTgt spid="6"/>
                                        </p:tgtEl>
                                      </p:cBhvr>
                                    </p:animEffect>
                                  </p:childTnLst>
                                </p:cTn>
                              </p:par>
                              <p:par>
                                <p:cTn id="16" presetID="21" presetClass="entr" presetSubtype="1" fill="hold" grpId="0" nodeType="withEffect">
                                  <p:stCondLst>
                                    <p:cond delay="0"/>
                                  </p:stCondLst>
                                  <p:childTnLst>
                                    <p:set>
                                      <p:cBhvr>
                                        <p:cTn id="17" dur="1" fill="hold">
                                          <p:stCondLst>
                                            <p:cond delay="0"/>
                                          </p:stCondLst>
                                        </p:cTn>
                                        <p:tgtEl>
                                          <p:spTgt spid="8"/>
                                        </p:tgtEl>
                                        <p:attrNameLst>
                                          <p:attrName>style.visibility</p:attrName>
                                        </p:attrNameLst>
                                      </p:cBhvr>
                                      <p:to>
                                        <p:strVal val="visible"/>
                                      </p:to>
                                    </p:set>
                                    <p:animEffect transition="in" filter="wheel(1)">
                                      <p:cBhvr>
                                        <p:cTn id="18" dur="2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P spid="8"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FE509AE6-845D-4020-9AE7-9C8E5DF2EB7C}"/>
              </a:ext>
            </a:extLst>
          </p:cNvPr>
          <p:cNvSpPr/>
          <p:nvPr/>
        </p:nvSpPr>
        <p:spPr>
          <a:xfrm>
            <a:off x="414617" y="801905"/>
            <a:ext cx="11147612" cy="1311524"/>
          </a:xfrm>
          <a:prstGeom prst="rect">
            <a:avLst/>
          </a:prstGeom>
          <a:gradFill flip="none" rotWithShape="1">
            <a:gsLst>
              <a:gs pos="0">
                <a:schemeClr val="accent5">
                  <a:lumMod val="75000"/>
                  <a:shade val="30000"/>
                  <a:satMod val="115000"/>
                </a:schemeClr>
              </a:gs>
              <a:gs pos="50000">
                <a:schemeClr val="accent6">
                  <a:lumMod val="75000"/>
                </a:schemeClr>
              </a:gs>
              <a:gs pos="100000">
                <a:srgbClr val="002060"/>
              </a:gs>
            </a:gsLst>
            <a:path path="circle">
              <a:fillToRect l="50000" t="50000" r="50000" b="50000"/>
            </a:path>
            <a:tileRect/>
          </a:gra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dirty="0">
              <a:latin typeface="Calibri" panose="020F0502020204030204" pitchFamily="34" charset="0"/>
              <a:cs typeface="Calibri" panose="020F0502020204030204" pitchFamily="34" charset="0"/>
            </a:endParaRPr>
          </a:p>
        </p:txBody>
      </p:sp>
      <p:sp>
        <p:nvSpPr>
          <p:cNvPr id="3" name="Rectangle 2">
            <a:extLst>
              <a:ext uri="{FF2B5EF4-FFF2-40B4-BE49-F238E27FC236}">
                <a16:creationId xmlns:a16="http://schemas.microsoft.com/office/drawing/2014/main" id="{8A95D44A-8747-4941-BE28-4D09718EFACB}"/>
              </a:ext>
            </a:extLst>
          </p:cNvPr>
          <p:cNvSpPr/>
          <p:nvPr/>
        </p:nvSpPr>
        <p:spPr>
          <a:xfrm>
            <a:off x="414617" y="2543734"/>
            <a:ext cx="11147612" cy="1976718"/>
          </a:xfrm>
          <a:prstGeom prst="rect">
            <a:avLst/>
          </a:prstGeom>
          <a:gradFill flip="none" rotWithShape="1">
            <a:gsLst>
              <a:gs pos="0">
                <a:schemeClr val="accent5">
                  <a:lumMod val="75000"/>
                  <a:shade val="30000"/>
                  <a:satMod val="115000"/>
                </a:schemeClr>
              </a:gs>
              <a:gs pos="50000">
                <a:schemeClr val="accent6">
                  <a:lumMod val="75000"/>
                </a:schemeClr>
              </a:gs>
              <a:gs pos="100000">
                <a:srgbClr val="002060"/>
              </a:gs>
            </a:gsLst>
            <a:path path="circle">
              <a:fillToRect l="50000" t="50000" r="50000" b="50000"/>
            </a:path>
            <a:tileRect/>
          </a:gra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dirty="0">
              <a:latin typeface="Calibri" panose="020F0502020204030204" pitchFamily="34" charset="0"/>
              <a:cs typeface="Calibri" panose="020F0502020204030204" pitchFamily="34" charset="0"/>
            </a:endParaRPr>
          </a:p>
        </p:txBody>
      </p:sp>
      <p:sp>
        <p:nvSpPr>
          <p:cNvPr id="4" name="Rectangle 3">
            <a:extLst>
              <a:ext uri="{FF2B5EF4-FFF2-40B4-BE49-F238E27FC236}">
                <a16:creationId xmlns:a16="http://schemas.microsoft.com/office/drawing/2014/main" id="{91ADC652-CD07-4C93-ACF0-9B3AA093DA9E}"/>
              </a:ext>
            </a:extLst>
          </p:cNvPr>
          <p:cNvSpPr/>
          <p:nvPr/>
        </p:nvSpPr>
        <p:spPr>
          <a:xfrm>
            <a:off x="1595717" y="1232210"/>
            <a:ext cx="9000565" cy="646331"/>
          </a:xfrm>
          <a:prstGeom prst="rect">
            <a:avLst/>
          </a:prstGeom>
          <a:gradFill flip="none" rotWithShape="1">
            <a:gsLst>
              <a:gs pos="0">
                <a:schemeClr val="accent5">
                  <a:lumMod val="75000"/>
                  <a:shade val="30000"/>
                  <a:satMod val="115000"/>
                </a:schemeClr>
              </a:gs>
              <a:gs pos="50000">
                <a:schemeClr val="accent6">
                  <a:lumMod val="75000"/>
                </a:schemeClr>
              </a:gs>
              <a:gs pos="100000">
                <a:srgbClr val="002060"/>
              </a:gs>
            </a:gsLst>
            <a:lin ang="16200000" scaled="1"/>
            <a:tileRect/>
          </a:gra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square">
            <a:spAutoFit/>
          </a:bodyPr>
          <a:lstStyle/>
          <a:p>
            <a:r>
              <a:rPr lang="en-US" b="1" dirty="0">
                <a:latin typeface="Calibri" panose="020F0502020204030204" pitchFamily="34" charset="0"/>
                <a:cs typeface="Calibri" panose="020F0502020204030204" pitchFamily="34" charset="0"/>
              </a:rPr>
              <a:t>For the wages of sin is death; but the gift of God is eternal life through Jesus Christ our Lord. (Romans 6:23)</a:t>
            </a:r>
          </a:p>
        </p:txBody>
      </p:sp>
      <p:sp>
        <p:nvSpPr>
          <p:cNvPr id="5" name="Rectangle 4">
            <a:extLst>
              <a:ext uri="{FF2B5EF4-FFF2-40B4-BE49-F238E27FC236}">
                <a16:creationId xmlns:a16="http://schemas.microsoft.com/office/drawing/2014/main" id="{9E69F97D-5BC6-4213-9846-F95A51BF6506}"/>
              </a:ext>
            </a:extLst>
          </p:cNvPr>
          <p:cNvSpPr/>
          <p:nvPr/>
        </p:nvSpPr>
        <p:spPr>
          <a:xfrm>
            <a:off x="695885" y="2935110"/>
            <a:ext cx="10585076" cy="1200329"/>
          </a:xfrm>
          <a:prstGeom prst="rect">
            <a:avLst/>
          </a:prstGeom>
          <a:gradFill flip="none" rotWithShape="1">
            <a:gsLst>
              <a:gs pos="0">
                <a:schemeClr val="accent5">
                  <a:lumMod val="75000"/>
                  <a:shade val="30000"/>
                  <a:satMod val="115000"/>
                </a:schemeClr>
              </a:gs>
              <a:gs pos="50000">
                <a:schemeClr val="accent6">
                  <a:lumMod val="75000"/>
                </a:schemeClr>
              </a:gs>
              <a:gs pos="100000">
                <a:srgbClr val="002060"/>
              </a:gs>
            </a:gsLst>
            <a:path path="rect">
              <a:fillToRect l="100000" t="100000"/>
            </a:path>
            <a:tileRect r="-100000" b="-100000"/>
          </a:gra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square">
            <a:spAutoFit/>
          </a:bodyPr>
          <a:lstStyle/>
          <a:p>
            <a:pPr algn="just"/>
            <a:r>
              <a:rPr lang="en-US" b="1" dirty="0">
                <a:latin typeface="Calibri" panose="020F0502020204030204" pitchFamily="34" charset="0"/>
                <a:cs typeface="Calibri" panose="020F0502020204030204" pitchFamily="34" charset="0"/>
              </a:rPr>
              <a:t>So when this corruptible shall have put on incorruption, and this mortal shall have put on immortality, then shall be brought to pass the saying that is written, Death is swallowed up in victory. O death, where is thy sting? O grave, where is thy victory? The sting of death is sin; and the strength of sin is the law. But thanks be to God, which giveth us the victory through our Lord Jesus Christ. (1 Corinthians 15:54–57)</a:t>
            </a:r>
          </a:p>
        </p:txBody>
      </p:sp>
      <p:sp>
        <p:nvSpPr>
          <p:cNvPr id="6" name="Rectangle 5">
            <a:extLst>
              <a:ext uri="{FF2B5EF4-FFF2-40B4-BE49-F238E27FC236}">
                <a16:creationId xmlns:a16="http://schemas.microsoft.com/office/drawing/2014/main" id="{70CFD8C2-B159-4B60-B8C7-3E00BBFF3ADB}"/>
              </a:ext>
            </a:extLst>
          </p:cNvPr>
          <p:cNvSpPr/>
          <p:nvPr/>
        </p:nvSpPr>
        <p:spPr>
          <a:xfrm>
            <a:off x="414617" y="4950756"/>
            <a:ext cx="5367618" cy="1613647"/>
          </a:xfrm>
          <a:prstGeom prst="rect">
            <a:avLst/>
          </a:prstGeom>
          <a:solidFill>
            <a:srgbClr val="00CFC3"/>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latin typeface="Calibri" panose="020F0502020204030204" pitchFamily="34" charset="0"/>
                <a:cs typeface="Calibri" panose="020F0502020204030204" pitchFamily="34" charset="0"/>
              </a:rPr>
              <a:t>Original Sin corrupts every human being born</a:t>
            </a:r>
          </a:p>
        </p:txBody>
      </p:sp>
      <p:sp>
        <p:nvSpPr>
          <p:cNvPr id="8" name="Rectangle 7">
            <a:extLst>
              <a:ext uri="{FF2B5EF4-FFF2-40B4-BE49-F238E27FC236}">
                <a16:creationId xmlns:a16="http://schemas.microsoft.com/office/drawing/2014/main" id="{37C587C1-E5B7-4981-A152-0396A6284D03}"/>
              </a:ext>
            </a:extLst>
          </p:cNvPr>
          <p:cNvSpPr/>
          <p:nvPr/>
        </p:nvSpPr>
        <p:spPr>
          <a:xfrm>
            <a:off x="6194611" y="4950755"/>
            <a:ext cx="5367618" cy="1613647"/>
          </a:xfrm>
          <a:prstGeom prst="rect">
            <a:avLst/>
          </a:prstGeom>
          <a:solidFill>
            <a:schemeClr val="accent6">
              <a:lumMod val="75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latin typeface="Calibri" panose="020F0502020204030204" pitchFamily="34" charset="0"/>
                <a:cs typeface="Calibri" panose="020F0502020204030204" pitchFamily="34" charset="0"/>
              </a:rPr>
              <a:t>Only death, through grave or Baptism, can </a:t>
            </a:r>
          </a:p>
          <a:p>
            <a:pPr algn="ctr"/>
            <a:r>
              <a:rPr lang="en-US" dirty="0">
                <a:solidFill>
                  <a:schemeClr val="bg1"/>
                </a:solidFill>
                <a:latin typeface="Calibri" panose="020F0502020204030204" pitchFamily="34" charset="0"/>
                <a:cs typeface="Calibri" panose="020F0502020204030204" pitchFamily="34" charset="0"/>
              </a:rPr>
              <a:t>release original sin’s hold upon a body.</a:t>
            </a:r>
          </a:p>
        </p:txBody>
      </p:sp>
      <p:sp>
        <p:nvSpPr>
          <p:cNvPr id="9" name="TextBox 8">
            <a:extLst>
              <a:ext uri="{FF2B5EF4-FFF2-40B4-BE49-F238E27FC236}">
                <a16:creationId xmlns:a16="http://schemas.microsoft.com/office/drawing/2014/main" id="{E003D35C-3F71-4D61-8BA0-AAAF3A1E189D}"/>
              </a:ext>
            </a:extLst>
          </p:cNvPr>
          <p:cNvSpPr txBox="1"/>
          <p:nvPr/>
        </p:nvSpPr>
        <p:spPr>
          <a:xfrm>
            <a:off x="7584141" y="470647"/>
            <a:ext cx="3012141" cy="646331"/>
          </a:xfrm>
          <a:prstGeom prst="rect">
            <a:avLst/>
          </a:prstGeom>
          <a:noFill/>
        </p:spPr>
        <p:txBody>
          <a:bodyPr wrap="square" rtlCol="0">
            <a:spAutoFit/>
          </a:bodyPr>
          <a:lstStyle/>
          <a:p>
            <a:endParaRPr lang="en-US"/>
          </a:p>
        </p:txBody>
      </p:sp>
    </p:spTree>
    <p:extLst>
      <p:ext uri="{BB962C8B-B14F-4D97-AF65-F5344CB8AC3E}">
        <p14:creationId xmlns:p14="http://schemas.microsoft.com/office/powerpoint/2010/main" val="3695354817"/>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par>
                                <p:cTn id="8" presetID="6" presetClass="entr" presetSubtype="16"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circle(in)">
                                      <p:cBhvr>
                                        <p:cTn id="10" dur="2000"/>
                                        <p:tgtEl>
                                          <p:spTgt spid="5"/>
                                        </p:tgtEl>
                                      </p:cBhvr>
                                    </p:animEffect>
                                  </p:childTnLst>
                                </p:cTn>
                              </p:par>
                            </p:childTnLst>
                          </p:cTn>
                        </p:par>
                      </p:childTnLst>
                    </p:cTn>
                  </p:par>
                  <p:par>
                    <p:cTn id="11" fill="hold">
                      <p:stCondLst>
                        <p:cond delay="indefinite"/>
                      </p:stCondLst>
                      <p:childTnLst>
                        <p:par>
                          <p:cTn id="12" fill="hold">
                            <p:stCondLst>
                              <p:cond delay="0"/>
                            </p:stCondLst>
                            <p:childTnLst>
                              <p:par>
                                <p:cTn id="13" presetID="6" presetClass="entr" presetSubtype="16"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animEffect transition="in" filter="circle(in)">
                                      <p:cBhvr>
                                        <p:cTn id="15" dur="2000"/>
                                        <p:tgtEl>
                                          <p:spTgt spid="6"/>
                                        </p:tgtEl>
                                      </p:cBhvr>
                                    </p:animEffect>
                                  </p:childTnLst>
                                </p:cTn>
                              </p:par>
                            </p:childTnLst>
                          </p:cTn>
                        </p:par>
                      </p:childTnLst>
                    </p:cTn>
                  </p:par>
                  <p:par>
                    <p:cTn id="16" fill="hold">
                      <p:stCondLst>
                        <p:cond delay="indefinite"/>
                      </p:stCondLst>
                      <p:childTnLst>
                        <p:par>
                          <p:cTn id="17" fill="hold">
                            <p:stCondLst>
                              <p:cond delay="0"/>
                            </p:stCondLst>
                            <p:childTnLst>
                              <p:par>
                                <p:cTn id="18" presetID="6" presetClass="entr" presetSubtype="16" fill="hold" grpId="0" nodeType="clickEffect">
                                  <p:stCondLst>
                                    <p:cond delay="0"/>
                                  </p:stCondLst>
                                  <p:childTnLst>
                                    <p:set>
                                      <p:cBhvr>
                                        <p:cTn id="19" dur="1" fill="hold">
                                          <p:stCondLst>
                                            <p:cond delay="0"/>
                                          </p:stCondLst>
                                        </p:cTn>
                                        <p:tgtEl>
                                          <p:spTgt spid="8"/>
                                        </p:tgtEl>
                                        <p:attrNameLst>
                                          <p:attrName>style.visibility</p:attrName>
                                        </p:attrNameLst>
                                      </p:cBhvr>
                                      <p:to>
                                        <p:strVal val="visible"/>
                                      </p:to>
                                    </p:set>
                                    <p:animEffect transition="in" filter="circle(in)">
                                      <p:cBhvr>
                                        <p:cTn id="20" dur="2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5" grpId="0" animBg="1"/>
      <p:bldP spid="6" grpId="0" animBg="1"/>
      <p:bldP spid="8"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F6854470-F027-4C6B-A9FB-5FC086403525}"/>
              </a:ext>
            </a:extLst>
          </p:cNvPr>
          <p:cNvSpPr/>
          <p:nvPr/>
        </p:nvSpPr>
        <p:spPr>
          <a:xfrm>
            <a:off x="1156445" y="1384691"/>
            <a:ext cx="9708777" cy="5351928"/>
          </a:xfrm>
          <a:prstGeom prst="rect">
            <a:avLst/>
          </a:prstGeom>
          <a:gradFill flip="none" rotWithShape="1">
            <a:gsLst>
              <a:gs pos="1000">
                <a:schemeClr val="accent5">
                  <a:lumMod val="60000"/>
                  <a:lumOff val="40000"/>
                </a:schemeClr>
              </a:gs>
              <a:gs pos="50000">
                <a:schemeClr val="accent4">
                  <a:lumMod val="60000"/>
                  <a:lumOff val="40000"/>
                </a:schemeClr>
              </a:gs>
              <a:gs pos="100000">
                <a:schemeClr val="accent6">
                  <a:lumMod val="60000"/>
                  <a:lumOff val="40000"/>
                </a:scheme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dirty="0">
              <a:solidFill>
                <a:schemeClr val="bg1"/>
              </a:solidFill>
              <a:latin typeface="Calibri" panose="020F0502020204030204" pitchFamily="34" charset="0"/>
              <a:cs typeface="Calibri" panose="020F0502020204030204" pitchFamily="34" charset="0"/>
            </a:endParaRPr>
          </a:p>
        </p:txBody>
      </p:sp>
      <p:sp>
        <p:nvSpPr>
          <p:cNvPr id="3" name="Rectangle 2">
            <a:extLst>
              <a:ext uri="{FF2B5EF4-FFF2-40B4-BE49-F238E27FC236}">
                <a16:creationId xmlns:a16="http://schemas.microsoft.com/office/drawing/2014/main" id="{016D0739-0324-4BB0-9674-FAC8B6B9ED53}"/>
              </a:ext>
            </a:extLst>
          </p:cNvPr>
          <p:cNvSpPr/>
          <p:nvPr/>
        </p:nvSpPr>
        <p:spPr>
          <a:xfrm>
            <a:off x="1546409" y="1659998"/>
            <a:ext cx="8928847" cy="4801314"/>
          </a:xfrm>
          <a:prstGeom prst="rect">
            <a:avLst/>
          </a:prstGeom>
          <a:gradFill flip="none" rotWithShape="1">
            <a:gsLst>
              <a:gs pos="1000">
                <a:schemeClr val="accent5">
                  <a:lumMod val="60000"/>
                  <a:lumOff val="40000"/>
                </a:schemeClr>
              </a:gs>
              <a:gs pos="50000">
                <a:schemeClr val="accent4">
                  <a:lumMod val="60000"/>
                  <a:lumOff val="40000"/>
                </a:schemeClr>
              </a:gs>
              <a:gs pos="100000">
                <a:schemeClr val="accent6">
                  <a:lumMod val="60000"/>
                  <a:lumOff val="40000"/>
                </a:schemeClr>
              </a:gs>
            </a:gsLst>
            <a:path path="circle">
              <a:fillToRect l="100000" t="100000"/>
            </a:path>
            <a:tileRect r="-100000" b="-100000"/>
          </a:gra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square">
            <a:spAutoFit/>
          </a:bodyPr>
          <a:lstStyle/>
          <a:p>
            <a:pPr algn="just"/>
            <a:r>
              <a:rPr lang="en-US" b="1" dirty="0">
                <a:solidFill>
                  <a:schemeClr val="bg1"/>
                </a:solidFill>
                <a:latin typeface="Calibri" panose="020F0502020204030204" pitchFamily="34" charset="0"/>
                <a:cs typeface="Calibri" panose="020F0502020204030204" pitchFamily="34" charset="0"/>
              </a:rPr>
              <a:t>Wherefore, as by one man sin entered into the world, and death by sin; and so death passed upon all men, for that all have sinned: (For until the law sin was in the world: but sin is not imputed when there is no law. Nevertheless death reigned from Adam to Moses, even over them that had not sinned after the similitude of Adam’s transgression, who is the figure of him that was to come. But not as the offence, so also is the free gift. For if through the offence of one many be dead, much more the grace of God, and the gift by grace, which is by one man, Jesus Christ, hath abounded unto many. And not as it was by one that sinned, so is the gift: for the judgment was by one to condemnation, but the free gift is of many offences unto justification. For if by one man’s offence death reigned by one; much more they which receive abundance of grace and of the gift of righteousness shall reign in life by one, Jesus Christ.) Therefore as by the offence of one judgment came upon all men to condemnation; even so by the righteousness of one the free gift came upon all men unto justification of life. For as by one man’s disobedience many were made sinners, so by the obedience of one shall many be made righteous. Moreover the law entered, that the offence might abound. But where sin abounded, grace did much more abound: That as sin hath reigned unto death, even so might grace reign through righteousness unto eternal life by Jesus Christ our Lord. (Romans 5:12–21)</a:t>
            </a:r>
          </a:p>
        </p:txBody>
      </p:sp>
      <p:sp>
        <p:nvSpPr>
          <p:cNvPr id="4" name="Rectangle 3">
            <a:extLst>
              <a:ext uri="{FF2B5EF4-FFF2-40B4-BE49-F238E27FC236}">
                <a16:creationId xmlns:a16="http://schemas.microsoft.com/office/drawing/2014/main" id="{7A612A06-C807-4EF5-AD52-293A7D3EF7A8}"/>
              </a:ext>
            </a:extLst>
          </p:cNvPr>
          <p:cNvSpPr/>
          <p:nvPr/>
        </p:nvSpPr>
        <p:spPr>
          <a:xfrm>
            <a:off x="1156445" y="309282"/>
            <a:ext cx="9708777" cy="860612"/>
          </a:xfrm>
          <a:prstGeom prst="rect">
            <a:avLst/>
          </a:prstGeom>
          <a:gradFill>
            <a:gsLst>
              <a:gs pos="1000">
                <a:schemeClr val="accent5">
                  <a:lumMod val="60000"/>
                  <a:lumOff val="40000"/>
                </a:schemeClr>
              </a:gs>
              <a:gs pos="50000">
                <a:schemeClr val="accent4">
                  <a:lumMod val="60000"/>
                  <a:lumOff val="40000"/>
                </a:schemeClr>
              </a:gs>
              <a:gs pos="100000">
                <a:schemeClr val="accent6">
                  <a:lumMod val="60000"/>
                  <a:lumOff val="40000"/>
                </a:schemeClr>
              </a:gs>
            </a:gsLst>
            <a:path path="circle">
              <a:fillToRect l="100000" t="100000"/>
            </a:path>
          </a:gra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bg1"/>
                </a:solidFill>
                <a:latin typeface="Calibri" panose="020F0502020204030204" pitchFamily="34" charset="0"/>
                <a:cs typeface="Calibri" panose="020F0502020204030204" pitchFamily="34" charset="0"/>
              </a:rPr>
              <a:t>The Big Picture of Sin and Death vs. Righteousness and Life</a:t>
            </a:r>
          </a:p>
        </p:txBody>
      </p:sp>
      <p:sp>
        <p:nvSpPr>
          <p:cNvPr id="5" name="Rectangle 4">
            <a:extLst>
              <a:ext uri="{FF2B5EF4-FFF2-40B4-BE49-F238E27FC236}">
                <a16:creationId xmlns:a16="http://schemas.microsoft.com/office/drawing/2014/main" id="{95F65173-8DE6-48A9-9F9E-F2F6D6B4C52D}"/>
              </a:ext>
            </a:extLst>
          </p:cNvPr>
          <p:cNvSpPr/>
          <p:nvPr/>
        </p:nvSpPr>
        <p:spPr>
          <a:xfrm>
            <a:off x="1869141" y="2447365"/>
            <a:ext cx="8229600" cy="2245659"/>
          </a:xfrm>
          <a:prstGeom prst="rect">
            <a:avLst/>
          </a:prstGeom>
          <a:gradFill>
            <a:gsLst>
              <a:gs pos="1000">
                <a:schemeClr val="accent5">
                  <a:lumMod val="60000"/>
                  <a:lumOff val="40000"/>
                </a:schemeClr>
              </a:gs>
              <a:gs pos="100000">
                <a:schemeClr val="accent6">
                  <a:lumMod val="60000"/>
                  <a:lumOff val="40000"/>
                </a:schemeClr>
              </a:gs>
            </a:gsLst>
            <a:lin ang="162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bg1"/>
                </a:solidFill>
                <a:latin typeface="Calibri" panose="020F0502020204030204" pitchFamily="34" charset="0"/>
                <a:cs typeface="Calibri" panose="020F0502020204030204" pitchFamily="34" charset="0"/>
              </a:rPr>
              <a:t>Romans 5 and the theology of Baptism will be studied </a:t>
            </a:r>
          </a:p>
          <a:p>
            <a:pPr algn="ctr"/>
            <a:r>
              <a:rPr lang="en-US" sz="2400" dirty="0">
                <a:solidFill>
                  <a:schemeClr val="bg1"/>
                </a:solidFill>
                <a:latin typeface="Calibri" panose="020F0502020204030204" pitchFamily="34" charset="0"/>
                <a:cs typeface="Calibri" panose="020F0502020204030204" pitchFamily="34" charset="0"/>
              </a:rPr>
              <a:t>in greater  detail in Theology 501 course</a:t>
            </a:r>
          </a:p>
        </p:txBody>
      </p:sp>
    </p:spTree>
    <p:extLst>
      <p:ext uri="{BB962C8B-B14F-4D97-AF65-F5344CB8AC3E}">
        <p14:creationId xmlns:p14="http://schemas.microsoft.com/office/powerpoint/2010/main" val="1192104893"/>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1)">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1000"/>
                                        <p:tgtEl>
                                          <p:spTgt spid="5"/>
                                        </p:tgtEl>
                                      </p:cBhvr>
                                    </p:animEffect>
                                    <p:anim calcmode="lin" valueType="num">
                                      <p:cBhvr>
                                        <p:cTn id="13" dur="1000" fill="hold"/>
                                        <p:tgtEl>
                                          <p:spTgt spid="5"/>
                                        </p:tgtEl>
                                        <p:attrNameLst>
                                          <p:attrName>ppt_x</p:attrName>
                                        </p:attrNameLst>
                                      </p:cBhvr>
                                      <p:tavLst>
                                        <p:tav tm="0">
                                          <p:val>
                                            <p:strVal val="#ppt_x"/>
                                          </p:val>
                                        </p:tav>
                                        <p:tav tm="100000">
                                          <p:val>
                                            <p:strVal val="#ppt_x"/>
                                          </p:val>
                                        </p:tav>
                                      </p:tavLst>
                                    </p:anim>
                                    <p:anim calcmode="lin" valueType="num">
                                      <p:cBhvr>
                                        <p:cTn id="14"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5"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6573D855-4FA1-43F6-9010-AFD4AA3F09C5}"/>
              </a:ext>
            </a:extLst>
          </p:cNvPr>
          <p:cNvSpPr/>
          <p:nvPr/>
        </p:nvSpPr>
        <p:spPr>
          <a:xfrm>
            <a:off x="268224" y="499872"/>
            <a:ext cx="11570208" cy="1548384"/>
          </a:xfrm>
          <a:prstGeom prst="rect">
            <a:avLst/>
          </a:prstGeom>
          <a:gradFill flip="none" rotWithShape="1">
            <a:gsLst>
              <a:gs pos="0">
                <a:schemeClr val="accent2">
                  <a:lumMod val="75000"/>
                </a:schemeClr>
              </a:gs>
              <a:gs pos="50000">
                <a:schemeClr val="accent1">
                  <a:lumMod val="60000"/>
                  <a:lumOff val="40000"/>
                </a:schemeClr>
              </a:gs>
              <a:gs pos="100000">
                <a:schemeClr val="accent1">
                  <a:shade val="100000"/>
                  <a:satMod val="115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Rectangle 3">
            <a:extLst>
              <a:ext uri="{FF2B5EF4-FFF2-40B4-BE49-F238E27FC236}">
                <a16:creationId xmlns:a16="http://schemas.microsoft.com/office/drawing/2014/main" id="{6BE87075-4522-4F45-9B9F-102DC99B8704}"/>
              </a:ext>
            </a:extLst>
          </p:cNvPr>
          <p:cNvSpPr/>
          <p:nvPr/>
        </p:nvSpPr>
        <p:spPr>
          <a:xfrm>
            <a:off x="640080" y="673899"/>
            <a:ext cx="10826496" cy="1200329"/>
          </a:xfrm>
          <a:prstGeom prst="rect">
            <a:avLst/>
          </a:prstGeom>
          <a:gradFill flip="none" rotWithShape="1">
            <a:gsLst>
              <a:gs pos="0">
                <a:schemeClr val="accent2">
                  <a:lumMod val="75000"/>
                </a:schemeClr>
              </a:gs>
              <a:gs pos="50000">
                <a:schemeClr val="accent1">
                  <a:lumMod val="60000"/>
                  <a:lumOff val="40000"/>
                </a:schemeClr>
              </a:gs>
              <a:gs pos="100000">
                <a:schemeClr val="accent1">
                  <a:shade val="100000"/>
                  <a:satMod val="115000"/>
                </a:schemeClr>
              </a:gs>
            </a:gsLst>
            <a:lin ang="2700000" scaled="1"/>
            <a:tileRect/>
          </a:gradFill>
          <a:ln>
            <a:noFill/>
          </a:ln>
          <a:scene3d>
            <a:camera prst="orthographicFront"/>
            <a:lightRig rig="threePt" dir="t"/>
          </a:scene3d>
          <a:sp3d>
            <a:bevelT/>
          </a:sp3d>
        </p:spPr>
        <p:txBody>
          <a:bodyPr wrap="square">
            <a:spAutoFit/>
          </a:bodyPr>
          <a:lstStyle/>
          <a:p>
            <a:pPr algn="just"/>
            <a:r>
              <a:rPr lang="en-US" b="1" dirty="0">
                <a:solidFill>
                  <a:schemeClr val="bg1"/>
                </a:solidFill>
                <a:latin typeface="Calibri" panose="020F0502020204030204" pitchFamily="34" charset="0"/>
                <a:cs typeface="Calibri" panose="020F0502020204030204" pitchFamily="34" charset="0"/>
              </a:rPr>
              <a:t>Know ye not, that so many of us as were baptized into Jesus Christ were baptized into his death? Therefore we are buried with him by baptism into death: that like as Christ was raised up from the dead by the glory of the Father, even so we also should walk in newness of life. For if we have been planted together in the likeness of his death, we shall be also in the likeness of his resurrection: (Romans 6:3–5)</a:t>
            </a:r>
          </a:p>
        </p:txBody>
      </p:sp>
      <p:sp>
        <p:nvSpPr>
          <p:cNvPr id="5" name="Rectangle 4">
            <a:extLst>
              <a:ext uri="{FF2B5EF4-FFF2-40B4-BE49-F238E27FC236}">
                <a16:creationId xmlns:a16="http://schemas.microsoft.com/office/drawing/2014/main" id="{78682952-AADC-40CF-814D-F840211F823E}"/>
              </a:ext>
            </a:extLst>
          </p:cNvPr>
          <p:cNvSpPr/>
          <p:nvPr/>
        </p:nvSpPr>
        <p:spPr>
          <a:xfrm>
            <a:off x="178757" y="2427191"/>
            <a:ext cx="2837330" cy="2003611"/>
          </a:xfrm>
          <a:prstGeom prst="rect">
            <a:avLst/>
          </a:prstGeom>
          <a:gradFill>
            <a:gsLst>
              <a:gs pos="0">
                <a:schemeClr val="accent2">
                  <a:lumMod val="75000"/>
                </a:schemeClr>
              </a:gs>
              <a:gs pos="50000">
                <a:schemeClr val="accent1">
                  <a:lumMod val="60000"/>
                  <a:lumOff val="40000"/>
                </a:schemeClr>
              </a:gs>
              <a:gs pos="100000">
                <a:schemeClr val="accent1">
                  <a:shade val="100000"/>
                  <a:satMod val="115000"/>
                </a:schemeClr>
              </a:gs>
            </a:gsLst>
            <a:lin ang="2700000" scaled="1"/>
          </a:gra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latin typeface="Calibri" panose="020F0502020204030204" pitchFamily="34" charset="0"/>
                <a:cs typeface="Calibri" panose="020F0502020204030204" pitchFamily="34" charset="0"/>
              </a:rPr>
              <a:t>When a person has been called forward to God, his ears are opened.  Those that can hear must be told the things of Christ before Baptism can happen</a:t>
            </a:r>
          </a:p>
        </p:txBody>
      </p:sp>
      <p:sp>
        <p:nvSpPr>
          <p:cNvPr id="6" name="Rectangle 5">
            <a:extLst>
              <a:ext uri="{FF2B5EF4-FFF2-40B4-BE49-F238E27FC236}">
                <a16:creationId xmlns:a16="http://schemas.microsoft.com/office/drawing/2014/main" id="{1C542EF2-707A-4C9C-9C3A-369355E536CD}"/>
              </a:ext>
            </a:extLst>
          </p:cNvPr>
          <p:cNvSpPr/>
          <p:nvPr/>
        </p:nvSpPr>
        <p:spPr>
          <a:xfrm>
            <a:off x="3136660" y="2437186"/>
            <a:ext cx="2837330" cy="2003611"/>
          </a:xfrm>
          <a:prstGeom prst="rect">
            <a:avLst/>
          </a:prstGeom>
          <a:gradFill>
            <a:gsLst>
              <a:gs pos="0">
                <a:schemeClr val="accent2">
                  <a:lumMod val="75000"/>
                </a:schemeClr>
              </a:gs>
              <a:gs pos="50000">
                <a:schemeClr val="accent1">
                  <a:lumMod val="60000"/>
                  <a:lumOff val="40000"/>
                </a:schemeClr>
              </a:gs>
              <a:gs pos="100000">
                <a:schemeClr val="accent1">
                  <a:shade val="100000"/>
                  <a:satMod val="115000"/>
                </a:schemeClr>
              </a:gs>
            </a:gsLst>
            <a:lin ang="2700000" scaled="1"/>
          </a:gra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latin typeface="Calibri" panose="020F0502020204030204" pitchFamily="34" charset="0"/>
                <a:cs typeface="Calibri" panose="020F0502020204030204" pitchFamily="34" charset="0"/>
              </a:rPr>
              <a:t>It is important that the Minister ensure the new Christian has full understanding of Christ</a:t>
            </a:r>
          </a:p>
          <a:p>
            <a:pPr algn="ctr"/>
            <a:r>
              <a:rPr lang="en-US" dirty="0">
                <a:solidFill>
                  <a:schemeClr val="bg1"/>
                </a:solidFill>
                <a:latin typeface="Calibri" panose="020F0502020204030204" pitchFamily="34" charset="0"/>
                <a:cs typeface="Calibri" panose="020F0502020204030204" pitchFamily="34" charset="0"/>
              </a:rPr>
              <a:t> and what it means to </a:t>
            </a:r>
          </a:p>
          <a:p>
            <a:pPr algn="ctr"/>
            <a:r>
              <a:rPr lang="en-US" dirty="0">
                <a:solidFill>
                  <a:schemeClr val="bg1"/>
                </a:solidFill>
                <a:latin typeface="Calibri" panose="020F0502020204030204" pitchFamily="34" charset="0"/>
                <a:cs typeface="Calibri" panose="020F0502020204030204" pitchFamily="34" charset="0"/>
              </a:rPr>
              <a:t>be a Christian and the realities of Baptism.</a:t>
            </a:r>
          </a:p>
        </p:txBody>
      </p:sp>
      <p:sp>
        <p:nvSpPr>
          <p:cNvPr id="7" name="Rectangle 6">
            <a:extLst>
              <a:ext uri="{FF2B5EF4-FFF2-40B4-BE49-F238E27FC236}">
                <a16:creationId xmlns:a16="http://schemas.microsoft.com/office/drawing/2014/main" id="{14312CAA-C5B1-45BB-9306-2BE667D9D185}"/>
              </a:ext>
            </a:extLst>
          </p:cNvPr>
          <p:cNvSpPr/>
          <p:nvPr/>
        </p:nvSpPr>
        <p:spPr>
          <a:xfrm>
            <a:off x="6094563" y="2427190"/>
            <a:ext cx="2837330" cy="2003611"/>
          </a:xfrm>
          <a:prstGeom prst="rect">
            <a:avLst/>
          </a:prstGeom>
          <a:gradFill>
            <a:gsLst>
              <a:gs pos="0">
                <a:schemeClr val="accent2">
                  <a:lumMod val="75000"/>
                </a:schemeClr>
              </a:gs>
              <a:gs pos="50000">
                <a:schemeClr val="accent1">
                  <a:lumMod val="60000"/>
                  <a:lumOff val="40000"/>
                </a:schemeClr>
              </a:gs>
              <a:gs pos="100000">
                <a:schemeClr val="accent1">
                  <a:shade val="100000"/>
                  <a:satMod val="115000"/>
                </a:schemeClr>
              </a:gs>
            </a:gsLst>
            <a:lin ang="2700000" scaled="1"/>
          </a:gra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latin typeface="Calibri" panose="020F0502020204030204" pitchFamily="34" charset="0"/>
                <a:cs typeface="Calibri" panose="020F0502020204030204" pitchFamily="34" charset="0"/>
              </a:rPr>
              <a:t>The Minister prepares the Baptismal pool by ensuring a prayerful, sacred place and a blessed, running- water-filled container.  It is best that the pool be deep enough for dunking.</a:t>
            </a:r>
          </a:p>
        </p:txBody>
      </p:sp>
      <p:sp>
        <p:nvSpPr>
          <p:cNvPr id="8" name="Rectangle 7">
            <a:extLst>
              <a:ext uri="{FF2B5EF4-FFF2-40B4-BE49-F238E27FC236}">
                <a16:creationId xmlns:a16="http://schemas.microsoft.com/office/drawing/2014/main" id="{FECB3BBC-966D-411F-82C7-B8F203C98A47}"/>
              </a:ext>
            </a:extLst>
          </p:cNvPr>
          <p:cNvSpPr/>
          <p:nvPr/>
        </p:nvSpPr>
        <p:spPr>
          <a:xfrm>
            <a:off x="178757" y="4619054"/>
            <a:ext cx="2837330" cy="2003611"/>
          </a:xfrm>
          <a:prstGeom prst="rect">
            <a:avLst/>
          </a:prstGeom>
          <a:gradFill>
            <a:gsLst>
              <a:gs pos="0">
                <a:schemeClr val="accent2">
                  <a:lumMod val="75000"/>
                </a:schemeClr>
              </a:gs>
              <a:gs pos="50000">
                <a:schemeClr val="accent1">
                  <a:lumMod val="60000"/>
                  <a:lumOff val="40000"/>
                </a:schemeClr>
              </a:gs>
              <a:gs pos="100000">
                <a:schemeClr val="accent1">
                  <a:shade val="100000"/>
                  <a:satMod val="115000"/>
                </a:schemeClr>
              </a:gs>
            </a:gsLst>
            <a:lin ang="2700000" scaled="1"/>
          </a:gra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latin typeface="Calibri" panose="020F0502020204030204" pitchFamily="34" charset="0"/>
                <a:cs typeface="Calibri" panose="020F0502020204030204" pitchFamily="34" charset="0"/>
              </a:rPr>
              <a:t>The repentant sinner is called to the Baptismal Pool.  The Leader instructs the sinner to kneel in the pool, as the nose and mouth are covered to prevent choking</a:t>
            </a:r>
          </a:p>
        </p:txBody>
      </p:sp>
      <p:sp>
        <p:nvSpPr>
          <p:cNvPr id="9" name="Rectangle 8">
            <a:extLst>
              <a:ext uri="{FF2B5EF4-FFF2-40B4-BE49-F238E27FC236}">
                <a16:creationId xmlns:a16="http://schemas.microsoft.com/office/drawing/2014/main" id="{752126AC-EBC1-45C6-AA03-7AB918F2437D}"/>
              </a:ext>
            </a:extLst>
          </p:cNvPr>
          <p:cNvSpPr/>
          <p:nvPr/>
        </p:nvSpPr>
        <p:spPr>
          <a:xfrm>
            <a:off x="3136660" y="4619054"/>
            <a:ext cx="2837330" cy="2003611"/>
          </a:xfrm>
          <a:prstGeom prst="rect">
            <a:avLst/>
          </a:prstGeom>
          <a:gradFill>
            <a:gsLst>
              <a:gs pos="0">
                <a:schemeClr val="accent2">
                  <a:lumMod val="75000"/>
                </a:schemeClr>
              </a:gs>
              <a:gs pos="50000">
                <a:schemeClr val="accent1">
                  <a:lumMod val="60000"/>
                  <a:lumOff val="40000"/>
                </a:schemeClr>
              </a:gs>
              <a:gs pos="100000">
                <a:schemeClr val="accent1">
                  <a:shade val="100000"/>
                  <a:satMod val="115000"/>
                </a:schemeClr>
              </a:gs>
            </a:gsLst>
            <a:lin ang="2700000" scaled="1"/>
          </a:gra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latin typeface="Calibri" panose="020F0502020204030204" pitchFamily="34" charset="0"/>
                <a:cs typeface="Calibri" panose="020F0502020204030204" pitchFamily="34" charset="0"/>
              </a:rPr>
              <a:t>The Minister stands and supports sinner’s shoulders.  The sinner is laid in the Baptismal water, and words explaining the actual death to the sinner as the baptismal grave envelops  </a:t>
            </a:r>
          </a:p>
        </p:txBody>
      </p:sp>
      <p:sp>
        <p:nvSpPr>
          <p:cNvPr id="10" name="Rectangle 9">
            <a:extLst>
              <a:ext uri="{FF2B5EF4-FFF2-40B4-BE49-F238E27FC236}">
                <a16:creationId xmlns:a16="http://schemas.microsoft.com/office/drawing/2014/main" id="{D45DFAF1-53C1-4A2B-B243-EE3BB19B51DC}"/>
              </a:ext>
            </a:extLst>
          </p:cNvPr>
          <p:cNvSpPr/>
          <p:nvPr/>
        </p:nvSpPr>
        <p:spPr>
          <a:xfrm>
            <a:off x="6094563" y="4619054"/>
            <a:ext cx="2837330" cy="2003611"/>
          </a:xfrm>
          <a:prstGeom prst="rect">
            <a:avLst/>
          </a:prstGeom>
          <a:gradFill>
            <a:gsLst>
              <a:gs pos="0">
                <a:schemeClr val="accent2">
                  <a:lumMod val="75000"/>
                </a:schemeClr>
              </a:gs>
              <a:gs pos="50000">
                <a:schemeClr val="accent1">
                  <a:lumMod val="60000"/>
                  <a:lumOff val="40000"/>
                </a:schemeClr>
              </a:gs>
              <a:gs pos="100000">
                <a:schemeClr val="accent1">
                  <a:shade val="100000"/>
                  <a:satMod val="115000"/>
                </a:schemeClr>
              </a:gs>
            </a:gsLst>
            <a:lin ang="2700000" scaled="1"/>
          </a:gra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latin typeface="Calibri" panose="020F0502020204030204" pitchFamily="34" charset="0"/>
                <a:cs typeface="Calibri" panose="020F0502020204030204" pitchFamily="34" charset="0"/>
              </a:rPr>
              <a:t>The Minister then raises the redeemed Baptized from the waters in memory of Christ’s Resurrection “in the name of the Father, Son, and Holy Ghost.”</a:t>
            </a:r>
          </a:p>
        </p:txBody>
      </p:sp>
      <p:sp>
        <p:nvSpPr>
          <p:cNvPr id="12" name="Rectangle 11">
            <a:extLst>
              <a:ext uri="{FF2B5EF4-FFF2-40B4-BE49-F238E27FC236}">
                <a16:creationId xmlns:a16="http://schemas.microsoft.com/office/drawing/2014/main" id="{BEA03E37-AF3D-4CD3-8123-003CDE0823BC}"/>
              </a:ext>
            </a:extLst>
          </p:cNvPr>
          <p:cNvSpPr/>
          <p:nvPr/>
        </p:nvSpPr>
        <p:spPr>
          <a:xfrm>
            <a:off x="9052466" y="2427189"/>
            <a:ext cx="2837330" cy="4195476"/>
          </a:xfrm>
          <a:prstGeom prst="rect">
            <a:avLst/>
          </a:prstGeom>
          <a:gradFill>
            <a:gsLst>
              <a:gs pos="0">
                <a:schemeClr val="accent2">
                  <a:lumMod val="75000"/>
                </a:schemeClr>
              </a:gs>
              <a:gs pos="50000">
                <a:schemeClr val="accent1">
                  <a:lumMod val="60000"/>
                  <a:lumOff val="40000"/>
                </a:schemeClr>
              </a:gs>
              <a:gs pos="100000">
                <a:schemeClr val="accent1">
                  <a:shade val="100000"/>
                  <a:satMod val="115000"/>
                </a:schemeClr>
              </a:gs>
            </a:gsLst>
            <a:lin ang="2700000" scaled="1"/>
          </a:gra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latin typeface="Calibri" panose="020F0502020204030204" pitchFamily="34" charset="0"/>
                <a:cs typeface="Calibri" panose="020F0502020204030204" pitchFamily="34" charset="0"/>
              </a:rPr>
              <a:t>When the Baptized go under the Baptismal waters, their death is effected.  Original sin releases.  When they rise up from the Baptismal Grave, they are a brand new person that will never have original sin attached to them again unawares. When they physically die, they will not ever have to be in the grave; their souls will go immediately to Heaven.</a:t>
            </a:r>
          </a:p>
        </p:txBody>
      </p:sp>
    </p:spTree>
    <p:extLst>
      <p:ext uri="{BB962C8B-B14F-4D97-AF65-F5344CB8AC3E}">
        <p14:creationId xmlns:p14="http://schemas.microsoft.com/office/powerpoint/2010/main" val="2522475415"/>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circle(in)">
                                      <p:cBhvr>
                                        <p:cTn id="7" dur="20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circle(in)">
                                      <p:cBhvr>
                                        <p:cTn id="12" dur="20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circle(in)">
                                      <p:cBhvr>
                                        <p:cTn id="17" dur="2000"/>
                                        <p:tgtEl>
                                          <p:spTgt spid="7"/>
                                        </p:tgtEl>
                                      </p:cBhvr>
                                    </p:animEffect>
                                  </p:childTnLst>
                                </p:cTn>
                              </p:par>
                            </p:childTnLst>
                          </p:cTn>
                        </p:par>
                      </p:childTnLst>
                    </p:cTn>
                  </p:par>
                  <p:par>
                    <p:cTn id="18" fill="hold">
                      <p:stCondLst>
                        <p:cond delay="indefinite"/>
                      </p:stCondLst>
                      <p:childTnLst>
                        <p:par>
                          <p:cTn id="19" fill="hold">
                            <p:stCondLst>
                              <p:cond delay="0"/>
                            </p:stCondLst>
                            <p:childTnLst>
                              <p:par>
                                <p:cTn id="20" presetID="6" presetClass="entr" presetSubtype="16" fill="hold" grpId="0" nodeType="clickEffect">
                                  <p:stCondLst>
                                    <p:cond delay="0"/>
                                  </p:stCondLst>
                                  <p:childTnLst>
                                    <p:set>
                                      <p:cBhvr>
                                        <p:cTn id="21" dur="1" fill="hold">
                                          <p:stCondLst>
                                            <p:cond delay="0"/>
                                          </p:stCondLst>
                                        </p:cTn>
                                        <p:tgtEl>
                                          <p:spTgt spid="8"/>
                                        </p:tgtEl>
                                        <p:attrNameLst>
                                          <p:attrName>style.visibility</p:attrName>
                                        </p:attrNameLst>
                                      </p:cBhvr>
                                      <p:to>
                                        <p:strVal val="visible"/>
                                      </p:to>
                                    </p:set>
                                    <p:animEffect transition="in" filter="circle(in)">
                                      <p:cBhvr>
                                        <p:cTn id="22" dur="2000"/>
                                        <p:tgtEl>
                                          <p:spTgt spid="8"/>
                                        </p:tgtEl>
                                      </p:cBhvr>
                                    </p:animEffect>
                                  </p:childTnLst>
                                </p:cTn>
                              </p:par>
                            </p:childTnLst>
                          </p:cTn>
                        </p:par>
                      </p:childTnLst>
                    </p:cTn>
                  </p:par>
                  <p:par>
                    <p:cTn id="23" fill="hold">
                      <p:stCondLst>
                        <p:cond delay="indefinite"/>
                      </p:stCondLst>
                      <p:childTnLst>
                        <p:par>
                          <p:cTn id="24" fill="hold">
                            <p:stCondLst>
                              <p:cond delay="0"/>
                            </p:stCondLst>
                            <p:childTnLst>
                              <p:par>
                                <p:cTn id="25" presetID="6" presetClass="entr" presetSubtype="16" fill="hold" grpId="0" nodeType="clickEffect">
                                  <p:stCondLst>
                                    <p:cond delay="0"/>
                                  </p:stCondLst>
                                  <p:childTnLst>
                                    <p:set>
                                      <p:cBhvr>
                                        <p:cTn id="26" dur="1" fill="hold">
                                          <p:stCondLst>
                                            <p:cond delay="0"/>
                                          </p:stCondLst>
                                        </p:cTn>
                                        <p:tgtEl>
                                          <p:spTgt spid="9"/>
                                        </p:tgtEl>
                                        <p:attrNameLst>
                                          <p:attrName>style.visibility</p:attrName>
                                        </p:attrNameLst>
                                      </p:cBhvr>
                                      <p:to>
                                        <p:strVal val="visible"/>
                                      </p:to>
                                    </p:set>
                                    <p:animEffect transition="in" filter="circle(in)">
                                      <p:cBhvr>
                                        <p:cTn id="27" dur="2000"/>
                                        <p:tgtEl>
                                          <p:spTgt spid="9"/>
                                        </p:tgtEl>
                                      </p:cBhvr>
                                    </p:animEffect>
                                  </p:childTnLst>
                                </p:cTn>
                              </p:par>
                            </p:childTnLst>
                          </p:cTn>
                        </p:par>
                      </p:childTnLst>
                    </p:cTn>
                  </p:par>
                  <p:par>
                    <p:cTn id="28" fill="hold">
                      <p:stCondLst>
                        <p:cond delay="indefinite"/>
                      </p:stCondLst>
                      <p:childTnLst>
                        <p:par>
                          <p:cTn id="29" fill="hold">
                            <p:stCondLst>
                              <p:cond delay="0"/>
                            </p:stCondLst>
                            <p:childTnLst>
                              <p:par>
                                <p:cTn id="30" presetID="6" presetClass="entr" presetSubtype="16" fill="hold" grpId="0" nodeType="clickEffect">
                                  <p:stCondLst>
                                    <p:cond delay="0"/>
                                  </p:stCondLst>
                                  <p:childTnLst>
                                    <p:set>
                                      <p:cBhvr>
                                        <p:cTn id="31" dur="1" fill="hold">
                                          <p:stCondLst>
                                            <p:cond delay="0"/>
                                          </p:stCondLst>
                                        </p:cTn>
                                        <p:tgtEl>
                                          <p:spTgt spid="10"/>
                                        </p:tgtEl>
                                        <p:attrNameLst>
                                          <p:attrName>style.visibility</p:attrName>
                                        </p:attrNameLst>
                                      </p:cBhvr>
                                      <p:to>
                                        <p:strVal val="visible"/>
                                      </p:to>
                                    </p:set>
                                    <p:animEffect transition="in" filter="circle(in)">
                                      <p:cBhvr>
                                        <p:cTn id="32" dur="2000"/>
                                        <p:tgtEl>
                                          <p:spTgt spid="10"/>
                                        </p:tgtEl>
                                      </p:cBhvr>
                                    </p:animEffect>
                                  </p:childTnLst>
                                </p:cTn>
                              </p:par>
                            </p:childTnLst>
                          </p:cTn>
                        </p:par>
                      </p:childTnLst>
                    </p:cTn>
                  </p:par>
                  <p:par>
                    <p:cTn id="33" fill="hold">
                      <p:stCondLst>
                        <p:cond delay="indefinite"/>
                      </p:stCondLst>
                      <p:childTnLst>
                        <p:par>
                          <p:cTn id="34" fill="hold">
                            <p:stCondLst>
                              <p:cond delay="0"/>
                            </p:stCondLst>
                            <p:childTnLst>
                              <p:par>
                                <p:cTn id="35" presetID="6" presetClass="entr" presetSubtype="16" fill="hold" grpId="0" nodeType="clickEffect">
                                  <p:stCondLst>
                                    <p:cond delay="0"/>
                                  </p:stCondLst>
                                  <p:childTnLst>
                                    <p:set>
                                      <p:cBhvr>
                                        <p:cTn id="36" dur="1" fill="hold">
                                          <p:stCondLst>
                                            <p:cond delay="0"/>
                                          </p:stCondLst>
                                        </p:cTn>
                                        <p:tgtEl>
                                          <p:spTgt spid="12"/>
                                        </p:tgtEl>
                                        <p:attrNameLst>
                                          <p:attrName>style.visibility</p:attrName>
                                        </p:attrNameLst>
                                      </p:cBhvr>
                                      <p:to>
                                        <p:strVal val="visible"/>
                                      </p:to>
                                    </p:set>
                                    <p:animEffect transition="in" filter="circle(in)">
                                      <p:cBhvr>
                                        <p:cTn id="37" dur="20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P spid="8" grpId="0" animBg="1"/>
      <p:bldP spid="9" grpId="0" animBg="1"/>
      <p:bldP spid="10" grpId="0" animBg="1"/>
      <p:bldP spid="12"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F6953E21-87BA-4279-B9CC-B8C5AB9C12D6}"/>
              </a:ext>
            </a:extLst>
          </p:cNvPr>
          <p:cNvSpPr/>
          <p:nvPr/>
        </p:nvSpPr>
        <p:spPr>
          <a:xfrm>
            <a:off x="141191" y="2247900"/>
            <a:ext cx="3092823" cy="2084294"/>
          </a:xfrm>
          <a:prstGeom prst="rect">
            <a:avLst/>
          </a:prstGeom>
          <a:gradFill>
            <a:gsLst>
              <a:gs pos="0">
                <a:schemeClr val="accent1">
                  <a:lumMod val="75000"/>
                </a:schemeClr>
              </a:gs>
              <a:gs pos="50000">
                <a:schemeClr val="accent1">
                  <a:lumMod val="60000"/>
                  <a:lumOff val="40000"/>
                </a:schemeClr>
              </a:gs>
              <a:gs pos="100000">
                <a:srgbClr val="7030A0"/>
              </a:gs>
            </a:gsLst>
            <a:lin ang="2700000" scaled="1"/>
          </a:gra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latin typeface="Calibri" panose="020F0502020204030204" pitchFamily="34" charset="0"/>
                <a:cs typeface="Calibri" panose="020F0502020204030204" pitchFamily="34" charset="0"/>
              </a:rPr>
              <a:t>When the resurrected Baptized rise from the Baptismal Grave, SIN HAS NO MORE DOMINION!</a:t>
            </a:r>
          </a:p>
        </p:txBody>
      </p:sp>
      <p:sp>
        <p:nvSpPr>
          <p:cNvPr id="3" name="Rectangle 2">
            <a:extLst>
              <a:ext uri="{FF2B5EF4-FFF2-40B4-BE49-F238E27FC236}">
                <a16:creationId xmlns:a16="http://schemas.microsoft.com/office/drawing/2014/main" id="{7E297D55-EFCC-4044-BB2E-417D06E511A7}"/>
              </a:ext>
            </a:extLst>
          </p:cNvPr>
          <p:cNvSpPr/>
          <p:nvPr/>
        </p:nvSpPr>
        <p:spPr>
          <a:xfrm>
            <a:off x="3307973" y="2247900"/>
            <a:ext cx="3092823" cy="2084294"/>
          </a:xfrm>
          <a:prstGeom prst="rect">
            <a:avLst/>
          </a:prstGeom>
          <a:gradFill>
            <a:gsLst>
              <a:gs pos="0">
                <a:schemeClr val="accent1">
                  <a:lumMod val="75000"/>
                </a:schemeClr>
              </a:gs>
              <a:gs pos="50000">
                <a:schemeClr val="accent1">
                  <a:lumMod val="60000"/>
                  <a:lumOff val="40000"/>
                </a:schemeClr>
              </a:gs>
              <a:gs pos="100000">
                <a:srgbClr val="7030A0"/>
              </a:gs>
            </a:gsLst>
            <a:lin ang="2700000" scaled="1"/>
          </a:gra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latin typeface="Calibri" panose="020F0502020204030204" pitchFamily="34" charset="0"/>
                <a:cs typeface="Calibri" panose="020F0502020204030204" pitchFamily="34" charset="0"/>
              </a:rPr>
              <a:t>The powerful, sacred spiritual rite of Baptism is also effective in establishing a deep spiritual connection to the Lord Jesus Christ, as well as preparing for Holy Spirit Baptism. </a:t>
            </a:r>
          </a:p>
        </p:txBody>
      </p:sp>
      <p:sp>
        <p:nvSpPr>
          <p:cNvPr id="4" name="Rectangle 3">
            <a:extLst>
              <a:ext uri="{FF2B5EF4-FFF2-40B4-BE49-F238E27FC236}">
                <a16:creationId xmlns:a16="http://schemas.microsoft.com/office/drawing/2014/main" id="{17723480-2163-48C3-B211-B7C418C2086D}"/>
              </a:ext>
            </a:extLst>
          </p:cNvPr>
          <p:cNvSpPr/>
          <p:nvPr/>
        </p:nvSpPr>
        <p:spPr>
          <a:xfrm>
            <a:off x="6461306" y="2247900"/>
            <a:ext cx="3092823" cy="2084294"/>
          </a:xfrm>
          <a:prstGeom prst="rect">
            <a:avLst/>
          </a:prstGeom>
          <a:gradFill>
            <a:gsLst>
              <a:gs pos="0">
                <a:schemeClr val="accent1">
                  <a:lumMod val="75000"/>
                </a:schemeClr>
              </a:gs>
              <a:gs pos="50000">
                <a:schemeClr val="accent1">
                  <a:lumMod val="60000"/>
                  <a:lumOff val="40000"/>
                </a:schemeClr>
              </a:gs>
              <a:gs pos="100000">
                <a:srgbClr val="7030A0"/>
              </a:gs>
            </a:gsLst>
            <a:lin ang="2700000" scaled="1"/>
          </a:gra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latin typeface="Calibri" panose="020F0502020204030204" pitchFamily="34" charset="0"/>
                <a:cs typeface="Calibri" panose="020F0502020204030204" pitchFamily="34" charset="0"/>
              </a:rPr>
              <a:t>Sometimes, believers are not certain that they received an effective and correct Baptism in Christ. This confusion often  comes from past doctrinal practices of different churches. </a:t>
            </a:r>
          </a:p>
        </p:txBody>
      </p:sp>
      <p:sp>
        <p:nvSpPr>
          <p:cNvPr id="5" name="Rectangle 4">
            <a:extLst>
              <a:ext uri="{FF2B5EF4-FFF2-40B4-BE49-F238E27FC236}">
                <a16:creationId xmlns:a16="http://schemas.microsoft.com/office/drawing/2014/main" id="{296DD56C-B529-4290-853F-581722EA0123}"/>
              </a:ext>
            </a:extLst>
          </p:cNvPr>
          <p:cNvSpPr/>
          <p:nvPr/>
        </p:nvSpPr>
        <p:spPr>
          <a:xfrm>
            <a:off x="121024" y="4502525"/>
            <a:ext cx="3092823" cy="2084294"/>
          </a:xfrm>
          <a:prstGeom prst="rect">
            <a:avLst/>
          </a:prstGeom>
          <a:gradFill>
            <a:gsLst>
              <a:gs pos="0">
                <a:schemeClr val="accent1">
                  <a:lumMod val="75000"/>
                </a:schemeClr>
              </a:gs>
              <a:gs pos="50000">
                <a:schemeClr val="accent1">
                  <a:lumMod val="60000"/>
                  <a:lumOff val="40000"/>
                </a:schemeClr>
              </a:gs>
              <a:gs pos="100000">
                <a:srgbClr val="7030A0"/>
              </a:gs>
            </a:gsLst>
            <a:lin ang="2700000" scaled="1"/>
          </a:gra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latin typeface="Calibri" panose="020F0502020204030204" pitchFamily="34" charset="0"/>
                <a:cs typeface="Calibri" panose="020F0502020204030204" pitchFamily="34" charset="0"/>
              </a:rPr>
              <a:t>Point of fact, the Minister of the Baptism can know with surety if the Baptism of Redemption through Christ </a:t>
            </a:r>
          </a:p>
          <a:p>
            <a:pPr algn="ctr"/>
            <a:r>
              <a:rPr lang="en-US" dirty="0">
                <a:solidFill>
                  <a:schemeClr val="bg1"/>
                </a:solidFill>
                <a:latin typeface="Calibri" panose="020F0502020204030204" pitchFamily="34" charset="0"/>
                <a:cs typeface="Calibri" panose="020F0502020204030204" pitchFamily="34" charset="0"/>
              </a:rPr>
              <a:t>has taken place by witnessing the Holy Spirit’s presence within the Christian</a:t>
            </a:r>
          </a:p>
        </p:txBody>
      </p:sp>
      <p:sp>
        <p:nvSpPr>
          <p:cNvPr id="6" name="Rectangle 5">
            <a:extLst>
              <a:ext uri="{FF2B5EF4-FFF2-40B4-BE49-F238E27FC236}">
                <a16:creationId xmlns:a16="http://schemas.microsoft.com/office/drawing/2014/main" id="{73DD9F8C-6AF7-4D13-BF82-631BF90EF30E}"/>
              </a:ext>
            </a:extLst>
          </p:cNvPr>
          <p:cNvSpPr/>
          <p:nvPr/>
        </p:nvSpPr>
        <p:spPr>
          <a:xfrm>
            <a:off x="3307973" y="4502525"/>
            <a:ext cx="3092823" cy="2084294"/>
          </a:xfrm>
          <a:prstGeom prst="rect">
            <a:avLst/>
          </a:prstGeom>
          <a:gradFill>
            <a:gsLst>
              <a:gs pos="0">
                <a:schemeClr val="accent1">
                  <a:lumMod val="75000"/>
                </a:schemeClr>
              </a:gs>
              <a:gs pos="50000">
                <a:schemeClr val="accent1">
                  <a:lumMod val="60000"/>
                  <a:lumOff val="40000"/>
                </a:schemeClr>
              </a:gs>
              <a:gs pos="100000">
                <a:srgbClr val="7030A0"/>
              </a:gs>
            </a:gsLst>
            <a:lin ang="2700000" scaled="1"/>
          </a:gra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latin typeface="Calibri" panose="020F0502020204030204" pitchFamily="34" charset="0"/>
                <a:cs typeface="Calibri" panose="020F0502020204030204" pitchFamily="34" charset="0"/>
              </a:rPr>
              <a:t>There is NO Holy Spirit Baptism that inserts God into a believer, unless the Baptism of Christ has been fully accomplished </a:t>
            </a:r>
          </a:p>
          <a:p>
            <a:pPr algn="ctr"/>
            <a:r>
              <a:rPr lang="en-US" dirty="0">
                <a:solidFill>
                  <a:schemeClr val="bg1"/>
                </a:solidFill>
                <a:latin typeface="Calibri" panose="020F0502020204030204" pitchFamily="34" charset="0"/>
                <a:cs typeface="Calibri" panose="020F0502020204030204" pitchFamily="34" charset="0"/>
              </a:rPr>
              <a:t>in the manner prescribed </a:t>
            </a:r>
          </a:p>
          <a:p>
            <a:pPr algn="ctr"/>
            <a:r>
              <a:rPr lang="en-US" dirty="0">
                <a:solidFill>
                  <a:schemeClr val="bg1"/>
                </a:solidFill>
                <a:latin typeface="Calibri" panose="020F0502020204030204" pitchFamily="34" charset="0"/>
                <a:cs typeface="Calibri" panose="020F0502020204030204" pitchFamily="34" charset="0"/>
              </a:rPr>
              <a:t>By Holy Scripture.</a:t>
            </a:r>
          </a:p>
        </p:txBody>
      </p:sp>
      <p:sp>
        <p:nvSpPr>
          <p:cNvPr id="7" name="Rectangle 6">
            <a:extLst>
              <a:ext uri="{FF2B5EF4-FFF2-40B4-BE49-F238E27FC236}">
                <a16:creationId xmlns:a16="http://schemas.microsoft.com/office/drawing/2014/main" id="{8FD498C9-A8BE-47C5-8362-58AEED771833}"/>
              </a:ext>
            </a:extLst>
          </p:cNvPr>
          <p:cNvSpPr/>
          <p:nvPr/>
        </p:nvSpPr>
        <p:spPr>
          <a:xfrm>
            <a:off x="6494922" y="4473389"/>
            <a:ext cx="3092823" cy="2084294"/>
          </a:xfrm>
          <a:prstGeom prst="rect">
            <a:avLst/>
          </a:prstGeom>
          <a:gradFill>
            <a:gsLst>
              <a:gs pos="0">
                <a:schemeClr val="accent1">
                  <a:lumMod val="75000"/>
                </a:schemeClr>
              </a:gs>
              <a:gs pos="50000">
                <a:schemeClr val="accent1">
                  <a:lumMod val="60000"/>
                  <a:lumOff val="40000"/>
                </a:schemeClr>
              </a:gs>
              <a:gs pos="100000">
                <a:srgbClr val="7030A0"/>
              </a:gs>
            </a:gsLst>
            <a:lin ang="2700000" scaled="1"/>
          </a:gra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latin typeface="Calibri" panose="020F0502020204030204" pitchFamily="34" charset="0"/>
                <a:cs typeface="Calibri" panose="020F0502020204030204" pitchFamily="34" charset="0"/>
              </a:rPr>
              <a:t>Ministry Leaders should never baptize an already Baptized Christian.  However, if the believer has not received the Holy Spirit, it is acceptable to rebaptize to ensure the assumption of the grave.</a:t>
            </a:r>
          </a:p>
        </p:txBody>
      </p:sp>
      <p:sp>
        <p:nvSpPr>
          <p:cNvPr id="8" name="Rectangle 7">
            <a:extLst>
              <a:ext uri="{FF2B5EF4-FFF2-40B4-BE49-F238E27FC236}">
                <a16:creationId xmlns:a16="http://schemas.microsoft.com/office/drawing/2014/main" id="{DDC6AF47-20B7-44ED-A9C2-074DC00FA3ED}"/>
              </a:ext>
            </a:extLst>
          </p:cNvPr>
          <p:cNvSpPr/>
          <p:nvPr/>
        </p:nvSpPr>
        <p:spPr>
          <a:xfrm>
            <a:off x="9681871" y="376518"/>
            <a:ext cx="2353245" cy="6210301"/>
          </a:xfrm>
          <a:prstGeom prst="rect">
            <a:avLst/>
          </a:prstGeom>
          <a:gradFill flip="none" rotWithShape="1">
            <a:gsLst>
              <a:gs pos="0">
                <a:schemeClr val="accent1">
                  <a:lumMod val="75000"/>
                </a:schemeClr>
              </a:gs>
              <a:gs pos="50000">
                <a:schemeClr val="accent1">
                  <a:lumMod val="60000"/>
                  <a:lumOff val="40000"/>
                </a:schemeClr>
              </a:gs>
              <a:gs pos="100000">
                <a:srgbClr val="7030A0"/>
              </a:gs>
            </a:gsLst>
            <a:lin ang="18900000" scaled="1"/>
            <a:tileRect/>
          </a:gra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latin typeface="Calibri" panose="020F0502020204030204" pitchFamily="34" charset="0"/>
                <a:cs typeface="Calibri" panose="020F0502020204030204" pitchFamily="34" charset="0"/>
              </a:rPr>
              <a:t>There is also confusion about Baptisms because some doctrines allow for childhood baptism.</a:t>
            </a:r>
          </a:p>
          <a:p>
            <a:pPr algn="ctr"/>
            <a:endParaRPr lang="en-US" dirty="0">
              <a:solidFill>
                <a:schemeClr val="bg1"/>
              </a:solidFill>
              <a:latin typeface="Calibri" panose="020F0502020204030204" pitchFamily="34" charset="0"/>
              <a:cs typeface="Calibri" panose="020F0502020204030204" pitchFamily="34" charset="0"/>
            </a:endParaRPr>
          </a:p>
          <a:p>
            <a:pPr algn="ctr"/>
            <a:r>
              <a:rPr lang="en-US" dirty="0">
                <a:solidFill>
                  <a:schemeClr val="bg1"/>
                </a:solidFill>
                <a:latin typeface="Calibri" panose="020F0502020204030204" pitchFamily="34" charset="0"/>
                <a:cs typeface="Calibri" panose="020F0502020204030204" pitchFamily="34" charset="0"/>
              </a:rPr>
              <a:t>Becker Bible Ministries, Inc. support the doctrinal position of NO Baptism of Redemption until the child has reached the age of accountability (Twelve-years-old or with special exceptions), based upon the Scripture account of Jairus’ twelve-year-old daughter. </a:t>
            </a:r>
          </a:p>
          <a:p>
            <a:pPr algn="ctr"/>
            <a:r>
              <a:rPr lang="en-US" dirty="0">
                <a:solidFill>
                  <a:schemeClr val="bg1"/>
                </a:solidFill>
                <a:latin typeface="Calibri" panose="020F0502020204030204" pitchFamily="34" charset="0"/>
                <a:cs typeface="Calibri" panose="020F0502020204030204" pitchFamily="34" charset="0"/>
              </a:rPr>
              <a:t>(Mark 5:21-43)</a:t>
            </a:r>
          </a:p>
        </p:txBody>
      </p:sp>
      <p:sp>
        <p:nvSpPr>
          <p:cNvPr id="9" name="Rectangle 8">
            <a:extLst>
              <a:ext uri="{FF2B5EF4-FFF2-40B4-BE49-F238E27FC236}">
                <a16:creationId xmlns:a16="http://schemas.microsoft.com/office/drawing/2014/main" id="{D0214CE5-2A30-42E8-9BEE-CB4104EF724C}"/>
              </a:ext>
            </a:extLst>
          </p:cNvPr>
          <p:cNvSpPr/>
          <p:nvPr/>
        </p:nvSpPr>
        <p:spPr>
          <a:xfrm>
            <a:off x="121023" y="376518"/>
            <a:ext cx="9433105" cy="1701051"/>
          </a:xfrm>
          <a:prstGeom prst="rect">
            <a:avLst/>
          </a:prstGeom>
          <a:solidFill>
            <a:srgbClr val="D28286"/>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5F363016-8A8E-4068-9ABC-07E71FD5B372}"/>
              </a:ext>
            </a:extLst>
          </p:cNvPr>
          <p:cNvSpPr/>
          <p:nvPr/>
        </p:nvSpPr>
        <p:spPr>
          <a:xfrm>
            <a:off x="359147" y="488379"/>
            <a:ext cx="8829118" cy="1477328"/>
          </a:xfrm>
          <a:prstGeom prst="rect">
            <a:avLst/>
          </a:prstGeom>
        </p:spPr>
        <p:txBody>
          <a:bodyPr wrap="square">
            <a:spAutoFit/>
          </a:bodyPr>
          <a:lstStyle/>
          <a:p>
            <a:pPr algn="just"/>
            <a:r>
              <a:rPr lang="en-US" b="1" dirty="0">
                <a:solidFill>
                  <a:schemeClr val="bg1"/>
                </a:solidFill>
                <a:latin typeface="Calibri" panose="020F0502020204030204" pitchFamily="34" charset="0"/>
                <a:cs typeface="Calibri" panose="020F0502020204030204" pitchFamily="34" charset="0"/>
              </a:rPr>
              <a:t>Knowing this, that our old man is crucified with him, that the body of sin might be destroyed, that henceforth we should not serve sin. For he that is dead is freed from sin. Now if we be dead with Christ, we believe that we shall also live with him: Knowing that Christ being raised from the dead dieth no more; death hath no more dominion over him. (Romans 6:6–9)</a:t>
            </a:r>
          </a:p>
        </p:txBody>
      </p:sp>
    </p:spTree>
    <p:extLst>
      <p:ext uri="{BB962C8B-B14F-4D97-AF65-F5344CB8AC3E}">
        <p14:creationId xmlns:p14="http://schemas.microsoft.com/office/powerpoint/2010/main" val="641258064"/>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circle(in)">
                                      <p:cBhvr>
                                        <p:cTn id="12" dur="2000"/>
                                        <p:tgtEl>
                                          <p:spTgt spid="3"/>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circle(in)">
                                      <p:cBhvr>
                                        <p:cTn id="17" dur="2000"/>
                                        <p:tgtEl>
                                          <p:spTgt spid="4"/>
                                        </p:tgtEl>
                                      </p:cBhvr>
                                    </p:animEffect>
                                  </p:childTnLst>
                                </p:cTn>
                              </p:par>
                            </p:childTnLst>
                          </p:cTn>
                        </p:par>
                      </p:childTnLst>
                    </p:cTn>
                  </p:par>
                  <p:par>
                    <p:cTn id="18" fill="hold">
                      <p:stCondLst>
                        <p:cond delay="indefinite"/>
                      </p:stCondLst>
                      <p:childTnLst>
                        <p:par>
                          <p:cTn id="19" fill="hold">
                            <p:stCondLst>
                              <p:cond delay="0"/>
                            </p:stCondLst>
                            <p:childTnLst>
                              <p:par>
                                <p:cTn id="20" presetID="6" presetClass="entr" presetSubtype="16" fill="hold" grpId="0" nodeType="clickEffect">
                                  <p:stCondLst>
                                    <p:cond delay="0"/>
                                  </p:stCondLst>
                                  <p:childTnLst>
                                    <p:set>
                                      <p:cBhvr>
                                        <p:cTn id="21" dur="1" fill="hold">
                                          <p:stCondLst>
                                            <p:cond delay="0"/>
                                          </p:stCondLst>
                                        </p:cTn>
                                        <p:tgtEl>
                                          <p:spTgt spid="5"/>
                                        </p:tgtEl>
                                        <p:attrNameLst>
                                          <p:attrName>style.visibility</p:attrName>
                                        </p:attrNameLst>
                                      </p:cBhvr>
                                      <p:to>
                                        <p:strVal val="visible"/>
                                      </p:to>
                                    </p:set>
                                    <p:animEffect transition="in" filter="circle(in)">
                                      <p:cBhvr>
                                        <p:cTn id="22" dur="2000"/>
                                        <p:tgtEl>
                                          <p:spTgt spid="5"/>
                                        </p:tgtEl>
                                      </p:cBhvr>
                                    </p:animEffect>
                                  </p:childTnLst>
                                </p:cTn>
                              </p:par>
                            </p:childTnLst>
                          </p:cTn>
                        </p:par>
                      </p:childTnLst>
                    </p:cTn>
                  </p:par>
                  <p:par>
                    <p:cTn id="23" fill="hold">
                      <p:stCondLst>
                        <p:cond delay="indefinite"/>
                      </p:stCondLst>
                      <p:childTnLst>
                        <p:par>
                          <p:cTn id="24" fill="hold">
                            <p:stCondLst>
                              <p:cond delay="0"/>
                            </p:stCondLst>
                            <p:childTnLst>
                              <p:par>
                                <p:cTn id="25" presetID="6" presetClass="entr" presetSubtype="16" fill="hold" grpId="0" nodeType="clickEffect">
                                  <p:stCondLst>
                                    <p:cond delay="0"/>
                                  </p:stCondLst>
                                  <p:childTnLst>
                                    <p:set>
                                      <p:cBhvr>
                                        <p:cTn id="26" dur="1" fill="hold">
                                          <p:stCondLst>
                                            <p:cond delay="0"/>
                                          </p:stCondLst>
                                        </p:cTn>
                                        <p:tgtEl>
                                          <p:spTgt spid="6"/>
                                        </p:tgtEl>
                                        <p:attrNameLst>
                                          <p:attrName>style.visibility</p:attrName>
                                        </p:attrNameLst>
                                      </p:cBhvr>
                                      <p:to>
                                        <p:strVal val="visible"/>
                                      </p:to>
                                    </p:set>
                                    <p:animEffect transition="in" filter="circle(in)">
                                      <p:cBhvr>
                                        <p:cTn id="27" dur="2000"/>
                                        <p:tgtEl>
                                          <p:spTgt spid="6"/>
                                        </p:tgtEl>
                                      </p:cBhvr>
                                    </p:animEffect>
                                  </p:childTnLst>
                                </p:cTn>
                              </p:par>
                            </p:childTnLst>
                          </p:cTn>
                        </p:par>
                      </p:childTnLst>
                    </p:cTn>
                  </p:par>
                  <p:par>
                    <p:cTn id="28" fill="hold">
                      <p:stCondLst>
                        <p:cond delay="indefinite"/>
                      </p:stCondLst>
                      <p:childTnLst>
                        <p:par>
                          <p:cTn id="29" fill="hold">
                            <p:stCondLst>
                              <p:cond delay="0"/>
                            </p:stCondLst>
                            <p:childTnLst>
                              <p:par>
                                <p:cTn id="30" presetID="6" presetClass="entr" presetSubtype="16" fill="hold" grpId="0" nodeType="clickEffect">
                                  <p:stCondLst>
                                    <p:cond delay="0"/>
                                  </p:stCondLst>
                                  <p:childTnLst>
                                    <p:set>
                                      <p:cBhvr>
                                        <p:cTn id="31" dur="1" fill="hold">
                                          <p:stCondLst>
                                            <p:cond delay="0"/>
                                          </p:stCondLst>
                                        </p:cTn>
                                        <p:tgtEl>
                                          <p:spTgt spid="7"/>
                                        </p:tgtEl>
                                        <p:attrNameLst>
                                          <p:attrName>style.visibility</p:attrName>
                                        </p:attrNameLst>
                                      </p:cBhvr>
                                      <p:to>
                                        <p:strVal val="visible"/>
                                      </p:to>
                                    </p:set>
                                    <p:animEffect transition="in" filter="circle(in)">
                                      <p:cBhvr>
                                        <p:cTn id="32" dur="2000"/>
                                        <p:tgtEl>
                                          <p:spTgt spid="7"/>
                                        </p:tgtEl>
                                      </p:cBhvr>
                                    </p:animEffect>
                                  </p:childTnLst>
                                </p:cTn>
                              </p:par>
                            </p:childTnLst>
                          </p:cTn>
                        </p:par>
                      </p:childTnLst>
                    </p:cTn>
                  </p:par>
                  <p:par>
                    <p:cTn id="33" fill="hold">
                      <p:stCondLst>
                        <p:cond delay="indefinite"/>
                      </p:stCondLst>
                      <p:childTnLst>
                        <p:par>
                          <p:cTn id="34" fill="hold">
                            <p:stCondLst>
                              <p:cond delay="0"/>
                            </p:stCondLst>
                            <p:childTnLst>
                              <p:par>
                                <p:cTn id="35" presetID="6" presetClass="entr" presetSubtype="16" fill="hold" grpId="0" nodeType="clickEffect">
                                  <p:stCondLst>
                                    <p:cond delay="0"/>
                                  </p:stCondLst>
                                  <p:childTnLst>
                                    <p:set>
                                      <p:cBhvr>
                                        <p:cTn id="36" dur="1" fill="hold">
                                          <p:stCondLst>
                                            <p:cond delay="0"/>
                                          </p:stCondLst>
                                        </p:cTn>
                                        <p:tgtEl>
                                          <p:spTgt spid="8"/>
                                        </p:tgtEl>
                                        <p:attrNameLst>
                                          <p:attrName>style.visibility</p:attrName>
                                        </p:attrNameLst>
                                      </p:cBhvr>
                                      <p:to>
                                        <p:strVal val="visible"/>
                                      </p:to>
                                    </p:set>
                                    <p:animEffect transition="in" filter="circle(in)">
                                      <p:cBhvr>
                                        <p:cTn id="37" dur="2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4" grpId="0" animBg="1"/>
      <p:bldP spid="5" grpId="0" animBg="1"/>
      <p:bldP spid="6" grpId="0" animBg="1"/>
      <p:bldP spid="7" grpId="0" animBg="1"/>
      <p:bldP spid="8"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02273B04-C4B7-400C-BAD9-BC4C5B737F0C}"/>
              </a:ext>
            </a:extLst>
          </p:cNvPr>
          <p:cNvSpPr/>
          <p:nvPr/>
        </p:nvSpPr>
        <p:spPr>
          <a:xfrm>
            <a:off x="152398" y="2352411"/>
            <a:ext cx="3052482" cy="2051087"/>
          </a:xfrm>
          <a:prstGeom prst="rect">
            <a:avLst/>
          </a:prstGeom>
          <a:gradFill flip="none" rotWithShape="1">
            <a:gsLst>
              <a:gs pos="29000">
                <a:schemeClr val="accent5">
                  <a:lumMod val="75000"/>
                </a:schemeClr>
              </a:gs>
              <a:gs pos="50000">
                <a:schemeClr val="accent6">
                  <a:lumMod val="60000"/>
                  <a:lumOff val="40000"/>
                </a:schemeClr>
              </a:gs>
              <a:gs pos="77000">
                <a:schemeClr val="accent6">
                  <a:lumMod val="75000"/>
                </a:schemeClr>
              </a:gs>
            </a:gsLst>
            <a:lin ang="2700000" scaled="1"/>
            <a:tileRect/>
          </a:gra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latin typeface="Calibri" panose="020F0502020204030204" pitchFamily="34" charset="0"/>
                <a:cs typeface="Calibri" panose="020F0502020204030204" pitchFamily="34" charset="0"/>
              </a:rPr>
              <a:t>It is so important that Ministers of Baptism ensure the Baptism seekers understand the principles associated with the Baptism of Redemption</a:t>
            </a:r>
          </a:p>
        </p:txBody>
      </p:sp>
      <p:sp>
        <p:nvSpPr>
          <p:cNvPr id="3" name="Rectangle 2">
            <a:extLst>
              <a:ext uri="{FF2B5EF4-FFF2-40B4-BE49-F238E27FC236}">
                <a16:creationId xmlns:a16="http://schemas.microsoft.com/office/drawing/2014/main" id="{45809AC1-F506-4F4C-B332-B6138668D4FE}"/>
              </a:ext>
            </a:extLst>
          </p:cNvPr>
          <p:cNvSpPr/>
          <p:nvPr/>
        </p:nvSpPr>
        <p:spPr>
          <a:xfrm>
            <a:off x="3204880" y="2352411"/>
            <a:ext cx="3052482" cy="2051087"/>
          </a:xfrm>
          <a:prstGeom prst="rect">
            <a:avLst/>
          </a:prstGeom>
          <a:gradFill flip="none" rotWithShape="1">
            <a:gsLst>
              <a:gs pos="29000">
                <a:schemeClr val="accent5">
                  <a:lumMod val="75000"/>
                </a:schemeClr>
              </a:gs>
              <a:gs pos="50000">
                <a:schemeClr val="accent6">
                  <a:lumMod val="60000"/>
                  <a:lumOff val="40000"/>
                </a:schemeClr>
              </a:gs>
              <a:gs pos="77000">
                <a:schemeClr val="accent6">
                  <a:lumMod val="75000"/>
                </a:schemeClr>
              </a:gs>
            </a:gsLst>
            <a:lin ang="2700000" scaled="1"/>
            <a:tileRect/>
          </a:gra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latin typeface="Calibri" panose="020F0502020204030204" pitchFamily="34" charset="0"/>
                <a:cs typeface="Calibri" panose="020F0502020204030204" pitchFamily="34" charset="0"/>
              </a:rPr>
              <a:t>All saved Christians are promised eternal life through the acceptance of Christ as Savior and confidence in His Resurrection	</a:t>
            </a:r>
          </a:p>
        </p:txBody>
      </p:sp>
      <p:sp>
        <p:nvSpPr>
          <p:cNvPr id="4" name="Rectangle 3">
            <a:extLst>
              <a:ext uri="{FF2B5EF4-FFF2-40B4-BE49-F238E27FC236}">
                <a16:creationId xmlns:a16="http://schemas.microsoft.com/office/drawing/2014/main" id="{245B6614-BAC3-4D94-A3B6-DB3C611B8B02}"/>
              </a:ext>
            </a:extLst>
          </p:cNvPr>
          <p:cNvSpPr/>
          <p:nvPr/>
        </p:nvSpPr>
        <p:spPr>
          <a:xfrm>
            <a:off x="6264647" y="2352411"/>
            <a:ext cx="3052482" cy="2051087"/>
          </a:xfrm>
          <a:prstGeom prst="rect">
            <a:avLst/>
          </a:prstGeom>
          <a:gradFill flip="none" rotWithShape="1">
            <a:gsLst>
              <a:gs pos="29000">
                <a:schemeClr val="accent5">
                  <a:lumMod val="75000"/>
                </a:schemeClr>
              </a:gs>
              <a:gs pos="50000">
                <a:schemeClr val="accent6">
                  <a:lumMod val="60000"/>
                  <a:lumOff val="40000"/>
                </a:schemeClr>
              </a:gs>
              <a:gs pos="77000">
                <a:schemeClr val="accent6">
                  <a:lumMod val="75000"/>
                </a:schemeClr>
              </a:gs>
            </a:gsLst>
            <a:lin ang="2700000" scaled="1"/>
            <a:tileRect/>
          </a:gra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latin typeface="Calibri" panose="020F0502020204030204" pitchFamily="34" charset="0"/>
                <a:cs typeface="Calibri" panose="020F0502020204030204" pitchFamily="34" charset="0"/>
              </a:rPr>
              <a:t>Death comes to all people as a result of original sin.  But, God’s provision is that those that live to Him will only experience one death	</a:t>
            </a:r>
          </a:p>
        </p:txBody>
      </p:sp>
      <p:sp>
        <p:nvSpPr>
          <p:cNvPr id="5" name="Rectangle 4">
            <a:extLst>
              <a:ext uri="{FF2B5EF4-FFF2-40B4-BE49-F238E27FC236}">
                <a16:creationId xmlns:a16="http://schemas.microsoft.com/office/drawing/2014/main" id="{C46EAC74-8941-4E6A-B141-F7EAD482EFDD}"/>
              </a:ext>
            </a:extLst>
          </p:cNvPr>
          <p:cNvSpPr/>
          <p:nvPr/>
        </p:nvSpPr>
        <p:spPr>
          <a:xfrm>
            <a:off x="152398" y="4403499"/>
            <a:ext cx="3052482" cy="2051087"/>
          </a:xfrm>
          <a:prstGeom prst="rect">
            <a:avLst/>
          </a:prstGeom>
          <a:gradFill flip="none" rotWithShape="1">
            <a:gsLst>
              <a:gs pos="29000">
                <a:schemeClr val="accent5">
                  <a:lumMod val="75000"/>
                </a:schemeClr>
              </a:gs>
              <a:gs pos="50000">
                <a:schemeClr val="accent6">
                  <a:lumMod val="60000"/>
                  <a:lumOff val="40000"/>
                </a:schemeClr>
              </a:gs>
              <a:gs pos="77000">
                <a:schemeClr val="accent6">
                  <a:lumMod val="75000"/>
                </a:schemeClr>
              </a:gs>
            </a:gsLst>
            <a:lin ang="2700000" scaled="1"/>
            <a:tileRect/>
          </a:gra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latin typeface="Calibri" panose="020F0502020204030204" pitchFamily="34" charset="0"/>
                <a:cs typeface="Calibri" panose="020F0502020204030204" pitchFamily="34" charset="0"/>
              </a:rPr>
              <a:t>Baptized Christians one death takes place in the Baptismal Grave. Unbaptized Christians must sleep in their graves for awhile until Christ comes and raises them up to join Him in Heaven.</a:t>
            </a:r>
          </a:p>
        </p:txBody>
      </p:sp>
      <p:sp>
        <p:nvSpPr>
          <p:cNvPr id="6" name="Rectangle 5">
            <a:extLst>
              <a:ext uri="{FF2B5EF4-FFF2-40B4-BE49-F238E27FC236}">
                <a16:creationId xmlns:a16="http://schemas.microsoft.com/office/drawing/2014/main" id="{9CE4786B-1691-4A1B-9F31-471ABE9A08C3}"/>
              </a:ext>
            </a:extLst>
          </p:cNvPr>
          <p:cNvSpPr/>
          <p:nvPr/>
        </p:nvSpPr>
        <p:spPr>
          <a:xfrm>
            <a:off x="3227294" y="4403498"/>
            <a:ext cx="3052482" cy="2051087"/>
          </a:xfrm>
          <a:prstGeom prst="rect">
            <a:avLst/>
          </a:prstGeom>
          <a:gradFill flip="none" rotWithShape="1">
            <a:gsLst>
              <a:gs pos="29000">
                <a:schemeClr val="accent5">
                  <a:lumMod val="75000"/>
                </a:schemeClr>
              </a:gs>
              <a:gs pos="50000">
                <a:schemeClr val="accent6">
                  <a:lumMod val="60000"/>
                  <a:lumOff val="40000"/>
                </a:schemeClr>
              </a:gs>
              <a:gs pos="77000">
                <a:schemeClr val="accent6">
                  <a:lumMod val="75000"/>
                </a:schemeClr>
              </a:gs>
            </a:gsLst>
            <a:lin ang="2700000" scaled="1"/>
            <a:tileRect/>
          </a:gra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latin typeface="Calibri" panose="020F0502020204030204" pitchFamily="34" charset="0"/>
                <a:cs typeface="Calibri" panose="020F0502020204030204" pitchFamily="34" charset="0"/>
              </a:rPr>
              <a:t>One death only.  Eternal life always for those that are saved through their faith in Jesus Christ.</a:t>
            </a:r>
          </a:p>
        </p:txBody>
      </p:sp>
      <p:sp>
        <p:nvSpPr>
          <p:cNvPr id="7" name="Rectangle 6">
            <a:extLst>
              <a:ext uri="{FF2B5EF4-FFF2-40B4-BE49-F238E27FC236}">
                <a16:creationId xmlns:a16="http://schemas.microsoft.com/office/drawing/2014/main" id="{E740707B-9393-445E-AC8D-DA20F3DCB4A0}"/>
              </a:ext>
            </a:extLst>
          </p:cNvPr>
          <p:cNvSpPr/>
          <p:nvPr/>
        </p:nvSpPr>
        <p:spPr>
          <a:xfrm>
            <a:off x="6264647" y="4403497"/>
            <a:ext cx="3052482" cy="2051087"/>
          </a:xfrm>
          <a:prstGeom prst="rect">
            <a:avLst/>
          </a:prstGeom>
          <a:gradFill flip="none" rotWithShape="1">
            <a:gsLst>
              <a:gs pos="29000">
                <a:schemeClr val="accent5">
                  <a:lumMod val="75000"/>
                </a:schemeClr>
              </a:gs>
              <a:gs pos="50000">
                <a:schemeClr val="accent6">
                  <a:lumMod val="60000"/>
                  <a:lumOff val="40000"/>
                </a:schemeClr>
              </a:gs>
              <a:gs pos="77000">
                <a:schemeClr val="accent6">
                  <a:lumMod val="75000"/>
                </a:schemeClr>
              </a:gs>
            </a:gsLst>
            <a:lin ang="2700000" scaled="1"/>
            <a:tileRect/>
          </a:gra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latin typeface="Calibri" panose="020F0502020204030204" pitchFamily="34" charset="0"/>
                <a:cs typeface="Calibri" panose="020F0502020204030204" pitchFamily="34" charset="0"/>
              </a:rPr>
              <a:t>Original sins are cast off with death.  But, BEWARE! Your lusts and mortality will have ample opportunity to sin in your lifetime.  You must not let further sin to have dominion over you.</a:t>
            </a:r>
          </a:p>
        </p:txBody>
      </p:sp>
      <p:sp>
        <p:nvSpPr>
          <p:cNvPr id="8" name="Rectangle 7">
            <a:extLst>
              <a:ext uri="{FF2B5EF4-FFF2-40B4-BE49-F238E27FC236}">
                <a16:creationId xmlns:a16="http://schemas.microsoft.com/office/drawing/2014/main" id="{6527B0AD-0382-4AA4-ACF2-3813F1AB317A}"/>
              </a:ext>
            </a:extLst>
          </p:cNvPr>
          <p:cNvSpPr/>
          <p:nvPr/>
        </p:nvSpPr>
        <p:spPr>
          <a:xfrm>
            <a:off x="9377086" y="107576"/>
            <a:ext cx="2711821" cy="6347009"/>
          </a:xfrm>
          <a:prstGeom prst="rect">
            <a:avLst/>
          </a:prstGeom>
          <a:gradFill flip="none" rotWithShape="1">
            <a:gsLst>
              <a:gs pos="29000">
                <a:schemeClr val="accent5">
                  <a:lumMod val="75000"/>
                </a:schemeClr>
              </a:gs>
              <a:gs pos="50000">
                <a:schemeClr val="accent6">
                  <a:lumMod val="60000"/>
                  <a:lumOff val="40000"/>
                </a:schemeClr>
              </a:gs>
              <a:gs pos="77000">
                <a:schemeClr val="accent6">
                  <a:lumMod val="75000"/>
                </a:schemeClr>
              </a:gs>
            </a:gsLst>
            <a:lin ang="18900000" scaled="1"/>
            <a:tileRect/>
          </a:gra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latin typeface="Calibri" panose="020F0502020204030204" pitchFamily="34" charset="0"/>
                <a:cs typeface="Calibri" panose="020F0502020204030204" pitchFamily="34" charset="0"/>
              </a:rPr>
              <a:t>The Baptism of Redemption through Christ is one of the most amazing graces promised by the LORD God to the followers of Christ.  The institution of this most Holy Baptismal Rite equips faithful Christians to receive the Holy Ghost Baptism and to remove and prevent further sins from having control over their lives.</a:t>
            </a:r>
          </a:p>
          <a:p>
            <a:pPr algn="ctr"/>
            <a:endParaRPr lang="en-US" dirty="0">
              <a:solidFill>
                <a:schemeClr val="bg1"/>
              </a:solidFill>
              <a:latin typeface="Calibri" panose="020F0502020204030204" pitchFamily="34" charset="0"/>
              <a:cs typeface="Calibri" panose="020F0502020204030204" pitchFamily="34" charset="0"/>
            </a:endParaRPr>
          </a:p>
          <a:p>
            <a:pPr algn="ctr"/>
            <a:r>
              <a:rPr lang="en-US" dirty="0">
                <a:solidFill>
                  <a:schemeClr val="bg1"/>
                </a:solidFill>
                <a:latin typeface="Calibri" panose="020F0502020204030204" pitchFamily="34" charset="0"/>
                <a:cs typeface="Calibri" panose="020F0502020204030204" pitchFamily="34" charset="0"/>
              </a:rPr>
              <a:t>The Baptism of Jesus Christ will be studied many times throughout your instruction at the Academy because it is an important activity that equips Christ’s followers with life.</a:t>
            </a:r>
          </a:p>
        </p:txBody>
      </p:sp>
      <p:sp>
        <p:nvSpPr>
          <p:cNvPr id="9" name="Rectangle 8">
            <a:extLst>
              <a:ext uri="{FF2B5EF4-FFF2-40B4-BE49-F238E27FC236}">
                <a16:creationId xmlns:a16="http://schemas.microsoft.com/office/drawing/2014/main" id="{C788A303-1CB4-42C8-A5E2-112126E32682}"/>
              </a:ext>
            </a:extLst>
          </p:cNvPr>
          <p:cNvSpPr/>
          <p:nvPr/>
        </p:nvSpPr>
        <p:spPr>
          <a:xfrm>
            <a:off x="152398" y="107575"/>
            <a:ext cx="9202274" cy="2225073"/>
          </a:xfrm>
          <a:prstGeom prst="rect">
            <a:avLst/>
          </a:prstGeom>
          <a:gradFill flip="none" rotWithShape="1">
            <a:gsLst>
              <a:gs pos="29000">
                <a:schemeClr val="accent5">
                  <a:lumMod val="75000"/>
                </a:schemeClr>
              </a:gs>
              <a:gs pos="50000">
                <a:schemeClr val="accent6">
                  <a:lumMod val="60000"/>
                  <a:lumOff val="40000"/>
                </a:schemeClr>
              </a:gs>
              <a:gs pos="77000">
                <a:schemeClr val="accent6">
                  <a:lumMod val="75000"/>
                </a:schemeClr>
              </a:gs>
            </a:gsLst>
            <a:path path="circle">
              <a:fillToRect l="50000" t="50000" r="50000" b="50000"/>
            </a:path>
            <a:tileRect/>
          </a:gra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DEC10D58-C712-4D7B-A254-447C026130B9}"/>
              </a:ext>
            </a:extLst>
          </p:cNvPr>
          <p:cNvSpPr/>
          <p:nvPr/>
        </p:nvSpPr>
        <p:spPr>
          <a:xfrm>
            <a:off x="189940" y="204448"/>
            <a:ext cx="9127189" cy="2031325"/>
          </a:xfrm>
          <a:prstGeom prst="rect">
            <a:avLst/>
          </a:prstGeom>
        </p:spPr>
        <p:txBody>
          <a:bodyPr wrap="square">
            <a:spAutoFit/>
          </a:bodyPr>
          <a:lstStyle/>
          <a:p>
            <a:pPr algn="just"/>
            <a:r>
              <a:rPr lang="en-US" b="1" dirty="0">
                <a:solidFill>
                  <a:schemeClr val="bg1"/>
                </a:solidFill>
                <a:latin typeface="Calibri" panose="020F0502020204030204" pitchFamily="34" charset="0"/>
                <a:cs typeface="Calibri" panose="020F0502020204030204" pitchFamily="34" charset="0"/>
              </a:rPr>
              <a:t>For in that he died, he died unto sin once: but in that he liveth, he liveth unto God. Likewise reckon ye also yourselves to be dead indeed unto sin, but alive unto God through Jesus Christ our Lord. Let not sin therefore reign in your mortal body, that ye should obey it in the lusts thereof. Neither yield ye your members as instruments of unrighteousness unto sin: but yield yourselves unto God, as those that are alive from the dead, and your members as instruments of righteousness unto God. For sin shall not have dominion over you: for ye are not under the law, but under grace. (Romans 6:10–14)</a:t>
            </a:r>
          </a:p>
        </p:txBody>
      </p:sp>
    </p:spTree>
    <p:extLst>
      <p:ext uri="{BB962C8B-B14F-4D97-AF65-F5344CB8AC3E}">
        <p14:creationId xmlns:p14="http://schemas.microsoft.com/office/powerpoint/2010/main" val="727716794"/>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circle(in)">
                                      <p:cBhvr>
                                        <p:cTn id="12" dur="2000"/>
                                        <p:tgtEl>
                                          <p:spTgt spid="3"/>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circle(in)">
                                      <p:cBhvr>
                                        <p:cTn id="17" dur="2000"/>
                                        <p:tgtEl>
                                          <p:spTgt spid="4"/>
                                        </p:tgtEl>
                                      </p:cBhvr>
                                    </p:animEffect>
                                  </p:childTnLst>
                                </p:cTn>
                              </p:par>
                            </p:childTnLst>
                          </p:cTn>
                        </p:par>
                      </p:childTnLst>
                    </p:cTn>
                  </p:par>
                  <p:par>
                    <p:cTn id="18" fill="hold">
                      <p:stCondLst>
                        <p:cond delay="indefinite"/>
                      </p:stCondLst>
                      <p:childTnLst>
                        <p:par>
                          <p:cTn id="19" fill="hold">
                            <p:stCondLst>
                              <p:cond delay="0"/>
                            </p:stCondLst>
                            <p:childTnLst>
                              <p:par>
                                <p:cTn id="20" presetID="6" presetClass="entr" presetSubtype="16" fill="hold" grpId="0" nodeType="clickEffect">
                                  <p:stCondLst>
                                    <p:cond delay="0"/>
                                  </p:stCondLst>
                                  <p:childTnLst>
                                    <p:set>
                                      <p:cBhvr>
                                        <p:cTn id="21" dur="1" fill="hold">
                                          <p:stCondLst>
                                            <p:cond delay="0"/>
                                          </p:stCondLst>
                                        </p:cTn>
                                        <p:tgtEl>
                                          <p:spTgt spid="5"/>
                                        </p:tgtEl>
                                        <p:attrNameLst>
                                          <p:attrName>style.visibility</p:attrName>
                                        </p:attrNameLst>
                                      </p:cBhvr>
                                      <p:to>
                                        <p:strVal val="visible"/>
                                      </p:to>
                                    </p:set>
                                    <p:animEffect transition="in" filter="circle(in)">
                                      <p:cBhvr>
                                        <p:cTn id="22" dur="2000"/>
                                        <p:tgtEl>
                                          <p:spTgt spid="5"/>
                                        </p:tgtEl>
                                      </p:cBhvr>
                                    </p:animEffect>
                                  </p:childTnLst>
                                </p:cTn>
                              </p:par>
                            </p:childTnLst>
                          </p:cTn>
                        </p:par>
                      </p:childTnLst>
                    </p:cTn>
                  </p:par>
                  <p:par>
                    <p:cTn id="23" fill="hold">
                      <p:stCondLst>
                        <p:cond delay="indefinite"/>
                      </p:stCondLst>
                      <p:childTnLst>
                        <p:par>
                          <p:cTn id="24" fill="hold">
                            <p:stCondLst>
                              <p:cond delay="0"/>
                            </p:stCondLst>
                            <p:childTnLst>
                              <p:par>
                                <p:cTn id="25" presetID="6" presetClass="entr" presetSubtype="16" fill="hold" grpId="0" nodeType="clickEffect">
                                  <p:stCondLst>
                                    <p:cond delay="0"/>
                                  </p:stCondLst>
                                  <p:childTnLst>
                                    <p:set>
                                      <p:cBhvr>
                                        <p:cTn id="26" dur="1" fill="hold">
                                          <p:stCondLst>
                                            <p:cond delay="0"/>
                                          </p:stCondLst>
                                        </p:cTn>
                                        <p:tgtEl>
                                          <p:spTgt spid="6"/>
                                        </p:tgtEl>
                                        <p:attrNameLst>
                                          <p:attrName>style.visibility</p:attrName>
                                        </p:attrNameLst>
                                      </p:cBhvr>
                                      <p:to>
                                        <p:strVal val="visible"/>
                                      </p:to>
                                    </p:set>
                                    <p:animEffect transition="in" filter="circle(in)">
                                      <p:cBhvr>
                                        <p:cTn id="27" dur="2000"/>
                                        <p:tgtEl>
                                          <p:spTgt spid="6"/>
                                        </p:tgtEl>
                                      </p:cBhvr>
                                    </p:animEffect>
                                  </p:childTnLst>
                                </p:cTn>
                              </p:par>
                            </p:childTnLst>
                          </p:cTn>
                        </p:par>
                      </p:childTnLst>
                    </p:cTn>
                  </p:par>
                  <p:par>
                    <p:cTn id="28" fill="hold">
                      <p:stCondLst>
                        <p:cond delay="indefinite"/>
                      </p:stCondLst>
                      <p:childTnLst>
                        <p:par>
                          <p:cTn id="29" fill="hold">
                            <p:stCondLst>
                              <p:cond delay="0"/>
                            </p:stCondLst>
                            <p:childTnLst>
                              <p:par>
                                <p:cTn id="30" presetID="6" presetClass="entr" presetSubtype="16" fill="hold" grpId="0" nodeType="clickEffect">
                                  <p:stCondLst>
                                    <p:cond delay="0"/>
                                  </p:stCondLst>
                                  <p:childTnLst>
                                    <p:set>
                                      <p:cBhvr>
                                        <p:cTn id="31" dur="1" fill="hold">
                                          <p:stCondLst>
                                            <p:cond delay="0"/>
                                          </p:stCondLst>
                                        </p:cTn>
                                        <p:tgtEl>
                                          <p:spTgt spid="7"/>
                                        </p:tgtEl>
                                        <p:attrNameLst>
                                          <p:attrName>style.visibility</p:attrName>
                                        </p:attrNameLst>
                                      </p:cBhvr>
                                      <p:to>
                                        <p:strVal val="visible"/>
                                      </p:to>
                                    </p:set>
                                    <p:animEffect transition="in" filter="circle(in)">
                                      <p:cBhvr>
                                        <p:cTn id="32" dur="2000"/>
                                        <p:tgtEl>
                                          <p:spTgt spid="7"/>
                                        </p:tgtEl>
                                      </p:cBhvr>
                                    </p:animEffect>
                                  </p:childTnLst>
                                </p:cTn>
                              </p:par>
                            </p:childTnLst>
                          </p:cTn>
                        </p:par>
                      </p:childTnLst>
                    </p:cTn>
                  </p:par>
                  <p:par>
                    <p:cTn id="33" fill="hold">
                      <p:stCondLst>
                        <p:cond delay="indefinite"/>
                      </p:stCondLst>
                      <p:childTnLst>
                        <p:par>
                          <p:cTn id="34" fill="hold">
                            <p:stCondLst>
                              <p:cond delay="0"/>
                            </p:stCondLst>
                            <p:childTnLst>
                              <p:par>
                                <p:cTn id="35" presetID="6" presetClass="entr" presetSubtype="16" fill="hold" grpId="0" nodeType="clickEffect">
                                  <p:stCondLst>
                                    <p:cond delay="0"/>
                                  </p:stCondLst>
                                  <p:childTnLst>
                                    <p:set>
                                      <p:cBhvr>
                                        <p:cTn id="36" dur="1" fill="hold">
                                          <p:stCondLst>
                                            <p:cond delay="0"/>
                                          </p:stCondLst>
                                        </p:cTn>
                                        <p:tgtEl>
                                          <p:spTgt spid="8"/>
                                        </p:tgtEl>
                                        <p:attrNameLst>
                                          <p:attrName>style.visibility</p:attrName>
                                        </p:attrNameLst>
                                      </p:cBhvr>
                                      <p:to>
                                        <p:strVal val="visible"/>
                                      </p:to>
                                    </p:set>
                                    <p:animEffect transition="in" filter="circle(in)">
                                      <p:cBhvr>
                                        <p:cTn id="37" dur="2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4" grpId="0" animBg="1"/>
      <p:bldP spid="5" grpId="0" animBg="1"/>
      <p:bldP spid="6" grpId="0" animBg="1"/>
      <p:bldP spid="7" grpId="0" animBg="1"/>
      <p:bldP spid="8" grpId="0" animBg="1"/>
    </p:bldLst>
  </p:timing>
</p:sld>
</file>

<file path=ppt/theme/theme1.xml><?xml version="1.0" encoding="utf-8"?>
<a:theme xmlns:a="http://schemas.openxmlformats.org/drawingml/2006/main" name="Vapor Trail">
  <a:themeElements>
    <a:clrScheme name="Vapor Trail">
      <a:dk1>
        <a:sysClr val="windowText" lastClr="000000"/>
      </a:dk1>
      <a:lt1>
        <a:sysClr val="window" lastClr="FFFFFF"/>
      </a:lt1>
      <a:dk2>
        <a:srgbClr val="454545"/>
      </a:dk2>
      <a:lt2>
        <a:srgbClr val="DADADA"/>
      </a:lt2>
      <a:accent1>
        <a:srgbClr val="DF2E28"/>
      </a:accent1>
      <a:accent2>
        <a:srgbClr val="FE801A"/>
      </a:accent2>
      <a:accent3>
        <a:srgbClr val="E9BF35"/>
      </a:accent3>
      <a:accent4>
        <a:srgbClr val="81BB42"/>
      </a:accent4>
      <a:accent5>
        <a:srgbClr val="32C7A9"/>
      </a:accent5>
      <a:accent6>
        <a:srgbClr val="4A9BDC"/>
      </a:accent6>
      <a:hlink>
        <a:srgbClr val="F0532B"/>
      </a:hlink>
      <a:folHlink>
        <a:srgbClr val="F38B53"/>
      </a:folHlink>
    </a:clrScheme>
    <a:fontScheme name="Vapor Trail">
      <a:majorFont>
        <a:latin typeface="Century Gothic" panose="020B0502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Vapor Trail">
      <a:fillStyleLst>
        <a:solidFill>
          <a:schemeClr val="phClr"/>
        </a:solidFill>
        <a:gradFill rotWithShape="1">
          <a:gsLst>
            <a:gs pos="0">
              <a:schemeClr val="phClr">
                <a:tint val="69000"/>
                <a:alpha val="100000"/>
                <a:satMod val="109000"/>
                <a:lumMod val="110000"/>
              </a:schemeClr>
            </a:gs>
            <a:gs pos="52000">
              <a:schemeClr val="phClr">
                <a:tint val="74000"/>
                <a:satMod val="100000"/>
                <a:lumMod val="104000"/>
              </a:schemeClr>
            </a:gs>
            <a:gs pos="100000">
              <a:schemeClr val="phClr">
                <a:tint val="78000"/>
                <a:satMod val="100000"/>
                <a:lumMod val="100000"/>
              </a:schemeClr>
            </a:gs>
          </a:gsLst>
          <a:lin ang="5400000" scaled="0"/>
        </a:gradFill>
        <a:gradFill rotWithShape="1">
          <a:gsLst>
            <a:gs pos="0">
              <a:schemeClr val="phClr">
                <a:tint val="96000"/>
                <a:satMod val="100000"/>
                <a:lumMod val="104000"/>
              </a:schemeClr>
            </a:gs>
            <a:gs pos="78000">
              <a:schemeClr val="phClr">
                <a:shade val="100000"/>
                <a:satMod val="110000"/>
                <a:lumMod val="100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cene3d>
            <a:camera prst="orthographicFront">
              <a:rot lat="0" lon="0" rev="0"/>
            </a:camera>
            <a:lightRig rig="threePt" dir="t"/>
          </a:scene3d>
          <a:sp3d>
            <a:bevelT w="25400" h="12700"/>
          </a:sp3d>
        </a:effectStyle>
        <a:effectStyle>
          <a:effectLst>
            <a:outerShdw blurRad="57150" dist="19050" dir="5400000" algn="ctr" rotWithShape="0">
              <a:srgbClr val="000000">
                <a:alpha val="48000"/>
              </a:srgbClr>
            </a:outerShdw>
          </a:effectLst>
          <a:scene3d>
            <a:camera prst="orthographicFront">
              <a:rot lat="0" lon="0" rev="0"/>
            </a:camera>
            <a:lightRig rig="threePt" dir="t"/>
          </a:scene3d>
          <a:sp3d>
            <a:bevelT w="50800" h="25400"/>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Vapor Trail" id="{4FDF2955-7D9C-493C-B9F9-C205151B46CD}" vid="{8F31A783-2159-4870-BC29-2BA7D038EA44}"/>
    </a:ext>
  </a:extLst>
</a:theme>
</file>

<file path=docProps/app.xml><?xml version="1.0" encoding="utf-8"?>
<Properties xmlns="http://schemas.openxmlformats.org/officeDocument/2006/extended-properties" xmlns:vt="http://schemas.openxmlformats.org/officeDocument/2006/docPropsVTypes">
  <Template>TM04033937[[fn=Vapor Trail]]</Template>
  <TotalTime>5598</TotalTime>
  <Words>3492</Words>
  <Application>Microsoft Office PowerPoint</Application>
  <PresentationFormat>Widescreen</PresentationFormat>
  <Paragraphs>108</Paragraphs>
  <Slides>14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14</vt:i4>
      </vt:variant>
    </vt:vector>
  </HeadingPairs>
  <TitlesOfParts>
    <vt:vector size="18" baseType="lpstr">
      <vt:lpstr>Arial</vt:lpstr>
      <vt:lpstr>Calibri</vt:lpstr>
      <vt:lpstr>Century Gothic</vt:lpstr>
      <vt:lpstr>Vapor Trail</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B100 – Module 5.4 – Baptism of Redemption (Romans 6:1-11)</dc:title>
  <dc:creator>Kathy L. McFarland</dc:creator>
  <cp:keywords>redemption, grave, baptism, rapture, baptism of Christ, baptism of redemption, romans 6, grace, death, wages, sin, original sin, righeousness, life, water, Holy Spirit baptism, Mark 5, jairus, twelve-year-old, salvation, servant, eternal life, born again, union</cp:keywords>
  <cp:lastModifiedBy>Kathy L. McFarland</cp:lastModifiedBy>
  <cp:revision>336</cp:revision>
  <dcterms:created xsi:type="dcterms:W3CDTF">2018-10-10T20:39:06Z</dcterms:created>
  <dcterms:modified xsi:type="dcterms:W3CDTF">2018-10-27T23:17:54Z</dcterms:modified>
  <cp:category>Baptism</cp:category>
</cp:coreProperties>
</file>