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4" r:id="rId8"/>
    <p:sldId id="261" r:id="rId9"/>
    <p:sldId id="262" r:id="rId10"/>
    <p:sldId id="263" r:id="rId11"/>
    <p:sldId id="265" r:id="rId12"/>
    <p:sldId id="266" r:id="rId13"/>
    <p:sldId id="267"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2F2"/>
    <a:srgbClr val="5A0840"/>
    <a:srgbClr val="7E0125"/>
    <a:srgbClr val="A44300"/>
    <a:srgbClr val="3F6793"/>
    <a:srgbClr val="0BA869"/>
    <a:srgbClr val="8B57C6"/>
    <a:srgbClr val="8CB2D6"/>
    <a:srgbClr val="412F81"/>
    <a:srgbClr val="0D3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72" d="100"/>
          <a:sy n="72" d="100"/>
        </p:scale>
        <p:origin x="78"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7005FB-43F1-405F-898F-4E1EAE797AF9}"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1780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9014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35014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26713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005FB-43F1-405F-898F-4E1EAE797AF9}"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1382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005FB-43F1-405F-898F-4E1EAE797AF9}"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44145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005FB-43F1-405F-898F-4E1EAE797AF9}" type="datetimeFigureOut">
              <a:rPr lang="en-US" smtClean="0"/>
              <a:t>9/29/2018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30056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005FB-43F1-405F-898F-4E1EAE797AF9}" type="datetimeFigureOut">
              <a:rPr lang="en-US" smtClean="0"/>
              <a:t>9/29/2018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70619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005FB-43F1-405F-898F-4E1EAE797AF9}" type="datetimeFigureOut">
              <a:rPr lang="en-US" smtClean="0"/>
              <a:t>9/29/2018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78083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005FB-43F1-405F-898F-4E1EAE797AF9}"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133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005FB-43F1-405F-898F-4E1EAE797AF9}"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83823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005FB-43F1-405F-898F-4E1EAE797AF9}" type="datetimeFigureOut">
              <a:rPr lang="en-US" smtClean="0"/>
              <a:t>9/29/2018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8CD7E-31D4-404E-89A6-E5092F180DC5}" type="slidenum">
              <a:rPr lang="en-US" smtClean="0"/>
              <a:t>‹#›</a:t>
            </a:fld>
            <a:endParaRPr lang="en-US"/>
          </a:p>
        </p:txBody>
      </p:sp>
    </p:spTree>
    <p:extLst>
      <p:ext uri="{BB962C8B-B14F-4D97-AF65-F5344CB8AC3E}">
        <p14:creationId xmlns:p14="http://schemas.microsoft.com/office/powerpoint/2010/main" val="380011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62969" y="1214651"/>
            <a:ext cx="8830102" cy="523220"/>
          </a:xfrm>
          <a:prstGeom prst="rect">
            <a:avLst/>
          </a:prstGeom>
          <a:noFill/>
        </p:spPr>
        <p:txBody>
          <a:bodyPr wrap="square" rtlCol="0">
            <a:spAutoFit/>
          </a:bodyPr>
          <a:lstStyle/>
          <a:p>
            <a:pPr algn="ctr"/>
            <a:r>
              <a:rPr lang="en-US" sz="2800" b="1" dirty="0"/>
              <a:t>BI100 – Module 3.4 –  Romans 6:1-23 Spiritual Restoration</a:t>
            </a:r>
          </a:p>
        </p:txBody>
      </p:sp>
      <p:sp>
        <p:nvSpPr>
          <p:cNvPr id="9" name="TextBox 8"/>
          <p:cNvSpPr txBox="1"/>
          <p:nvPr/>
        </p:nvSpPr>
        <p:spPr>
          <a:xfrm>
            <a:off x="1862969" y="518615"/>
            <a:ext cx="9505616" cy="584775"/>
          </a:xfrm>
          <a:prstGeom prst="rect">
            <a:avLst/>
          </a:prstGeom>
          <a:noFill/>
        </p:spPr>
        <p:txBody>
          <a:bodyPr wrap="square" rtlCol="0">
            <a:spAutoFit/>
          </a:bodyPr>
          <a:lstStyle/>
          <a:p>
            <a:pPr algn="ctr"/>
            <a:r>
              <a:rPr lang="en-US" sz="3200" b="1" dirty="0"/>
              <a:t>Becker Professional Theology Academy</a:t>
            </a:r>
          </a:p>
        </p:txBody>
      </p:sp>
      <p:sp>
        <p:nvSpPr>
          <p:cNvPr id="2" name="TextBox 1"/>
          <p:cNvSpPr txBox="1"/>
          <p:nvPr/>
        </p:nvSpPr>
        <p:spPr>
          <a:xfrm>
            <a:off x="609600" y="5072743"/>
            <a:ext cx="4169229" cy="923330"/>
          </a:xfrm>
          <a:prstGeom prst="rect">
            <a:avLst/>
          </a:prstGeom>
          <a:noFill/>
        </p:spPr>
        <p:txBody>
          <a:bodyPr wrap="square" rtlCol="0">
            <a:spAutoFit/>
          </a:bodyPr>
          <a:lstStyle/>
          <a:p>
            <a:pPr algn="ctr"/>
            <a:r>
              <a:rPr lang="en-US" dirty="0"/>
              <a:t>Course Creator – Kathy L. McFarland</a:t>
            </a:r>
          </a:p>
          <a:p>
            <a:endParaRPr lang="en-US" dirty="0"/>
          </a:p>
          <a:p>
            <a:pPr algn="ctr"/>
            <a:r>
              <a:rPr lang="en-US" dirty="0">
                <a:solidFill>
                  <a:schemeClr val="bg1">
                    <a:lumMod val="75000"/>
                  </a:schemeClr>
                </a:solidFill>
              </a:rPr>
              <a:t>http://becker.academy/moodle/</a:t>
            </a:r>
          </a:p>
        </p:txBody>
      </p:sp>
      <p:pic>
        <p:nvPicPr>
          <p:cNvPr id="4" name="Picture 3">
            <a:extLst>
              <a:ext uri="{FF2B5EF4-FFF2-40B4-BE49-F238E27FC236}">
                <a16:creationId xmlns:a16="http://schemas.microsoft.com/office/drawing/2014/main" id="{0FEFB10E-F7F5-4F23-82FA-E66FC33FD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887" y="2154936"/>
            <a:ext cx="6188183" cy="4262642"/>
          </a:xfrm>
          <a:prstGeom prst="rect">
            <a:avLst/>
          </a:prstGeom>
        </p:spPr>
      </p:pic>
    </p:spTree>
    <p:extLst>
      <p:ext uri="{BB962C8B-B14F-4D97-AF65-F5344CB8AC3E}">
        <p14:creationId xmlns:p14="http://schemas.microsoft.com/office/powerpoint/2010/main" val="3083236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09CAB-753A-44A6-B160-A2DB134547AB}"/>
              </a:ext>
            </a:extLst>
          </p:cNvPr>
          <p:cNvSpPr/>
          <p:nvPr/>
        </p:nvSpPr>
        <p:spPr>
          <a:xfrm>
            <a:off x="707010" y="395926"/>
            <a:ext cx="10774837" cy="1119406"/>
          </a:xfrm>
          <a:prstGeom prst="rect">
            <a:avLst/>
          </a:prstGeom>
          <a:gradFill>
            <a:gsLst>
              <a:gs pos="0">
                <a:srgbClr val="0D345F"/>
              </a:gs>
              <a:gs pos="54000">
                <a:srgbClr val="8CB2D6"/>
              </a:gs>
              <a:gs pos="100000">
                <a:srgbClr val="412F81"/>
              </a:gs>
            </a:gsLst>
            <a:lin ang="5400000" scaled="1"/>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Lord Jesus Christ is the finisher of our faith (Hebrews 12:1-3)</a:t>
            </a:r>
          </a:p>
        </p:txBody>
      </p:sp>
      <p:pic>
        <p:nvPicPr>
          <p:cNvPr id="5" name="Picture 4">
            <a:extLst>
              <a:ext uri="{FF2B5EF4-FFF2-40B4-BE49-F238E27FC236}">
                <a16:creationId xmlns:a16="http://schemas.microsoft.com/office/drawing/2014/main" id="{68D66079-0561-49B2-BEEB-F797641B3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03" y="1895913"/>
            <a:ext cx="2923945" cy="4496079"/>
          </a:xfrm>
          <a:prstGeom prst="rect">
            <a:avLst/>
          </a:prstGeom>
        </p:spPr>
      </p:pic>
      <p:sp>
        <p:nvSpPr>
          <p:cNvPr id="3" name="Rectangle 2">
            <a:extLst>
              <a:ext uri="{FF2B5EF4-FFF2-40B4-BE49-F238E27FC236}">
                <a16:creationId xmlns:a16="http://schemas.microsoft.com/office/drawing/2014/main" id="{F82FFB8E-3F85-45E9-B69A-80F2DED7342F}"/>
              </a:ext>
            </a:extLst>
          </p:cNvPr>
          <p:cNvSpPr/>
          <p:nvPr/>
        </p:nvSpPr>
        <p:spPr>
          <a:xfrm>
            <a:off x="3150448" y="1895913"/>
            <a:ext cx="8331400" cy="1020726"/>
          </a:xfrm>
          <a:prstGeom prst="rect">
            <a:avLst/>
          </a:prstGeom>
          <a:gradFill flip="none" rotWithShape="1">
            <a:gsLst>
              <a:gs pos="0">
                <a:schemeClr val="accent1"/>
              </a:gs>
              <a:gs pos="40000">
                <a:schemeClr val="accent1">
                  <a:lumMod val="60000"/>
                  <a:lumOff val="40000"/>
                </a:schemeClr>
              </a:gs>
              <a:gs pos="91000">
                <a:srgbClr val="412F81"/>
              </a:gs>
            </a:gsLst>
            <a:path path="rect">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Finished Faith was planned by the LORD God from the beginning of Creation</a:t>
            </a:r>
          </a:p>
        </p:txBody>
      </p:sp>
      <p:sp>
        <p:nvSpPr>
          <p:cNvPr id="4" name="Rectangle 3">
            <a:extLst>
              <a:ext uri="{FF2B5EF4-FFF2-40B4-BE49-F238E27FC236}">
                <a16:creationId xmlns:a16="http://schemas.microsoft.com/office/drawing/2014/main" id="{1FF0E16E-DB87-4357-A72D-EA714641001D}"/>
              </a:ext>
            </a:extLst>
          </p:cNvPr>
          <p:cNvSpPr/>
          <p:nvPr/>
        </p:nvSpPr>
        <p:spPr>
          <a:xfrm>
            <a:off x="3150448" y="3297220"/>
            <a:ext cx="8331399" cy="1020726"/>
          </a:xfrm>
          <a:prstGeom prst="rect">
            <a:avLst/>
          </a:prstGeom>
          <a:gradFill flip="none" rotWithShape="1">
            <a:gsLst>
              <a:gs pos="0">
                <a:schemeClr val="accent1"/>
              </a:gs>
              <a:gs pos="40000">
                <a:schemeClr val="accent1">
                  <a:lumMod val="60000"/>
                  <a:lumOff val="40000"/>
                </a:schemeClr>
              </a:gs>
              <a:gs pos="91000">
                <a:srgbClr val="412F81"/>
              </a:gs>
            </a:gsLst>
            <a:path path="rect">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It was carried out through the development of God’s Chosen People in Israel</a:t>
            </a:r>
          </a:p>
        </p:txBody>
      </p:sp>
      <p:sp>
        <p:nvSpPr>
          <p:cNvPr id="6" name="Rectangle 5">
            <a:extLst>
              <a:ext uri="{FF2B5EF4-FFF2-40B4-BE49-F238E27FC236}">
                <a16:creationId xmlns:a16="http://schemas.microsoft.com/office/drawing/2014/main" id="{7834374B-1556-4E98-9D62-2F40FACF8578}"/>
              </a:ext>
            </a:extLst>
          </p:cNvPr>
          <p:cNvSpPr/>
          <p:nvPr/>
        </p:nvSpPr>
        <p:spPr>
          <a:xfrm>
            <a:off x="3150448" y="4710222"/>
            <a:ext cx="8331399" cy="1681769"/>
          </a:xfrm>
          <a:prstGeom prst="rect">
            <a:avLst/>
          </a:prstGeom>
          <a:gradFill flip="none" rotWithShape="1">
            <a:gsLst>
              <a:gs pos="0">
                <a:schemeClr val="accent1">
                  <a:lumMod val="74000"/>
                  <a:lumOff val="26000"/>
                </a:schemeClr>
              </a:gs>
              <a:gs pos="40000">
                <a:schemeClr val="accent1">
                  <a:lumMod val="60000"/>
                  <a:lumOff val="40000"/>
                </a:schemeClr>
              </a:gs>
              <a:gs pos="91000">
                <a:srgbClr val="412F81"/>
              </a:gs>
            </a:gsLst>
            <a:path path="rect">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Followers of Jesus Christ  that adhere to His teachings was the planned </a:t>
            </a:r>
          </a:p>
          <a:p>
            <a:pPr algn="ctr"/>
            <a:r>
              <a:rPr lang="en-US" dirty="0">
                <a:solidFill>
                  <a:schemeClr val="tx1"/>
                </a:solidFill>
              </a:rPr>
              <a:t>result that equipped believers with the ability to spiritually grow </a:t>
            </a:r>
          </a:p>
          <a:p>
            <a:pPr algn="ctr"/>
            <a:r>
              <a:rPr lang="en-US" dirty="0">
                <a:solidFill>
                  <a:schemeClr val="tx1"/>
                </a:solidFill>
              </a:rPr>
              <a:t>closer to God and experience eternal life</a:t>
            </a:r>
          </a:p>
        </p:txBody>
      </p:sp>
    </p:spTree>
    <p:extLst>
      <p:ext uri="{BB962C8B-B14F-4D97-AF65-F5344CB8AC3E}">
        <p14:creationId xmlns:p14="http://schemas.microsoft.com/office/powerpoint/2010/main" val="565865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681" y="4274553"/>
            <a:ext cx="5769114" cy="2261673"/>
          </a:xfrm>
          <a:prstGeom prst="rect">
            <a:avLst/>
          </a:prstGeom>
        </p:spPr>
      </p:pic>
      <p:sp>
        <p:nvSpPr>
          <p:cNvPr id="3" name="Rectangle 2">
            <a:extLst>
              <a:ext uri="{FF2B5EF4-FFF2-40B4-BE49-F238E27FC236}">
                <a16:creationId xmlns:a16="http://schemas.microsoft.com/office/drawing/2014/main" id="{C0D5DDA1-5782-4C63-8946-DE85BD7CFCE2}"/>
              </a:ext>
            </a:extLst>
          </p:cNvPr>
          <p:cNvSpPr/>
          <p:nvPr/>
        </p:nvSpPr>
        <p:spPr>
          <a:xfrm>
            <a:off x="721660" y="444545"/>
            <a:ext cx="10969597" cy="1291489"/>
          </a:xfrm>
          <a:prstGeom prst="rect">
            <a:avLst/>
          </a:prstGeom>
          <a:gradFill>
            <a:gsLst>
              <a:gs pos="100000">
                <a:srgbClr val="7030A0"/>
              </a:gs>
              <a:gs pos="52000">
                <a:srgbClr val="107E79"/>
              </a:gs>
              <a:gs pos="0">
                <a:srgbClr val="00B050"/>
              </a:gs>
            </a:gsLst>
            <a:path path="shape">
              <a:fillToRect l="50000" t="50000" r="50000" b="50000"/>
            </a:path>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F6D687-3637-4B45-B977-5E8F229CF65E}"/>
              </a:ext>
            </a:extLst>
          </p:cNvPr>
          <p:cNvSpPr/>
          <p:nvPr/>
        </p:nvSpPr>
        <p:spPr>
          <a:xfrm>
            <a:off x="948654" y="593102"/>
            <a:ext cx="10633745" cy="1200329"/>
          </a:xfrm>
          <a:prstGeom prst="rect">
            <a:avLst/>
          </a:prstGeom>
        </p:spPr>
        <p:txBody>
          <a:bodyPr wrap="square">
            <a:spAutoFit/>
          </a:bodyPr>
          <a:lstStyle/>
          <a:p>
            <a:r>
              <a:rPr lang="en-US" dirty="0">
                <a:solidFill>
                  <a:schemeClr val="bg1"/>
                </a:solidFill>
              </a:rPr>
              <a:t>Ye have not yet resisted unto blood, striving against sin. And ye have forgotten the exhortation which speaketh unto you as unto children, My son, despise not thou the chastening of the Lord, nor faint when thou art rebuked of him: For whom the Lord loveth he chasteneth, and scourgeth every son whom he receiveth.</a:t>
            </a:r>
          </a:p>
          <a:p>
            <a:pPr algn="ctr"/>
            <a:r>
              <a:rPr lang="en-US" dirty="0">
                <a:solidFill>
                  <a:schemeClr val="bg1"/>
                </a:solidFill>
              </a:rPr>
              <a:t>(Hebrews 12:4-6)</a:t>
            </a:r>
          </a:p>
        </p:txBody>
      </p:sp>
      <p:sp>
        <p:nvSpPr>
          <p:cNvPr id="5" name="Rectangle 4">
            <a:extLst>
              <a:ext uri="{FF2B5EF4-FFF2-40B4-BE49-F238E27FC236}">
                <a16:creationId xmlns:a16="http://schemas.microsoft.com/office/drawing/2014/main" id="{B29141CA-5160-4A66-8D8D-486DEF789077}"/>
              </a:ext>
            </a:extLst>
          </p:cNvPr>
          <p:cNvSpPr/>
          <p:nvPr/>
        </p:nvSpPr>
        <p:spPr>
          <a:xfrm>
            <a:off x="721660" y="2054087"/>
            <a:ext cx="10969597" cy="1099930"/>
          </a:xfrm>
          <a:prstGeom prst="rect">
            <a:avLst/>
          </a:prstGeom>
          <a:gradFill>
            <a:gsLst>
              <a:gs pos="100000">
                <a:srgbClr val="E4D2F2"/>
              </a:gs>
              <a:gs pos="52000">
                <a:schemeClr val="accent3">
                  <a:lumMod val="40000"/>
                  <a:lumOff val="60000"/>
                </a:schemeClr>
              </a:gs>
              <a:gs pos="0">
                <a:schemeClr val="bg2">
                  <a:lumMod val="90000"/>
                </a:schemeClr>
              </a:gs>
            </a:gsLst>
            <a:path path="shape">
              <a:fillToRect l="50000" t="50000" r="50000" b="5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6ADAFFF7-DD2E-4718-95FC-D9D64856D173}"/>
              </a:ext>
            </a:extLst>
          </p:cNvPr>
          <p:cNvSpPr/>
          <p:nvPr/>
        </p:nvSpPr>
        <p:spPr>
          <a:xfrm>
            <a:off x="692402" y="3428273"/>
            <a:ext cx="10969597" cy="1099930"/>
          </a:xfrm>
          <a:prstGeom prst="rect">
            <a:avLst/>
          </a:prstGeom>
          <a:gradFill>
            <a:gsLst>
              <a:gs pos="100000">
                <a:srgbClr val="E4D2F2"/>
              </a:gs>
              <a:gs pos="52000">
                <a:schemeClr val="accent3">
                  <a:lumMod val="40000"/>
                  <a:lumOff val="60000"/>
                </a:schemeClr>
              </a:gs>
              <a:gs pos="0">
                <a:schemeClr val="bg2">
                  <a:lumMod val="90000"/>
                </a:schemeClr>
              </a:gs>
            </a:gsLst>
            <a:path path="shape">
              <a:fillToRect l="50000" t="50000" r="50000" b="5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0B07FDA3-3890-4783-B34E-09DC46206359}"/>
              </a:ext>
            </a:extLst>
          </p:cNvPr>
          <p:cNvSpPr/>
          <p:nvPr/>
        </p:nvSpPr>
        <p:spPr>
          <a:xfrm>
            <a:off x="721660" y="4855424"/>
            <a:ext cx="10969597" cy="1099930"/>
          </a:xfrm>
          <a:prstGeom prst="rect">
            <a:avLst/>
          </a:prstGeom>
          <a:gradFill>
            <a:gsLst>
              <a:gs pos="100000">
                <a:srgbClr val="E4D2F2"/>
              </a:gs>
              <a:gs pos="52000">
                <a:schemeClr val="accent3">
                  <a:lumMod val="40000"/>
                  <a:lumOff val="60000"/>
                </a:schemeClr>
              </a:gs>
              <a:gs pos="0">
                <a:schemeClr val="bg2">
                  <a:lumMod val="90000"/>
                </a:schemeClr>
              </a:gs>
            </a:gsLst>
            <a:path path="shape">
              <a:fillToRect l="50000" t="50000" r="50000" b="5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2661916-242D-4E25-9D62-7ABB3DE44F8A}"/>
              </a:ext>
            </a:extLst>
          </p:cNvPr>
          <p:cNvSpPr/>
          <p:nvPr/>
        </p:nvSpPr>
        <p:spPr>
          <a:xfrm>
            <a:off x="1086616" y="2451135"/>
            <a:ext cx="10018768" cy="369332"/>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The Lord resisted sin even to the shedding of His blood; His followers must strive to resist sin to that level</a:t>
            </a:r>
          </a:p>
        </p:txBody>
      </p:sp>
      <p:sp>
        <p:nvSpPr>
          <p:cNvPr id="10" name="Rectangle 9">
            <a:extLst>
              <a:ext uri="{FF2B5EF4-FFF2-40B4-BE49-F238E27FC236}">
                <a16:creationId xmlns:a16="http://schemas.microsoft.com/office/drawing/2014/main" id="{D3BAEC10-5C6C-46E3-9661-7B7285F64BC5}"/>
              </a:ext>
            </a:extLst>
          </p:cNvPr>
          <p:cNvSpPr/>
          <p:nvPr/>
        </p:nvSpPr>
        <p:spPr>
          <a:xfrm>
            <a:off x="972406" y="3820054"/>
            <a:ext cx="10344951"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Followers of Christ should accept and endure loving scolding and punishment from the Lord</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DBA9D44F-1925-45F2-ACA7-377B59CAD559}"/>
              </a:ext>
            </a:extLst>
          </p:cNvPr>
          <p:cNvSpPr/>
          <p:nvPr/>
        </p:nvSpPr>
        <p:spPr>
          <a:xfrm>
            <a:off x="1086616" y="5220723"/>
            <a:ext cx="10124723"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Christians should make straight paths toward the Lord, joyfully walking with uplifted hands and feet.</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9A5CA033-905B-4DEE-AE17-00270E441ED8}"/>
              </a:ext>
            </a:extLst>
          </p:cNvPr>
          <p:cNvSpPr/>
          <p:nvPr/>
        </p:nvSpPr>
        <p:spPr>
          <a:xfrm>
            <a:off x="655311" y="2054086"/>
            <a:ext cx="11035945" cy="4482139"/>
          </a:xfrm>
          <a:prstGeom prst="rect">
            <a:avLst/>
          </a:prstGeom>
          <a:gradFill>
            <a:gsLst>
              <a:gs pos="100000">
                <a:srgbClr val="E4D2F2"/>
              </a:gs>
              <a:gs pos="52000">
                <a:srgbClr val="3F6793"/>
              </a:gs>
              <a:gs pos="0">
                <a:srgbClr val="0BA869"/>
              </a:gs>
            </a:gsLst>
            <a:path path="shape">
              <a:fillToRect l="50000" t="50000" r="50000" b="50000"/>
            </a:path>
          </a:gradFill>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D45C5BA-EC90-418E-97BB-CD8E86F00E2C}"/>
              </a:ext>
            </a:extLst>
          </p:cNvPr>
          <p:cNvSpPr/>
          <p:nvPr/>
        </p:nvSpPr>
        <p:spPr>
          <a:xfrm>
            <a:off x="2146445" y="3694990"/>
            <a:ext cx="7755585" cy="1200329"/>
          </a:xfrm>
          <a:prstGeom prst="rect">
            <a:avLst/>
          </a:prstGeom>
          <a:noFill/>
        </p:spPr>
        <p:txBody>
          <a:bodyPr wrap="none" lIns="91440" tIns="45720" rIns="91440" bIns="45720">
            <a:spAutoFit/>
          </a:bodyPr>
          <a:lstStyle/>
          <a:p>
            <a:pPr algn="ctr"/>
            <a:r>
              <a:rPr lang="en-US" sz="3600" dirty="0"/>
              <a:t>Lameness caused by sin turns Christians </a:t>
            </a:r>
          </a:p>
          <a:p>
            <a:pPr algn="ctr"/>
            <a:r>
              <a:rPr lang="en-US" sz="3600" dirty="0"/>
              <a:t>away from the straight path of the Lord</a:t>
            </a:r>
          </a:p>
        </p:txBody>
      </p:sp>
    </p:spTree>
    <p:extLst>
      <p:ext uri="{BB962C8B-B14F-4D97-AF65-F5344CB8AC3E}">
        <p14:creationId xmlns:p14="http://schemas.microsoft.com/office/powerpoint/2010/main" val="594612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p:bldP spid="11"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3132CC-AB65-413E-BB2F-61EBF1E88AE0}"/>
              </a:ext>
            </a:extLst>
          </p:cNvPr>
          <p:cNvPicPr>
            <a:picLocks noChangeAspect="1"/>
          </p:cNvPicPr>
          <p:nvPr/>
        </p:nvPicPr>
        <p:blipFill>
          <a:blip r:embed="rId2"/>
          <a:stretch>
            <a:fillRect/>
          </a:stretch>
        </p:blipFill>
        <p:spPr>
          <a:xfrm>
            <a:off x="375579" y="3742674"/>
            <a:ext cx="4517528" cy="3115326"/>
          </a:xfrm>
          <a:prstGeom prst="rect">
            <a:avLst/>
          </a:prstGeom>
        </p:spPr>
      </p:pic>
      <p:sp>
        <p:nvSpPr>
          <p:cNvPr id="5" name="Rectangle 4">
            <a:extLst>
              <a:ext uri="{FF2B5EF4-FFF2-40B4-BE49-F238E27FC236}">
                <a16:creationId xmlns:a16="http://schemas.microsoft.com/office/drawing/2014/main" id="{00AEF275-F8EE-40C6-A36D-BEA0E974720B}"/>
              </a:ext>
            </a:extLst>
          </p:cNvPr>
          <p:cNvSpPr/>
          <p:nvPr/>
        </p:nvSpPr>
        <p:spPr>
          <a:xfrm>
            <a:off x="709631" y="302207"/>
            <a:ext cx="11070348" cy="1645920"/>
          </a:xfrm>
          <a:prstGeom prst="rect">
            <a:avLst/>
          </a:prstGeom>
          <a:gradFill>
            <a:gsLst>
              <a:gs pos="100000">
                <a:srgbClr val="A44300"/>
              </a:gs>
              <a:gs pos="52000">
                <a:srgbClr val="7E0125"/>
              </a:gs>
              <a:gs pos="0">
                <a:srgbClr val="FF0000"/>
              </a:gs>
            </a:gsLst>
            <a:path path="shape">
              <a:fillToRect l="50000" t="50000" r="50000" b="50000"/>
            </a:path>
          </a:gradFill>
          <a:ln>
            <a:noFill/>
          </a:ln>
          <a:effectLst>
            <a:outerShdw blurRad="190500" dist="228600" dir="2700000" algn="ctr">
              <a:srgbClr val="000000">
                <a:alpha val="30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5AB6AF8-D8FA-4A88-999A-3D8F2CC293E7}"/>
              </a:ext>
            </a:extLst>
          </p:cNvPr>
          <p:cNvSpPr/>
          <p:nvPr/>
        </p:nvSpPr>
        <p:spPr>
          <a:xfrm>
            <a:off x="1102961" y="802001"/>
            <a:ext cx="10283687" cy="707886"/>
          </a:xfrm>
          <a:prstGeom prst="rect">
            <a:avLst/>
          </a:prstGeom>
        </p:spPr>
        <p:txBody>
          <a:bodyPr wrap="square">
            <a:spAutoFit/>
          </a:bodyPr>
          <a:lstStyle/>
          <a:p>
            <a:pPr algn="ctr"/>
            <a:r>
              <a:rPr lang="en-US" sz="2000" dirty="0">
                <a:solidFill>
                  <a:schemeClr val="bg1"/>
                </a:solidFill>
              </a:rPr>
              <a:t>Keep back thy servant also from presumptuous sins;  Let them not have dominion over me: </a:t>
            </a:r>
          </a:p>
          <a:p>
            <a:pPr algn="ctr"/>
            <a:r>
              <a:rPr lang="en-US" sz="2000" dirty="0">
                <a:solidFill>
                  <a:schemeClr val="bg1"/>
                </a:solidFill>
              </a:rPr>
              <a:t>Then shall I be upright, And I shall be innocent from the great transgression. (Psalm 19:13)</a:t>
            </a:r>
          </a:p>
        </p:txBody>
      </p:sp>
      <p:sp>
        <p:nvSpPr>
          <p:cNvPr id="4" name="Oval 3">
            <a:extLst>
              <a:ext uri="{FF2B5EF4-FFF2-40B4-BE49-F238E27FC236}">
                <a16:creationId xmlns:a16="http://schemas.microsoft.com/office/drawing/2014/main" id="{0E3D959A-EE37-4638-8E35-3456871C1FA2}"/>
              </a:ext>
            </a:extLst>
          </p:cNvPr>
          <p:cNvSpPr/>
          <p:nvPr/>
        </p:nvSpPr>
        <p:spPr>
          <a:xfrm>
            <a:off x="4323264" y="2245768"/>
            <a:ext cx="3323241" cy="2040835"/>
          </a:xfrm>
          <a:prstGeom prst="ellipse">
            <a:avLst/>
          </a:prstGeom>
          <a:gradFill>
            <a:gsLst>
              <a:gs pos="100000">
                <a:srgbClr val="E4D2F2"/>
              </a:gs>
              <a:gs pos="52000">
                <a:schemeClr val="accent2">
                  <a:lumMod val="35000"/>
                </a:schemeClr>
              </a:gs>
              <a:gs pos="0">
                <a:srgbClr val="FF0000"/>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Presumptuous Sin </a:t>
            </a:r>
          </a:p>
          <a:p>
            <a:pPr algn="ctr"/>
            <a:r>
              <a:rPr lang="en-US" b="1" dirty="0"/>
              <a:t>is proud</a:t>
            </a:r>
          </a:p>
        </p:txBody>
      </p:sp>
      <p:sp>
        <p:nvSpPr>
          <p:cNvPr id="6" name="Oval 5">
            <a:extLst>
              <a:ext uri="{FF2B5EF4-FFF2-40B4-BE49-F238E27FC236}">
                <a16:creationId xmlns:a16="http://schemas.microsoft.com/office/drawing/2014/main" id="{E3413852-6B7A-427C-A82D-5775767D28A7}"/>
              </a:ext>
            </a:extLst>
          </p:cNvPr>
          <p:cNvSpPr/>
          <p:nvPr/>
        </p:nvSpPr>
        <p:spPr>
          <a:xfrm>
            <a:off x="4434379" y="4514958"/>
            <a:ext cx="3323241" cy="2040835"/>
          </a:xfrm>
          <a:prstGeom prst="ellipse">
            <a:avLst/>
          </a:prstGeom>
          <a:gradFill>
            <a:gsLst>
              <a:gs pos="100000">
                <a:srgbClr val="E4D2F2"/>
              </a:gs>
              <a:gs pos="52000">
                <a:schemeClr val="accent2">
                  <a:lumMod val="35000"/>
                </a:schemeClr>
              </a:gs>
              <a:gs pos="0">
                <a:srgbClr val="FF0000"/>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Lucifer’s Sin of Presumption led him to become proud </a:t>
            </a:r>
          </a:p>
          <a:p>
            <a:pPr algn="ctr"/>
            <a:r>
              <a:rPr lang="en-US" b="1" dirty="0"/>
              <a:t>of his beauty</a:t>
            </a:r>
          </a:p>
        </p:txBody>
      </p:sp>
      <p:sp>
        <p:nvSpPr>
          <p:cNvPr id="7" name="Oval 6">
            <a:extLst>
              <a:ext uri="{FF2B5EF4-FFF2-40B4-BE49-F238E27FC236}">
                <a16:creationId xmlns:a16="http://schemas.microsoft.com/office/drawing/2014/main" id="{74CEDAA3-5537-4C67-8DD0-54D9F4CA907A}"/>
              </a:ext>
            </a:extLst>
          </p:cNvPr>
          <p:cNvSpPr/>
          <p:nvPr/>
        </p:nvSpPr>
        <p:spPr>
          <a:xfrm>
            <a:off x="8063407" y="4514958"/>
            <a:ext cx="3323241" cy="2040835"/>
          </a:xfrm>
          <a:prstGeom prst="ellipse">
            <a:avLst/>
          </a:prstGeom>
          <a:gradFill>
            <a:gsLst>
              <a:gs pos="100000">
                <a:srgbClr val="E4D2F2"/>
              </a:gs>
              <a:gs pos="52000">
                <a:schemeClr val="accent2">
                  <a:lumMod val="35000"/>
                </a:schemeClr>
              </a:gs>
              <a:gs pos="0">
                <a:srgbClr val="FF0000"/>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Lucifer’s Sin of Presumption led him to believe he could be like the LORD God</a:t>
            </a:r>
          </a:p>
        </p:txBody>
      </p:sp>
      <p:sp>
        <p:nvSpPr>
          <p:cNvPr id="8" name="Oval 7">
            <a:extLst>
              <a:ext uri="{FF2B5EF4-FFF2-40B4-BE49-F238E27FC236}">
                <a16:creationId xmlns:a16="http://schemas.microsoft.com/office/drawing/2014/main" id="{1F617FA7-6AF7-4BE1-AD5D-31364D8599E5}"/>
              </a:ext>
            </a:extLst>
          </p:cNvPr>
          <p:cNvSpPr/>
          <p:nvPr/>
        </p:nvSpPr>
        <p:spPr>
          <a:xfrm>
            <a:off x="8063406" y="2343042"/>
            <a:ext cx="3323241" cy="2040835"/>
          </a:xfrm>
          <a:prstGeom prst="ellipse">
            <a:avLst/>
          </a:prstGeom>
          <a:gradFill>
            <a:gsLst>
              <a:gs pos="100000">
                <a:srgbClr val="E4D2F2"/>
              </a:gs>
              <a:gs pos="52000">
                <a:schemeClr val="accent2">
                  <a:lumMod val="35000"/>
                </a:schemeClr>
              </a:gs>
              <a:gs pos="0">
                <a:srgbClr val="FF0000"/>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Sins of Presumption causes great transgressions</a:t>
            </a:r>
          </a:p>
        </p:txBody>
      </p:sp>
    </p:spTree>
    <p:extLst>
      <p:ext uri="{BB962C8B-B14F-4D97-AF65-F5344CB8AC3E}">
        <p14:creationId xmlns:p14="http://schemas.microsoft.com/office/powerpoint/2010/main" val="288553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7482" y="4804883"/>
            <a:ext cx="5205255" cy="2053117"/>
          </a:xfrm>
          <a:prstGeom prst="rect">
            <a:avLst/>
          </a:prstGeom>
        </p:spPr>
      </p:pic>
      <p:sp>
        <p:nvSpPr>
          <p:cNvPr id="3" name="Rectangle 2">
            <a:extLst>
              <a:ext uri="{FF2B5EF4-FFF2-40B4-BE49-F238E27FC236}">
                <a16:creationId xmlns:a16="http://schemas.microsoft.com/office/drawing/2014/main" id="{639D73FE-BDE2-40F5-A18E-7D8F86068CBE}"/>
              </a:ext>
            </a:extLst>
          </p:cNvPr>
          <p:cNvSpPr/>
          <p:nvPr/>
        </p:nvSpPr>
        <p:spPr>
          <a:xfrm>
            <a:off x="647350" y="469594"/>
            <a:ext cx="10897299" cy="1317072"/>
          </a:xfrm>
          <a:prstGeom prst="rect">
            <a:avLst/>
          </a:prstGeom>
          <a:gradFill>
            <a:gsLst>
              <a:gs pos="100000">
                <a:srgbClr val="5A0840"/>
              </a:gs>
              <a:gs pos="52000">
                <a:srgbClr val="E4D2F2"/>
              </a:gs>
              <a:gs pos="0">
                <a:schemeClr val="accent2">
                  <a:lumMod val="20000"/>
                  <a:lumOff val="80000"/>
                </a:schemeClr>
              </a:gs>
            </a:gsLst>
            <a:path path="shap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742AF7-C22F-41CA-B73E-50885B7A4F65}"/>
              </a:ext>
            </a:extLst>
          </p:cNvPr>
          <p:cNvSpPr txBox="1"/>
          <p:nvPr/>
        </p:nvSpPr>
        <p:spPr>
          <a:xfrm>
            <a:off x="1086679" y="804964"/>
            <a:ext cx="10243930" cy="646331"/>
          </a:xfrm>
          <a:prstGeom prst="rect">
            <a:avLst/>
          </a:prstGeom>
          <a:noFill/>
        </p:spPr>
        <p:txBody>
          <a:bodyPr wrap="square" rtlCol="0">
            <a:spAutoFit/>
          </a:bodyPr>
          <a:lstStyle/>
          <a:p>
            <a:pPr algn="ctr"/>
            <a:r>
              <a:rPr lang="en-US" b="1" dirty="0"/>
              <a:t>The six principles of the Doctrine of Christ recorded in Hebrews 6:1-3 are the first subjects</a:t>
            </a:r>
          </a:p>
          <a:p>
            <a:pPr algn="ctr"/>
            <a:r>
              <a:rPr lang="en-US" b="1" dirty="0"/>
              <a:t>Pastors, Chaplains and Bible Teachers should instruct new Christians</a:t>
            </a:r>
          </a:p>
        </p:txBody>
      </p:sp>
      <p:sp>
        <p:nvSpPr>
          <p:cNvPr id="6" name="Oval 5">
            <a:extLst>
              <a:ext uri="{FF2B5EF4-FFF2-40B4-BE49-F238E27FC236}">
                <a16:creationId xmlns:a16="http://schemas.microsoft.com/office/drawing/2014/main" id="{504E132F-7741-4ECE-912E-2449557606C3}"/>
              </a:ext>
            </a:extLst>
          </p:cNvPr>
          <p:cNvSpPr/>
          <p:nvPr/>
        </p:nvSpPr>
        <p:spPr>
          <a:xfrm>
            <a:off x="647350" y="2122036"/>
            <a:ext cx="2955235" cy="1736035"/>
          </a:xfrm>
          <a:prstGeom prst="ellipse">
            <a:avLst/>
          </a:prstGeom>
          <a:gradFill>
            <a:gsLst>
              <a:gs pos="100000">
                <a:srgbClr val="5A0840"/>
              </a:gs>
              <a:gs pos="52000">
                <a:srgbClr val="E4D2F2"/>
              </a:gs>
              <a:gs pos="0">
                <a:schemeClr val="accent2">
                  <a:lumMod val="20000"/>
                  <a:lumOff val="8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Repentance from Dead Works</a:t>
            </a:r>
          </a:p>
        </p:txBody>
      </p:sp>
      <p:sp>
        <p:nvSpPr>
          <p:cNvPr id="7" name="Oval 6">
            <a:extLst>
              <a:ext uri="{FF2B5EF4-FFF2-40B4-BE49-F238E27FC236}">
                <a16:creationId xmlns:a16="http://schemas.microsoft.com/office/drawing/2014/main" id="{224D0D6A-3735-4479-AF25-5C5B60056D19}"/>
              </a:ext>
            </a:extLst>
          </p:cNvPr>
          <p:cNvSpPr/>
          <p:nvPr/>
        </p:nvSpPr>
        <p:spPr>
          <a:xfrm>
            <a:off x="647349" y="4808411"/>
            <a:ext cx="2955235" cy="1736035"/>
          </a:xfrm>
          <a:prstGeom prst="ellipse">
            <a:avLst/>
          </a:prstGeom>
          <a:gradFill>
            <a:gsLst>
              <a:gs pos="100000">
                <a:srgbClr val="5A0840"/>
              </a:gs>
              <a:gs pos="52000">
                <a:srgbClr val="E4D2F2"/>
              </a:gs>
              <a:gs pos="0">
                <a:schemeClr val="accent2">
                  <a:lumMod val="20000"/>
                  <a:lumOff val="8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Laying on of Hands</a:t>
            </a:r>
          </a:p>
        </p:txBody>
      </p:sp>
      <p:sp>
        <p:nvSpPr>
          <p:cNvPr id="8" name="Oval 7">
            <a:extLst>
              <a:ext uri="{FF2B5EF4-FFF2-40B4-BE49-F238E27FC236}">
                <a16:creationId xmlns:a16="http://schemas.microsoft.com/office/drawing/2014/main" id="{082339EA-2E07-4F11-836D-5E7F95D8706A}"/>
              </a:ext>
            </a:extLst>
          </p:cNvPr>
          <p:cNvSpPr/>
          <p:nvPr/>
        </p:nvSpPr>
        <p:spPr>
          <a:xfrm>
            <a:off x="4615099" y="4685502"/>
            <a:ext cx="2955235" cy="1736035"/>
          </a:xfrm>
          <a:prstGeom prst="ellipse">
            <a:avLst/>
          </a:prstGeom>
          <a:gradFill>
            <a:gsLst>
              <a:gs pos="100000">
                <a:srgbClr val="5A0840"/>
              </a:gs>
              <a:gs pos="52000">
                <a:srgbClr val="E4D2F2"/>
              </a:gs>
              <a:gs pos="0">
                <a:schemeClr val="accent2">
                  <a:lumMod val="20000"/>
                  <a:lumOff val="8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Resurrection </a:t>
            </a:r>
          </a:p>
          <a:p>
            <a:pPr algn="ctr"/>
            <a:r>
              <a:rPr lang="en-US" b="1" dirty="0">
                <a:solidFill>
                  <a:schemeClr val="tx1"/>
                </a:solidFill>
              </a:rPr>
              <a:t>of the dead</a:t>
            </a:r>
          </a:p>
        </p:txBody>
      </p:sp>
      <p:sp>
        <p:nvSpPr>
          <p:cNvPr id="9" name="Oval 8">
            <a:extLst>
              <a:ext uri="{FF2B5EF4-FFF2-40B4-BE49-F238E27FC236}">
                <a16:creationId xmlns:a16="http://schemas.microsoft.com/office/drawing/2014/main" id="{96CB24A5-5584-4F71-A649-3CEE2726D070}"/>
              </a:ext>
            </a:extLst>
          </p:cNvPr>
          <p:cNvSpPr/>
          <p:nvPr/>
        </p:nvSpPr>
        <p:spPr>
          <a:xfrm>
            <a:off x="4615098" y="2021759"/>
            <a:ext cx="2955235" cy="1736035"/>
          </a:xfrm>
          <a:prstGeom prst="ellipse">
            <a:avLst/>
          </a:prstGeom>
          <a:gradFill>
            <a:gsLst>
              <a:gs pos="100000">
                <a:srgbClr val="5A0840"/>
              </a:gs>
              <a:gs pos="52000">
                <a:srgbClr val="E4D2F2"/>
              </a:gs>
              <a:gs pos="0">
                <a:schemeClr val="accent2">
                  <a:lumMod val="20000"/>
                  <a:lumOff val="8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Faith</a:t>
            </a:r>
          </a:p>
        </p:txBody>
      </p:sp>
      <p:sp>
        <p:nvSpPr>
          <p:cNvPr id="10" name="Oval 9">
            <a:extLst>
              <a:ext uri="{FF2B5EF4-FFF2-40B4-BE49-F238E27FC236}">
                <a16:creationId xmlns:a16="http://schemas.microsoft.com/office/drawing/2014/main" id="{7ABB91AF-B793-4ABE-994A-E90A5610F28E}"/>
              </a:ext>
            </a:extLst>
          </p:cNvPr>
          <p:cNvSpPr/>
          <p:nvPr/>
        </p:nvSpPr>
        <p:spPr>
          <a:xfrm>
            <a:off x="8772940" y="4711148"/>
            <a:ext cx="2955235" cy="1736035"/>
          </a:xfrm>
          <a:prstGeom prst="ellipse">
            <a:avLst/>
          </a:prstGeom>
          <a:gradFill>
            <a:gsLst>
              <a:gs pos="100000">
                <a:srgbClr val="5A0840"/>
              </a:gs>
              <a:gs pos="52000">
                <a:srgbClr val="E4D2F2"/>
              </a:gs>
              <a:gs pos="0">
                <a:schemeClr val="accent2">
                  <a:lumMod val="20000"/>
                  <a:lumOff val="8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Eternal Judgment</a:t>
            </a:r>
          </a:p>
        </p:txBody>
      </p:sp>
      <p:sp>
        <p:nvSpPr>
          <p:cNvPr id="11" name="Oval 10">
            <a:extLst>
              <a:ext uri="{FF2B5EF4-FFF2-40B4-BE49-F238E27FC236}">
                <a16:creationId xmlns:a16="http://schemas.microsoft.com/office/drawing/2014/main" id="{BD7FC1A5-041A-4F7B-971D-D4B4275709E1}"/>
              </a:ext>
            </a:extLst>
          </p:cNvPr>
          <p:cNvSpPr/>
          <p:nvPr/>
        </p:nvSpPr>
        <p:spPr>
          <a:xfrm>
            <a:off x="8673547" y="2107095"/>
            <a:ext cx="2955235" cy="1736035"/>
          </a:xfrm>
          <a:prstGeom prst="ellipse">
            <a:avLst/>
          </a:prstGeom>
          <a:gradFill>
            <a:gsLst>
              <a:gs pos="100000">
                <a:srgbClr val="5A0840"/>
              </a:gs>
              <a:gs pos="52000">
                <a:srgbClr val="E4D2F2"/>
              </a:gs>
              <a:gs pos="0">
                <a:schemeClr val="accent2">
                  <a:lumMod val="20000"/>
                  <a:lumOff val="8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Baptism</a:t>
            </a:r>
          </a:p>
        </p:txBody>
      </p:sp>
    </p:spTree>
    <p:extLst>
      <p:ext uri="{BB962C8B-B14F-4D97-AF65-F5344CB8AC3E}">
        <p14:creationId xmlns:p14="http://schemas.microsoft.com/office/powerpoint/2010/main" val="1356464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iterate type="lt">
                                    <p:tmPct val="0"/>
                                  </p:iterate>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1" nodeType="clickEffect">
                                  <p:stCondLst>
                                    <p:cond delay="0"/>
                                  </p:stCondLst>
                                  <p:iterate type="lt">
                                    <p:tmPct val="0"/>
                                  </p:iterate>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anim calcmode="lin" valueType="num">
                                      <p:cBhvr>
                                        <p:cTn id="40" dur="2000" fill="hold"/>
                                        <p:tgtEl>
                                          <p:spTgt spid="6"/>
                                        </p:tgtEl>
                                        <p:attrNameLst>
                                          <p:attrName>ppt_w</p:attrName>
                                        </p:attrNameLst>
                                      </p:cBhvr>
                                      <p:tavLst>
                                        <p:tav tm="0" fmla="#ppt_w*sin(2.5*pi*$)">
                                          <p:val>
                                            <p:fltVal val="0"/>
                                          </p:val>
                                        </p:tav>
                                        <p:tav tm="100000">
                                          <p:val>
                                            <p:fltVal val="1"/>
                                          </p:val>
                                        </p:tav>
                                      </p:tavLst>
                                    </p:anim>
                                    <p:anim calcmode="lin" valueType="num">
                                      <p:cBhvr>
                                        <p:cTn id="41" dur="2000" fill="hold"/>
                                        <p:tgtEl>
                                          <p:spTgt spid="6"/>
                                        </p:tgtEl>
                                        <p:attrNameLst>
                                          <p:attrName>ppt_h</p:attrName>
                                        </p:attrNameLst>
                                      </p:cBhvr>
                                      <p:tavLst>
                                        <p:tav tm="0">
                                          <p:val>
                                            <p:strVal val="#ppt_h"/>
                                          </p:val>
                                        </p:tav>
                                        <p:tav tm="100000">
                                          <p:val>
                                            <p:strVal val="#ppt_h"/>
                                          </p:val>
                                        </p:tav>
                                      </p:tavLst>
                                    </p:anim>
                                  </p:childTnLst>
                                </p:cTn>
                              </p:par>
                              <p:par>
                                <p:cTn id="42" presetID="45" presetClass="entr" presetSubtype="0" fill="hold" grpId="1" nodeType="withEffect">
                                  <p:stCondLst>
                                    <p:cond delay="0"/>
                                  </p:stCondLst>
                                  <p:iterate type="lt">
                                    <p:tmPct val="0"/>
                                  </p:iterate>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anim calcmode="lin" valueType="num">
                                      <p:cBhvr>
                                        <p:cTn id="45" dur="2000" fill="hold"/>
                                        <p:tgtEl>
                                          <p:spTgt spid="9"/>
                                        </p:tgtEl>
                                        <p:attrNameLst>
                                          <p:attrName>ppt_w</p:attrName>
                                        </p:attrNameLst>
                                      </p:cBhvr>
                                      <p:tavLst>
                                        <p:tav tm="0" fmla="#ppt_w*sin(2.5*pi*$)">
                                          <p:val>
                                            <p:fltVal val="0"/>
                                          </p:val>
                                        </p:tav>
                                        <p:tav tm="100000">
                                          <p:val>
                                            <p:fltVal val="1"/>
                                          </p:val>
                                        </p:tav>
                                      </p:tavLst>
                                    </p:anim>
                                    <p:anim calcmode="lin" valueType="num">
                                      <p:cBhvr>
                                        <p:cTn id="46" dur="2000" fill="hold"/>
                                        <p:tgtEl>
                                          <p:spTgt spid="9"/>
                                        </p:tgtEl>
                                        <p:attrNameLst>
                                          <p:attrName>ppt_h</p:attrName>
                                        </p:attrNameLst>
                                      </p:cBhvr>
                                      <p:tavLst>
                                        <p:tav tm="0">
                                          <p:val>
                                            <p:strVal val="#ppt_h"/>
                                          </p:val>
                                        </p:tav>
                                        <p:tav tm="100000">
                                          <p:val>
                                            <p:strVal val="#ppt_h"/>
                                          </p:val>
                                        </p:tav>
                                      </p:tavLst>
                                    </p:anim>
                                  </p:childTnLst>
                                </p:cTn>
                              </p:par>
                              <p:par>
                                <p:cTn id="47" presetID="45" presetClass="entr" presetSubtype="0" fill="hold" grpId="1" nodeType="withEffect">
                                  <p:stCondLst>
                                    <p:cond delay="0"/>
                                  </p:stCondLst>
                                  <p:iterate type="lt">
                                    <p:tmPct val="0"/>
                                  </p:iterate>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anim calcmode="lin" valueType="num">
                                      <p:cBhvr>
                                        <p:cTn id="50" dur="2000" fill="hold"/>
                                        <p:tgtEl>
                                          <p:spTgt spid="11"/>
                                        </p:tgtEl>
                                        <p:attrNameLst>
                                          <p:attrName>ppt_w</p:attrName>
                                        </p:attrNameLst>
                                      </p:cBhvr>
                                      <p:tavLst>
                                        <p:tav tm="0" fmla="#ppt_w*sin(2.5*pi*$)">
                                          <p:val>
                                            <p:fltVal val="0"/>
                                          </p:val>
                                        </p:tav>
                                        <p:tav tm="100000">
                                          <p:val>
                                            <p:fltVal val="1"/>
                                          </p:val>
                                        </p:tav>
                                      </p:tavLst>
                                    </p:anim>
                                    <p:anim calcmode="lin" valueType="num">
                                      <p:cBhvr>
                                        <p:cTn id="51" dur="2000" fill="hold"/>
                                        <p:tgtEl>
                                          <p:spTgt spid="11"/>
                                        </p:tgtEl>
                                        <p:attrNameLst>
                                          <p:attrName>ppt_h</p:attrName>
                                        </p:attrNameLst>
                                      </p:cBhvr>
                                      <p:tavLst>
                                        <p:tav tm="0">
                                          <p:val>
                                            <p:strVal val="#ppt_h"/>
                                          </p:val>
                                        </p:tav>
                                        <p:tav tm="100000">
                                          <p:val>
                                            <p:strVal val="#ppt_h"/>
                                          </p:val>
                                        </p:tav>
                                      </p:tavLst>
                                    </p:anim>
                                  </p:childTnLst>
                                </p:cTn>
                              </p:par>
                              <p:par>
                                <p:cTn id="52" presetID="45" presetClass="entr" presetSubtype="0" fill="hold" grpId="1" nodeType="withEffect">
                                  <p:stCondLst>
                                    <p:cond delay="0"/>
                                  </p:stCondLst>
                                  <p:iterate type="lt">
                                    <p:tmPct val="0"/>
                                  </p:iterate>
                                  <p:childTnLst>
                                    <p:set>
                                      <p:cBhvr>
                                        <p:cTn id="53" dur="1" fill="hold">
                                          <p:stCondLst>
                                            <p:cond delay="0"/>
                                          </p:stCondLst>
                                        </p:cTn>
                                        <p:tgtEl>
                                          <p:spTgt spid="7"/>
                                        </p:tgtEl>
                                        <p:attrNameLst>
                                          <p:attrName>style.visibility</p:attrName>
                                        </p:attrNameLst>
                                      </p:cBhvr>
                                      <p:to>
                                        <p:strVal val="visible"/>
                                      </p:to>
                                    </p:set>
                                    <p:animEffect transition="in" filter="fade">
                                      <p:cBhvr>
                                        <p:cTn id="54" dur="2000"/>
                                        <p:tgtEl>
                                          <p:spTgt spid="7"/>
                                        </p:tgtEl>
                                      </p:cBhvr>
                                    </p:animEffect>
                                    <p:anim calcmode="lin" valueType="num">
                                      <p:cBhvr>
                                        <p:cTn id="55" dur="2000" fill="hold"/>
                                        <p:tgtEl>
                                          <p:spTgt spid="7"/>
                                        </p:tgtEl>
                                        <p:attrNameLst>
                                          <p:attrName>ppt_w</p:attrName>
                                        </p:attrNameLst>
                                      </p:cBhvr>
                                      <p:tavLst>
                                        <p:tav tm="0" fmla="#ppt_w*sin(2.5*pi*$)">
                                          <p:val>
                                            <p:fltVal val="0"/>
                                          </p:val>
                                        </p:tav>
                                        <p:tav tm="100000">
                                          <p:val>
                                            <p:fltVal val="1"/>
                                          </p:val>
                                        </p:tav>
                                      </p:tavLst>
                                    </p:anim>
                                    <p:anim calcmode="lin" valueType="num">
                                      <p:cBhvr>
                                        <p:cTn id="56" dur="2000" fill="hold"/>
                                        <p:tgtEl>
                                          <p:spTgt spid="7"/>
                                        </p:tgtEl>
                                        <p:attrNameLst>
                                          <p:attrName>ppt_h</p:attrName>
                                        </p:attrNameLst>
                                      </p:cBhvr>
                                      <p:tavLst>
                                        <p:tav tm="0">
                                          <p:val>
                                            <p:strVal val="#ppt_h"/>
                                          </p:val>
                                        </p:tav>
                                        <p:tav tm="100000">
                                          <p:val>
                                            <p:strVal val="#ppt_h"/>
                                          </p:val>
                                        </p:tav>
                                      </p:tavLst>
                                    </p:anim>
                                  </p:childTnLst>
                                </p:cTn>
                              </p:par>
                              <p:par>
                                <p:cTn id="57" presetID="45" presetClass="entr" presetSubtype="0" fill="hold" grpId="1" nodeType="withEffect">
                                  <p:stCondLst>
                                    <p:cond delay="0"/>
                                  </p:stCondLst>
                                  <p:iterate type="lt">
                                    <p:tmPct val="0"/>
                                  </p:iterate>
                                  <p:childTnLst>
                                    <p:set>
                                      <p:cBhvr>
                                        <p:cTn id="58" dur="1" fill="hold">
                                          <p:stCondLst>
                                            <p:cond delay="0"/>
                                          </p:stCondLst>
                                        </p:cTn>
                                        <p:tgtEl>
                                          <p:spTgt spid="8"/>
                                        </p:tgtEl>
                                        <p:attrNameLst>
                                          <p:attrName>style.visibility</p:attrName>
                                        </p:attrNameLst>
                                      </p:cBhvr>
                                      <p:to>
                                        <p:strVal val="visible"/>
                                      </p:to>
                                    </p:set>
                                    <p:animEffect transition="in" filter="fade">
                                      <p:cBhvr>
                                        <p:cTn id="59" dur="2000"/>
                                        <p:tgtEl>
                                          <p:spTgt spid="8"/>
                                        </p:tgtEl>
                                      </p:cBhvr>
                                    </p:animEffect>
                                    <p:anim calcmode="lin" valueType="num">
                                      <p:cBhvr>
                                        <p:cTn id="60" dur="2000" fill="hold"/>
                                        <p:tgtEl>
                                          <p:spTgt spid="8"/>
                                        </p:tgtEl>
                                        <p:attrNameLst>
                                          <p:attrName>ppt_w</p:attrName>
                                        </p:attrNameLst>
                                      </p:cBhvr>
                                      <p:tavLst>
                                        <p:tav tm="0" fmla="#ppt_w*sin(2.5*pi*$)">
                                          <p:val>
                                            <p:fltVal val="0"/>
                                          </p:val>
                                        </p:tav>
                                        <p:tav tm="100000">
                                          <p:val>
                                            <p:fltVal val="1"/>
                                          </p:val>
                                        </p:tav>
                                      </p:tavLst>
                                    </p:anim>
                                    <p:anim calcmode="lin" valueType="num">
                                      <p:cBhvr>
                                        <p:cTn id="61" dur="2000" fill="hold"/>
                                        <p:tgtEl>
                                          <p:spTgt spid="8"/>
                                        </p:tgtEl>
                                        <p:attrNameLst>
                                          <p:attrName>ppt_h</p:attrName>
                                        </p:attrNameLst>
                                      </p:cBhvr>
                                      <p:tavLst>
                                        <p:tav tm="0">
                                          <p:val>
                                            <p:strVal val="#ppt_h"/>
                                          </p:val>
                                        </p:tav>
                                        <p:tav tm="100000">
                                          <p:val>
                                            <p:strVal val="#ppt_h"/>
                                          </p:val>
                                        </p:tav>
                                      </p:tavLst>
                                    </p:anim>
                                  </p:childTnLst>
                                </p:cTn>
                              </p:par>
                              <p:par>
                                <p:cTn id="62" presetID="45" presetClass="entr" presetSubtype="0" fill="hold" grpId="1" nodeType="withEffect">
                                  <p:stCondLst>
                                    <p:cond delay="0"/>
                                  </p:stCondLst>
                                  <p:iterate type="lt">
                                    <p:tmPct val="0"/>
                                  </p:iterate>
                                  <p:childTnLst>
                                    <p:set>
                                      <p:cBhvr>
                                        <p:cTn id="63" dur="1" fill="hold">
                                          <p:stCondLst>
                                            <p:cond delay="0"/>
                                          </p:stCondLst>
                                        </p:cTn>
                                        <p:tgtEl>
                                          <p:spTgt spid="10"/>
                                        </p:tgtEl>
                                        <p:attrNameLst>
                                          <p:attrName>style.visibility</p:attrName>
                                        </p:attrNameLst>
                                      </p:cBhvr>
                                      <p:to>
                                        <p:strVal val="visible"/>
                                      </p:to>
                                    </p:set>
                                    <p:animEffect transition="in" filter="fade">
                                      <p:cBhvr>
                                        <p:cTn id="64" dur="2000"/>
                                        <p:tgtEl>
                                          <p:spTgt spid="10"/>
                                        </p:tgtEl>
                                      </p:cBhvr>
                                    </p:animEffect>
                                    <p:anim calcmode="lin" valueType="num">
                                      <p:cBhvr>
                                        <p:cTn id="65" dur="2000" fill="hold"/>
                                        <p:tgtEl>
                                          <p:spTgt spid="10"/>
                                        </p:tgtEl>
                                        <p:attrNameLst>
                                          <p:attrName>ppt_w</p:attrName>
                                        </p:attrNameLst>
                                      </p:cBhvr>
                                      <p:tavLst>
                                        <p:tav tm="0" fmla="#ppt_w*sin(2.5*pi*$)">
                                          <p:val>
                                            <p:fltVal val="0"/>
                                          </p:val>
                                        </p:tav>
                                        <p:tav tm="100000">
                                          <p:val>
                                            <p:fltVal val="1"/>
                                          </p:val>
                                        </p:tav>
                                      </p:tavLst>
                                    </p:anim>
                                    <p:anim calcmode="lin" valueType="num">
                                      <p:cBhvr>
                                        <p:cTn id="6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BAFEC8-B60E-4B1F-9AFE-0A10B3AFD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7875" y="4692074"/>
            <a:ext cx="5028888" cy="1971482"/>
          </a:xfrm>
          <a:prstGeom prst="rect">
            <a:avLst/>
          </a:prstGeom>
        </p:spPr>
      </p:pic>
      <p:sp>
        <p:nvSpPr>
          <p:cNvPr id="7" name="Rectangle 6">
            <a:extLst>
              <a:ext uri="{FF2B5EF4-FFF2-40B4-BE49-F238E27FC236}">
                <a16:creationId xmlns:a16="http://schemas.microsoft.com/office/drawing/2014/main" id="{392F30F9-CC67-4286-99BD-DF8927403F3E}"/>
              </a:ext>
            </a:extLst>
          </p:cNvPr>
          <p:cNvSpPr/>
          <p:nvPr/>
        </p:nvSpPr>
        <p:spPr>
          <a:xfrm>
            <a:off x="452352" y="1056809"/>
            <a:ext cx="11019934" cy="2763813"/>
          </a:xfrm>
          <a:prstGeom prst="rect">
            <a:avLst/>
          </a:prstGeom>
          <a:solidFill>
            <a:schemeClr val="bg1">
              <a:lumMod val="95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Please continue to next BI100 – </a:t>
            </a:r>
            <a:r>
              <a:rPr lang="en-US" sz="2800" b="1" dirty="0">
                <a:solidFill>
                  <a:srgbClr val="0070C0"/>
                </a:solidFill>
              </a:rPr>
              <a:t>Module 3.5 </a:t>
            </a:r>
            <a:r>
              <a:rPr lang="en-US" sz="2800" b="1" dirty="0">
                <a:solidFill>
                  <a:schemeClr val="tx1"/>
                </a:solidFill>
              </a:rPr>
              <a:t>– Spiritual Restoration</a:t>
            </a:r>
          </a:p>
        </p:txBody>
      </p:sp>
    </p:spTree>
    <p:extLst>
      <p:ext uri="{BB962C8B-B14F-4D97-AF65-F5344CB8AC3E}">
        <p14:creationId xmlns:p14="http://schemas.microsoft.com/office/powerpoint/2010/main" val="3336393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931" y="4283966"/>
            <a:ext cx="5363347" cy="2102600"/>
          </a:xfrm>
          <a:prstGeom prst="rect">
            <a:avLst/>
          </a:prstGeom>
        </p:spPr>
      </p:pic>
      <p:sp>
        <p:nvSpPr>
          <p:cNvPr id="3" name="Rectangle 2">
            <a:extLst>
              <a:ext uri="{FF2B5EF4-FFF2-40B4-BE49-F238E27FC236}">
                <a16:creationId xmlns:a16="http://schemas.microsoft.com/office/drawing/2014/main" id="{874ED3D4-AE83-4BF3-A895-9B47C38F51F9}"/>
              </a:ext>
            </a:extLst>
          </p:cNvPr>
          <p:cNvSpPr/>
          <p:nvPr/>
        </p:nvSpPr>
        <p:spPr>
          <a:xfrm>
            <a:off x="802781" y="471434"/>
            <a:ext cx="10827026" cy="980660"/>
          </a:xfrm>
          <a:prstGeom prst="rect">
            <a:avLst/>
          </a:prstGeom>
          <a:solidFill>
            <a:srgbClr val="07F9C2"/>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Baptism of Jesus Christ  plays a central role in preparing Believer for spiritual restoration</a:t>
            </a:r>
          </a:p>
        </p:txBody>
      </p:sp>
      <p:sp>
        <p:nvSpPr>
          <p:cNvPr id="4" name="Rectangle 3">
            <a:extLst>
              <a:ext uri="{FF2B5EF4-FFF2-40B4-BE49-F238E27FC236}">
                <a16:creationId xmlns:a16="http://schemas.microsoft.com/office/drawing/2014/main" id="{3D04E668-37E4-494B-BFC0-15BBBFB92D6A}"/>
              </a:ext>
            </a:extLst>
          </p:cNvPr>
          <p:cNvSpPr/>
          <p:nvPr/>
        </p:nvSpPr>
        <p:spPr>
          <a:xfrm>
            <a:off x="1721963" y="1574643"/>
            <a:ext cx="8748074" cy="5038627"/>
          </a:xfrm>
          <a:prstGeom prst="rect">
            <a:avLst/>
          </a:prstGeom>
          <a:solidFill>
            <a:srgbClr val="07F9C2">
              <a:alpha val="20000"/>
            </a:srgbClr>
          </a:solidFill>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What shall we say then? Shall we continue in sin, that grace may abound? God forbid. How shall we, that are dead to sin, live any longer therein? Know ye not, that so many of us as were baptized into Jesus Christ were baptized into his death? Therefore we are buried with him by baptism into death: that like as Christ was raised up from the dead by the glory of the Father, even so we also should walk in newness of life. For if we have been planted together in the likeness of his death, we shall be also in the likeness of his resurrection: Knowing this, that our old man is crucified with him, that the body of sin might be destroyed, that henceforth we should not serve sin. For he that is dead is freed from sin. Now if we be dead with Christ, we believe that we shall also live with him: Knowing that Christ being raised from the dead dieth no more; death hath no more dominion over him. For in that he died, he died unto sin once: but in that he liveth, he liveth unto God. Likewise reckon ye also yourselves to be dead indeed unto sin, but alive unto God through Jesus Christ our Lord. Let not sin therefore reign in your mortal body, that ye should obey it in the lusts thereof. Neither yield ye your members as instruments of unrighteousness unto sin: but yield yourselves unto God, as those that are alive from the dead, and your members as instruments of righteousness unto God. For sin shall not have dominion over you: for ye are not under the law, but under grace. (Romans 6:1-14)</a:t>
            </a:r>
          </a:p>
        </p:txBody>
      </p:sp>
      <p:sp>
        <p:nvSpPr>
          <p:cNvPr id="5" name="Rectangle 4">
            <a:extLst>
              <a:ext uri="{FF2B5EF4-FFF2-40B4-BE49-F238E27FC236}">
                <a16:creationId xmlns:a16="http://schemas.microsoft.com/office/drawing/2014/main" id="{769924AB-9046-4190-930C-C11826213365}"/>
              </a:ext>
            </a:extLst>
          </p:cNvPr>
          <p:cNvSpPr/>
          <p:nvPr/>
        </p:nvSpPr>
        <p:spPr>
          <a:xfrm>
            <a:off x="1018095" y="2762054"/>
            <a:ext cx="10388338" cy="1521912"/>
          </a:xfrm>
          <a:prstGeom prst="rect">
            <a:avLst/>
          </a:prstGeom>
          <a:gradFill flip="none" rotWithShape="1">
            <a:gsLst>
              <a:gs pos="0">
                <a:schemeClr val="accent1">
                  <a:lumMod val="75000"/>
                </a:schemeClr>
              </a:gs>
              <a:gs pos="58000">
                <a:schemeClr val="accent5">
                  <a:lumMod val="60000"/>
                  <a:lumOff val="40000"/>
                </a:schemeClr>
              </a:gs>
              <a:gs pos="100000">
                <a:schemeClr val="tx2">
                  <a:lumMod val="75000"/>
                  <a:alpha val="82000"/>
                </a:schemeClr>
              </a:gs>
            </a:gsLst>
            <a:path path="circle">
              <a:fillToRect l="50000" t="50000" r="50000" b="5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will study the Baptism of Jesus Christ and the Baptism of the Holy Spirit in great detail in BI100, Module 4. However, it is important to understand that Christ’s Baptism makes it possible for spiritual restoration towards righteousness.  Without the symbolic death and resurrection from the baptismal grave, spiritual restoration cannot be accomplished.  The presence of sin prevents the making of holiness. Thus, we will examine Baptism from the aspect of spiritual restoration first, then in much more detail in upcoming lessons.</a:t>
            </a:r>
          </a:p>
        </p:txBody>
      </p:sp>
    </p:spTree>
    <p:extLst>
      <p:ext uri="{BB962C8B-B14F-4D97-AF65-F5344CB8AC3E}">
        <p14:creationId xmlns:p14="http://schemas.microsoft.com/office/powerpoint/2010/main" val="875674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plus(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6699" y="557531"/>
            <a:ext cx="10312133" cy="830997"/>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600" dirty="0">
                <a:solidFill>
                  <a:schemeClr val="bg1"/>
                </a:solidFill>
                <a:cs typeface="Gotham Medium" pitchFamily="50" charset="0"/>
              </a:rPr>
              <a:t>What shall we say then? Shall we continue in sin, that grace may abound? God forbid. How shall we, that are dead to sin, live any longer therein? Know ye not, that so many of us as were baptized into Jesus Christ were baptized into his death? (Romans 6:1-3)</a:t>
            </a:r>
          </a:p>
        </p:txBody>
      </p:sp>
      <p:pic>
        <p:nvPicPr>
          <p:cNvPr id="5" name="Picture 4">
            <a:extLst>
              <a:ext uri="{FF2B5EF4-FFF2-40B4-BE49-F238E27FC236}">
                <a16:creationId xmlns:a16="http://schemas.microsoft.com/office/drawing/2014/main" id="{D113A533-D8BB-4C75-B26F-7C191DFA0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25" y="2508308"/>
            <a:ext cx="3147136" cy="4200614"/>
          </a:xfrm>
          <a:prstGeom prst="rect">
            <a:avLst/>
          </a:prstGeom>
        </p:spPr>
      </p:pic>
      <p:sp>
        <p:nvSpPr>
          <p:cNvPr id="3" name="Oval 2">
            <a:extLst>
              <a:ext uri="{FF2B5EF4-FFF2-40B4-BE49-F238E27FC236}">
                <a16:creationId xmlns:a16="http://schemas.microsoft.com/office/drawing/2014/main" id="{EFDBDEC4-9098-4E62-B4AB-FB65E1779A2E}"/>
              </a:ext>
            </a:extLst>
          </p:cNvPr>
          <p:cNvSpPr/>
          <p:nvPr/>
        </p:nvSpPr>
        <p:spPr>
          <a:xfrm>
            <a:off x="3669792" y="1892128"/>
            <a:ext cx="3499104" cy="179222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Belief in the LORD God does NOT release sin automatically</a:t>
            </a:r>
          </a:p>
        </p:txBody>
      </p:sp>
      <p:sp>
        <p:nvSpPr>
          <p:cNvPr id="9" name="Oval 8">
            <a:extLst>
              <a:ext uri="{FF2B5EF4-FFF2-40B4-BE49-F238E27FC236}">
                <a16:creationId xmlns:a16="http://schemas.microsoft.com/office/drawing/2014/main" id="{16F4376C-B2B9-4956-A19F-1E47D55C7425}"/>
              </a:ext>
            </a:extLst>
          </p:cNvPr>
          <p:cNvSpPr/>
          <p:nvPr/>
        </p:nvSpPr>
        <p:spPr>
          <a:xfrm>
            <a:off x="3669792" y="4324784"/>
            <a:ext cx="3499104" cy="179222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Baptism of Jesus Christ does NOT give life that releases sin automatically</a:t>
            </a:r>
          </a:p>
        </p:txBody>
      </p:sp>
      <p:sp>
        <p:nvSpPr>
          <p:cNvPr id="10" name="Oval 9">
            <a:extLst>
              <a:ext uri="{FF2B5EF4-FFF2-40B4-BE49-F238E27FC236}">
                <a16:creationId xmlns:a16="http://schemas.microsoft.com/office/drawing/2014/main" id="{76EF2026-6872-4184-B663-3A192DA06BD3}"/>
              </a:ext>
            </a:extLst>
          </p:cNvPr>
          <p:cNvSpPr/>
          <p:nvPr/>
        </p:nvSpPr>
        <p:spPr>
          <a:xfrm>
            <a:off x="7293864" y="4324784"/>
            <a:ext cx="3499104" cy="179222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 Baptism of Jesus Christ DOES BRING death that releases sin automatically</a:t>
            </a:r>
          </a:p>
        </p:txBody>
      </p:sp>
      <p:sp>
        <p:nvSpPr>
          <p:cNvPr id="11" name="Oval 10">
            <a:extLst>
              <a:ext uri="{FF2B5EF4-FFF2-40B4-BE49-F238E27FC236}">
                <a16:creationId xmlns:a16="http://schemas.microsoft.com/office/drawing/2014/main" id="{67D80FE6-78DA-4E8A-8887-BA70BC784551}"/>
              </a:ext>
            </a:extLst>
          </p:cNvPr>
          <p:cNvSpPr/>
          <p:nvPr/>
        </p:nvSpPr>
        <p:spPr>
          <a:xfrm>
            <a:off x="7293864" y="1908048"/>
            <a:ext cx="3499104" cy="179222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Living a good and loving life does NOT release sin automatically</a:t>
            </a:r>
          </a:p>
        </p:txBody>
      </p:sp>
    </p:spTree>
    <p:extLst>
      <p:ext uri="{BB962C8B-B14F-4D97-AF65-F5344CB8AC3E}">
        <p14:creationId xmlns:p14="http://schemas.microsoft.com/office/powerpoint/2010/main" val="2614549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iterate type="lt">
                                    <p:tmPct val="0"/>
                                  </p:iterate>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2" presetClass="exit" presetSubtype="4" fill="hold" grpId="1" nodeType="clickEffect">
                                  <p:stCondLst>
                                    <p:cond delay="0"/>
                                  </p:stCondLst>
                                  <p:childTnLst>
                                    <p:animEffect transition="out" filter="wipe(down)">
                                      <p:cBhvr>
                                        <p:cTn id="78" dur="500"/>
                                        <p:tgtEl>
                                          <p:spTgt spid="3"/>
                                        </p:tgtEl>
                                      </p:cBhvr>
                                    </p:animEffect>
                                    <p:set>
                                      <p:cBhvr>
                                        <p:cTn id="79" dur="1" fill="hold">
                                          <p:stCondLst>
                                            <p:cond delay="499"/>
                                          </p:stCondLst>
                                        </p:cTn>
                                        <p:tgtEl>
                                          <p:spTgt spid="3"/>
                                        </p:tgtEl>
                                        <p:attrNameLst>
                                          <p:attrName>style.visibility</p:attrName>
                                        </p:attrNameLst>
                                      </p:cBhvr>
                                      <p:to>
                                        <p:strVal val="hidden"/>
                                      </p:to>
                                    </p:set>
                                  </p:childTnLst>
                                </p:cTn>
                              </p:par>
                              <p:par>
                                <p:cTn id="80" presetID="22" presetClass="exit" presetSubtype="4" fill="hold" grpId="1" nodeType="withEffect">
                                  <p:stCondLst>
                                    <p:cond delay="0"/>
                                  </p:stCondLst>
                                  <p:childTnLst>
                                    <p:animEffect transition="out" filter="wipe(down)">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par>
                                <p:cTn id="83" presetID="22" presetClass="exit" presetSubtype="4" fill="hold" grpId="1" nodeType="withEffect">
                                  <p:stCondLst>
                                    <p:cond delay="0"/>
                                  </p:stCondLst>
                                  <p:childTnLst>
                                    <p:animEffect transition="out" filter="wipe(down)">
                                      <p:cBhvr>
                                        <p:cTn id="84" dur="500"/>
                                        <p:tgtEl>
                                          <p:spTgt spid="9"/>
                                        </p:tgtEl>
                                      </p:cBhvr>
                                    </p:animEffect>
                                    <p:set>
                                      <p:cBhvr>
                                        <p:cTn id="85" dur="1" fill="hold">
                                          <p:stCondLst>
                                            <p:cond delay="499"/>
                                          </p:stCondLst>
                                        </p:cTn>
                                        <p:tgtEl>
                                          <p:spTgt spid="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6" presetClass="emph" presetSubtype="0" fill="hold" grpId="1" nodeType="clickEffect">
                                  <p:stCondLst>
                                    <p:cond delay="0"/>
                                  </p:stCondLst>
                                  <p:iterate type="lt">
                                    <p:tmPct val="0"/>
                                  </p:iterate>
                                  <p:childTnLst>
                                    <p:animScale>
                                      <p:cBhvr>
                                        <p:cTn id="89"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0461" y="488259"/>
            <a:ext cx="10506012" cy="461665"/>
          </a:xfrm>
          <a:prstGeom prst="rect">
            <a:avLst/>
          </a:prstGeom>
          <a:gradFill flip="none" rotWithShape="1">
            <a:gsLst>
              <a:gs pos="0">
                <a:srgbClr val="FF0000"/>
              </a:gs>
              <a:gs pos="97000">
                <a:schemeClr val="tx1"/>
              </a:gs>
            </a:gsLst>
            <a:path path="shape">
              <a:fillToRect l="50000" t="50000" r="50000" b="50000"/>
            </a:path>
            <a:tileRect/>
          </a:gradFill>
          <a:ln>
            <a:noFill/>
          </a:ln>
          <a:effectLst>
            <a:outerShdw blurRad="63500" sx="102000" sy="102000" algn="ctr" rotWithShape="0">
              <a:prstClr val="black">
                <a:alpha val="40000"/>
              </a:prstClr>
            </a:outerShdw>
          </a:effectLst>
        </p:spPr>
        <p:txBody>
          <a:bodyPr wrap="square" rtlCol="0">
            <a:spAutoFit/>
          </a:bodyPr>
          <a:lstStyle/>
          <a:p>
            <a:pPr algn="ctr"/>
            <a:r>
              <a:rPr lang="en-US" sz="2400" b="1" dirty="0">
                <a:solidFill>
                  <a:schemeClr val="bg1"/>
                </a:solidFill>
              </a:rPr>
              <a:t>Sin SUCKS…</a:t>
            </a:r>
          </a:p>
        </p:txBody>
      </p:sp>
      <p:pic>
        <p:nvPicPr>
          <p:cNvPr id="6" name="Picture 5">
            <a:extLst>
              <a:ext uri="{FF2B5EF4-FFF2-40B4-BE49-F238E27FC236}">
                <a16:creationId xmlns:a16="http://schemas.microsoft.com/office/drawing/2014/main" id="{C9D593A5-AFC4-4853-B2AD-37C71DE217B4}"/>
              </a:ext>
            </a:extLst>
          </p:cNvPr>
          <p:cNvPicPr>
            <a:picLocks noChangeAspect="1"/>
          </p:cNvPicPr>
          <p:nvPr/>
        </p:nvPicPr>
        <p:blipFill>
          <a:blip r:embed="rId2"/>
          <a:stretch>
            <a:fillRect/>
          </a:stretch>
        </p:blipFill>
        <p:spPr>
          <a:xfrm>
            <a:off x="4370838" y="4762788"/>
            <a:ext cx="2835132" cy="1952470"/>
          </a:xfrm>
          <a:prstGeom prst="rect">
            <a:avLst/>
          </a:prstGeom>
        </p:spPr>
      </p:pic>
      <p:sp>
        <p:nvSpPr>
          <p:cNvPr id="2" name="Rectangle 1">
            <a:extLst>
              <a:ext uri="{FF2B5EF4-FFF2-40B4-BE49-F238E27FC236}">
                <a16:creationId xmlns:a16="http://schemas.microsoft.com/office/drawing/2014/main" id="{53204F62-D9A3-4E51-9198-8A68A02EFDE8}"/>
              </a:ext>
            </a:extLst>
          </p:cNvPr>
          <p:cNvSpPr/>
          <p:nvPr/>
        </p:nvSpPr>
        <p:spPr>
          <a:xfrm>
            <a:off x="1020461" y="1361209"/>
            <a:ext cx="2824175" cy="1475509"/>
          </a:xfrm>
          <a:prstGeom prst="rect">
            <a:avLst/>
          </a:prstGeom>
          <a:solidFill>
            <a:schemeClr val="tx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Innocent sins </a:t>
            </a:r>
            <a:r>
              <a:rPr lang="en-US" dirty="0"/>
              <a:t>require death to the bearer for </a:t>
            </a:r>
          </a:p>
          <a:p>
            <a:pPr algn="ctr"/>
            <a:r>
              <a:rPr lang="en-US" dirty="0"/>
              <a:t>their release</a:t>
            </a:r>
          </a:p>
        </p:txBody>
      </p:sp>
      <p:sp>
        <p:nvSpPr>
          <p:cNvPr id="4" name="Rectangle 3">
            <a:extLst>
              <a:ext uri="{FF2B5EF4-FFF2-40B4-BE49-F238E27FC236}">
                <a16:creationId xmlns:a16="http://schemas.microsoft.com/office/drawing/2014/main" id="{BBA0ACB2-DCBA-4BCA-904C-D4F417E6DB5E}"/>
              </a:ext>
            </a:extLst>
          </p:cNvPr>
          <p:cNvSpPr/>
          <p:nvPr/>
        </p:nvSpPr>
        <p:spPr>
          <a:xfrm>
            <a:off x="4861379" y="1357456"/>
            <a:ext cx="2824175" cy="1475509"/>
          </a:xfrm>
          <a:prstGeom prst="rect">
            <a:avLst/>
          </a:prstGeom>
          <a:solidFill>
            <a:schemeClr val="tx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Sins caused by your parent’s </a:t>
            </a:r>
            <a:r>
              <a:rPr lang="en-US" dirty="0">
                <a:solidFill>
                  <a:srgbClr val="FF0000"/>
                </a:solidFill>
              </a:rPr>
              <a:t>poor teachings</a:t>
            </a:r>
            <a:r>
              <a:rPr lang="en-US" dirty="0"/>
              <a:t> still can only be released at your grave</a:t>
            </a:r>
          </a:p>
        </p:txBody>
      </p:sp>
      <p:sp>
        <p:nvSpPr>
          <p:cNvPr id="5" name="Rectangle 4">
            <a:extLst>
              <a:ext uri="{FF2B5EF4-FFF2-40B4-BE49-F238E27FC236}">
                <a16:creationId xmlns:a16="http://schemas.microsoft.com/office/drawing/2014/main" id="{BF64FB8C-A5F2-4E38-9EE8-B1FA13A39071}"/>
              </a:ext>
            </a:extLst>
          </p:cNvPr>
          <p:cNvSpPr/>
          <p:nvPr/>
        </p:nvSpPr>
        <p:spPr>
          <a:xfrm>
            <a:off x="8702298" y="1357456"/>
            <a:ext cx="2824175" cy="1475509"/>
          </a:xfrm>
          <a:prstGeom prst="rect">
            <a:avLst/>
          </a:prstGeom>
          <a:solidFill>
            <a:schemeClr val="tx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Deliberate sin </a:t>
            </a:r>
            <a:r>
              <a:rPr lang="en-US" dirty="0"/>
              <a:t>that is done to initiate or establish a greater good, still takes death for sin release</a:t>
            </a:r>
          </a:p>
        </p:txBody>
      </p:sp>
      <p:sp>
        <p:nvSpPr>
          <p:cNvPr id="7" name="Rectangle 6">
            <a:extLst>
              <a:ext uri="{FF2B5EF4-FFF2-40B4-BE49-F238E27FC236}">
                <a16:creationId xmlns:a16="http://schemas.microsoft.com/office/drawing/2014/main" id="{98FD1B63-2C20-4A67-AC87-1B3BF53DA532}"/>
              </a:ext>
            </a:extLst>
          </p:cNvPr>
          <p:cNvSpPr/>
          <p:nvPr/>
        </p:nvSpPr>
        <p:spPr>
          <a:xfrm>
            <a:off x="1020462" y="3248003"/>
            <a:ext cx="2824174" cy="1475509"/>
          </a:xfrm>
          <a:prstGeom prst="rect">
            <a:avLst/>
          </a:prstGeom>
          <a:solidFill>
            <a:schemeClr val="tx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Lust</a:t>
            </a:r>
            <a:r>
              <a:rPr lang="en-US" dirty="0"/>
              <a:t> causes sin and that sin can only be released at the death of the sinner</a:t>
            </a:r>
          </a:p>
        </p:txBody>
      </p:sp>
      <p:sp>
        <p:nvSpPr>
          <p:cNvPr id="8" name="Rectangle 7">
            <a:extLst>
              <a:ext uri="{FF2B5EF4-FFF2-40B4-BE49-F238E27FC236}">
                <a16:creationId xmlns:a16="http://schemas.microsoft.com/office/drawing/2014/main" id="{AC5F7DCD-50F1-4B1D-975E-393479EAD3D4}"/>
              </a:ext>
            </a:extLst>
          </p:cNvPr>
          <p:cNvSpPr/>
          <p:nvPr/>
        </p:nvSpPr>
        <p:spPr>
          <a:xfrm>
            <a:off x="4861379" y="3240497"/>
            <a:ext cx="2824175" cy="1475509"/>
          </a:xfrm>
          <a:prstGeom prst="rect">
            <a:avLst/>
          </a:prstGeom>
          <a:solidFill>
            <a:schemeClr val="tx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 brings </a:t>
            </a:r>
            <a:r>
              <a:rPr lang="en-US" dirty="0">
                <a:solidFill>
                  <a:srgbClr val="FF0000"/>
                </a:solidFill>
              </a:rPr>
              <a:t>servitude</a:t>
            </a:r>
            <a:r>
              <a:rPr lang="en-US" dirty="0"/>
              <a:t> to the bearer, with ever-increasing dirtiness hiding God’s light</a:t>
            </a:r>
          </a:p>
        </p:txBody>
      </p:sp>
      <p:sp>
        <p:nvSpPr>
          <p:cNvPr id="9" name="Rectangle 8">
            <a:extLst>
              <a:ext uri="{FF2B5EF4-FFF2-40B4-BE49-F238E27FC236}">
                <a16:creationId xmlns:a16="http://schemas.microsoft.com/office/drawing/2014/main" id="{11D28213-148E-4D8F-91A2-D85818B3F2E0}"/>
              </a:ext>
            </a:extLst>
          </p:cNvPr>
          <p:cNvSpPr/>
          <p:nvPr/>
        </p:nvSpPr>
        <p:spPr>
          <a:xfrm>
            <a:off x="8702299" y="3240496"/>
            <a:ext cx="2824174" cy="1475509"/>
          </a:xfrm>
          <a:prstGeom prst="rect">
            <a:avLst/>
          </a:prstGeom>
          <a:solidFill>
            <a:schemeClr val="tx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Sin sucks</a:t>
            </a:r>
            <a:r>
              <a:rPr lang="en-US" dirty="0"/>
              <a:t>…It sucks life from sinners, and eventually brings the fallen to death and separation from God</a:t>
            </a:r>
          </a:p>
        </p:txBody>
      </p:sp>
    </p:spTree>
    <p:extLst>
      <p:ext uri="{BB962C8B-B14F-4D97-AF65-F5344CB8AC3E}">
        <p14:creationId xmlns:p14="http://schemas.microsoft.com/office/powerpoint/2010/main" val="3754327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C51EC2-897E-4E07-BE5A-1516ACEB3F1D}"/>
              </a:ext>
            </a:extLst>
          </p:cNvPr>
          <p:cNvSpPr/>
          <p:nvPr/>
        </p:nvSpPr>
        <p:spPr>
          <a:xfrm>
            <a:off x="770585" y="231032"/>
            <a:ext cx="10818253" cy="4134905"/>
          </a:xfrm>
          <a:prstGeom prst="rect">
            <a:avLst/>
          </a:prstGeom>
          <a:gradFill flip="none" rotWithShape="1">
            <a:gsLst>
              <a:gs pos="96000">
                <a:srgbClr val="05F8D8"/>
              </a:gs>
              <a:gs pos="15000">
                <a:schemeClr val="accent1">
                  <a:lumMod val="75000"/>
                </a:schemeClr>
              </a:gs>
              <a:gs pos="100000">
                <a:srgbClr val="9DDD58"/>
              </a:gs>
            </a:gsLst>
            <a:path path="shape">
              <a:fillToRect l="50000" t="50000" r="50000" b="50000"/>
            </a:path>
            <a:tileRect/>
          </a:gradFill>
          <a:ln>
            <a:solidFill>
              <a:schemeClr val="bg1"/>
            </a:solidFill>
          </a:ln>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endParaRPr>
          </a:p>
        </p:txBody>
      </p:sp>
      <p:sp>
        <p:nvSpPr>
          <p:cNvPr id="5" name="Rectangle 4">
            <a:extLst>
              <a:ext uri="{FF2B5EF4-FFF2-40B4-BE49-F238E27FC236}">
                <a16:creationId xmlns:a16="http://schemas.microsoft.com/office/drawing/2014/main" id="{07DB4CF7-B8CF-46C8-B1E6-5A9F31AC6C28}"/>
              </a:ext>
            </a:extLst>
          </p:cNvPr>
          <p:cNvSpPr/>
          <p:nvPr/>
        </p:nvSpPr>
        <p:spPr>
          <a:xfrm>
            <a:off x="449005" y="4649271"/>
            <a:ext cx="3249456" cy="1547235"/>
          </a:xfrm>
          <a:prstGeom prst="rect">
            <a:avLst/>
          </a:prstGeom>
          <a:gradFill flip="none" rotWithShape="1">
            <a:gsLst>
              <a:gs pos="0">
                <a:srgbClr val="05F8D8"/>
              </a:gs>
              <a:gs pos="50000">
                <a:schemeClr val="accent1">
                  <a:shade val="67500"/>
                  <a:satMod val="115000"/>
                </a:schemeClr>
              </a:gs>
              <a:gs pos="100000">
                <a:srgbClr val="9DDD58"/>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There is a big difference between</a:t>
            </a:r>
          </a:p>
          <a:p>
            <a:pPr algn="ctr"/>
            <a:r>
              <a:rPr lang="en-US" sz="1400" dirty="0"/>
              <a:t> being ruled by law and being </a:t>
            </a:r>
          </a:p>
          <a:p>
            <a:pPr algn="ctr"/>
            <a:r>
              <a:rPr lang="en-US" sz="1400" dirty="0"/>
              <a:t>blessed by God’s grace</a:t>
            </a:r>
          </a:p>
        </p:txBody>
      </p:sp>
      <p:sp>
        <p:nvSpPr>
          <p:cNvPr id="6" name="Rectangle 5">
            <a:extLst>
              <a:ext uri="{FF2B5EF4-FFF2-40B4-BE49-F238E27FC236}">
                <a16:creationId xmlns:a16="http://schemas.microsoft.com/office/drawing/2014/main" id="{CD0FFB08-76A0-4170-834F-B23EBC8CA8DB}"/>
              </a:ext>
            </a:extLst>
          </p:cNvPr>
          <p:cNvSpPr/>
          <p:nvPr/>
        </p:nvSpPr>
        <p:spPr>
          <a:xfrm>
            <a:off x="4554984" y="4649271"/>
            <a:ext cx="3249456" cy="1547235"/>
          </a:xfrm>
          <a:prstGeom prst="rect">
            <a:avLst/>
          </a:prstGeom>
          <a:gradFill flip="none" rotWithShape="1">
            <a:gsLst>
              <a:gs pos="0">
                <a:schemeClr val="accent1">
                  <a:shade val="30000"/>
                  <a:satMod val="115000"/>
                </a:schemeClr>
              </a:gs>
              <a:gs pos="50000">
                <a:srgbClr val="9DDD58"/>
              </a:gs>
              <a:gs pos="100000">
                <a:srgbClr val="09FAE3"/>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Servants of sin are </a:t>
            </a:r>
          </a:p>
          <a:p>
            <a:pPr algn="ctr"/>
            <a:r>
              <a:rPr lang="en-US" sz="1400" dirty="0"/>
              <a:t>disobedient to God’s</a:t>
            </a:r>
          </a:p>
          <a:p>
            <a:pPr algn="ctr"/>
            <a:r>
              <a:rPr lang="en-US" sz="1400" dirty="0"/>
              <a:t> law.  Sin has complete </a:t>
            </a:r>
          </a:p>
          <a:p>
            <a:pPr algn="ctr"/>
            <a:r>
              <a:rPr lang="en-US" sz="1400" dirty="0"/>
              <a:t>dominion (control) over them. </a:t>
            </a:r>
          </a:p>
        </p:txBody>
      </p:sp>
      <p:sp>
        <p:nvSpPr>
          <p:cNvPr id="9" name="Rectangle 8">
            <a:extLst>
              <a:ext uri="{FF2B5EF4-FFF2-40B4-BE49-F238E27FC236}">
                <a16:creationId xmlns:a16="http://schemas.microsoft.com/office/drawing/2014/main" id="{4639D370-B3AF-4497-AE96-D04809DFCFCB}"/>
              </a:ext>
            </a:extLst>
          </p:cNvPr>
          <p:cNvSpPr/>
          <p:nvPr/>
        </p:nvSpPr>
        <p:spPr>
          <a:xfrm>
            <a:off x="8660964" y="4649271"/>
            <a:ext cx="3249456" cy="1547235"/>
          </a:xfrm>
          <a:prstGeom prst="rect">
            <a:avLst/>
          </a:prstGeom>
          <a:gradFill flip="none" rotWithShape="1">
            <a:gsLst>
              <a:gs pos="0">
                <a:srgbClr val="008661"/>
              </a:gs>
              <a:gs pos="50000">
                <a:schemeClr val="accent1">
                  <a:shade val="67500"/>
                  <a:satMod val="115000"/>
                </a:schemeClr>
              </a:gs>
              <a:gs pos="100000">
                <a:srgbClr val="05F8D8"/>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Servants of righteousness are </a:t>
            </a:r>
          </a:p>
          <a:p>
            <a:pPr algn="ctr"/>
            <a:r>
              <a:rPr lang="en-US" sz="1400" dirty="0"/>
              <a:t>blessed to serve God with</a:t>
            </a:r>
          </a:p>
          <a:p>
            <a:pPr algn="ctr"/>
            <a:r>
              <a:rPr lang="en-US" sz="1400" dirty="0"/>
              <a:t>their heart according to </a:t>
            </a:r>
          </a:p>
          <a:p>
            <a:pPr algn="ctr"/>
            <a:r>
              <a:rPr lang="en-US" sz="1400" dirty="0"/>
              <a:t>the doctrine of Christ</a:t>
            </a:r>
          </a:p>
        </p:txBody>
      </p:sp>
      <p:sp>
        <p:nvSpPr>
          <p:cNvPr id="7" name="Rectangle 6">
            <a:extLst>
              <a:ext uri="{FF2B5EF4-FFF2-40B4-BE49-F238E27FC236}">
                <a16:creationId xmlns:a16="http://schemas.microsoft.com/office/drawing/2014/main" id="{67DD114B-0E59-4462-AC9E-4379C60335FB}"/>
              </a:ext>
            </a:extLst>
          </p:cNvPr>
          <p:cNvSpPr/>
          <p:nvPr/>
        </p:nvSpPr>
        <p:spPr>
          <a:xfrm>
            <a:off x="1519707" y="528034"/>
            <a:ext cx="9414456" cy="3693319"/>
          </a:xfrm>
          <a:prstGeom prst="rect">
            <a:avLst/>
          </a:prstGeom>
          <a:scene3d>
            <a:camera prst="perspectiveRelaxedModerately"/>
            <a:lightRig rig="threePt" dir="t"/>
          </a:scene3d>
        </p:spPr>
        <p:txBody>
          <a:bodyPr wrap="square">
            <a:spAutoFit/>
          </a:bodyPr>
          <a:lstStyle/>
          <a:p>
            <a:pPr algn="just"/>
            <a:r>
              <a:rPr lang="en-US" dirty="0">
                <a:solidFill>
                  <a:schemeClr val="tx1">
                    <a:lumMod val="95000"/>
                    <a:lumOff val="5000"/>
                  </a:schemeClr>
                </a:solidFill>
              </a:rPr>
              <a:t>For sin shall not have dominion over you: for ye are not under the law, but under grace. What then? shall we sin, because we are not under the law, but under grace? God forbid. Know ye not, that to whom ye yield yourselves servants to obey, his servants ye are to whom ye obey; whether of sin unto death, or of obedience unto righteousness? But God be thanked, that ye were the servants of sin, but ye have obeyed from the heart that form of doctrine which was delivered you. Being then made free from sin, ye became the servants of righteousness. I speak after the manner of men because of the infirmity of your flesh: for as ye have yielded your members servants to uncleanness and to iniquity unto iniquity; even so now yield your members servants to righteousness unto holiness. For when ye were the servants of sin, ye were free from righteousness. What fruit had ye then in those things whereof ye are now ashamed? for the end of those things is death. But now being made free from sin, and become servants to God, ye have your fruit unto holiness, and the end everlasting life. For the wages of sin is death; but the gift of God is eternal life through Jesus Christ our Lord. (Romans 6:14-23)</a:t>
            </a:r>
          </a:p>
        </p:txBody>
      </p:sp>
    </p:spTree>
    <p:extLst>
      <p:ext uri="{BB962C8B-B14F-4D97-AF65-F5344CB8AC3E}">
        <p14:creationId xmlns:p14="http://schemas.microsoft.com/office/powerpoint/2010/main" val="2793933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81FA8-E5C3-4D30-94F9-78B02FAADCE9}"/>
              </a:ext>
            </a:extLst>
          </p:cNvPr>
          <p:cNvSpPr/>
          <p:nvPr/>
        </p:nvSpPr>
        <p:spPr>
          <a:xfrm>
            <a:off x="327169" y="4387561"/>
            <a:ext cx="3457488" cy="1875082"/>
          </a:xfrm>
          <a:prstGeom prst="rect">
            <a:avLst/>
          </a:prstGeom>
          <a:gradFill>
            <a:gsLst>
              <a:gs pos="0">
                <a:srgbClr val="065798"/>
              </a:gs>
              <a:gs pos="50000">
                <a:srgbClr val="523D9B"/>
              </a:gs>
              <a:gs pos="100000">
                <a:srgbClr val="002060"/>
              </a:gs>
            </a:gsLst>
            <a:path path="circle">
              <a:fillToRect l="50000" t="50000" r="50000" b="50000"/>
            </a:path>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Sinners that walk in the </a:t>
            </a:r>
          </a:p>
          <a:p>
            <a:pPr algn="ctr"/>
            <a:r>
              <a:rPr lang="en-US" dirty="0"/>
              <a:t>flesh of </a:t>
            </a:r>
            <a:r>
              <a:rPr lang="en-US" dirty="0">
                <a:solidFill>
                  <a:srgbClr val="FFFF00"/>
                </a:solidFill>
              </a:rPr>
              <a:t>Natural Life </a:t>
            </a:r>
            <a:r>
              <a:rPr lang="en-US" dirty="0"/>
              <a:t>are </a:t>
            </a:r>
          </a:p>
          <a:p>
            <a:pPr algn="ctr"/>
            <a:r>
              <a:rPr lang="en-US" dirty="0"/>
              <a:t>servants of uncleanness</a:t>
            </a:r>
          </a:p>
        </p:txBody>
      </p:sp>
      <p:sp>
        <p:nvSpPr>
          <p:cNvPr id="8" name="Rectangle 7">
            <a:extLst>
              <a:ext uri="{FF2B5EF4-FFF2-40B4-BE49-F238E27FC236}">
                <a16:creationId xmlns:a16="http://schemas.microsoft.com/office/drawing/2014/main" id="{B97F6308-2BA4-480C-AF35-CCF5CE5FF586}"/>
              </a:ext>
            </a:extLst>
          </p:cNvPr>
          <p:cNvSpPr/>
          <p:nvPr/>
        </p:nvSpPr>
        <p:spPr>
          <a:xfrm>
            <a:off x="592283" y="398039"/>
            <a:ext cx="11028758" cy="3774716"/>
          </a:xfrm>
          <a:prstGeom prst="rect">
            <a:avLst/>
          </a:prstGeom>
          <a:gradFill flip="none" rotWithShape="1">
            <a:gsLst>
              <a:gs pos="0">
                <a:srgbClr val="065798"/>
              </a:gs>
              <a:gs pos="50000">
                <a:srgbClr val="523D9B"/>
              </a:gs>
              <a:gs pos="100000">
                <a:srgbClr val="002060"/>
              </a:gs>
            </a:gsLst>
            <a:path path="circle">
              <a:fillToRect l="50000" t="50000" r="50000" b="50000"/>
            </a:path>
            <a:tileRect/>
          </a:gradFill>
          <a:ln>
            <a:noFill/>
          </a:ln>
          <a:scene3d>
            <a:camera prst="perspectiveRelaxedModerately"/>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endParaRPr>
          </a:p>
        </p:txBody>
      </p:sp>
      <p:sp>
        <p:nvSpPr>
          <p:cNvPr id="5" name="Rectangle 4">
            <a:extLst>
              <a:ext uri="{FF2B5EF4-FFF2-40B4-BE49-F238E27FC236}">
                <a16:creationId xmlns:a16="http://schemas.microsoft.com/office/drawing/2014/main" id="{148756D9-2796-41B6-8A94-E8E9E756EBF5}"/>
              </a:ext>
            </a:extLst>
          </p:cNvPr>
          <p:cNvSpPr/>
          <p:nvPr/>
        </p:nvSpPr>
        <p:spPr>
          <a:xfrm>
            <a:off x="4245361" y="4387562"/>
            <a:ext cx="3457488" cy="1875081"/>
          </a:xfrm>
          <a:prstGeom prst="rect">
            <a:avLst/>
          </a:prstGeom>
          <a:gradFill>
            <a:gsLst>
              <a:gs pos="0">
                <a:srgbClr val="065798"/>
              </a:gs>
              <a:gs pos="50000">
                <a:srgbClr val="523D9B"/>
              </a:gs>
              <a:gs pos="100000">
                <a:srgbClr val="002060"/>
              </a:gs>
            </a:gsLst>
            <a:path path="circle">
              <a:fillToRect l="50000" t="50000" r="50000" b="50000"/>
            </a:path>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Iniquity comes when </a:t>
            </a:r>
          </a:p>
          <a:p>
            <a:pPr algn="ctr"/>
            <a:r>
              <a:rPr lang="en-US" dirty="0">
                <a:solidFill>
                  <a:srgbClr val="FFFF00"/>
                </a:solidFill>
              </a:rPr>
              <a:t>Natural Life</a:t>
            </a:r>
            <a:r>
              <a:rPr lang="en-US" dirty="0"/>
              <a:t> people serve </a:t>
            </a:r>
          </a:p>
          <a:p>
            <a:pPr algn="ctr"/>
            <a:r>
              <a:rPr lang="en-US" dirty="0"/>
              <a:t>their master (flesh) well</a:t>
            </a:r>
          </a:p>
        </p:txBody>
      </p:sp>
      <p:sp>
        <p:nvSpPr>
          <p:cNvPr id="7" name="Rectangle 6">
            <a:extLst>
              <a:ext uri="{FF2B5EF4-FFF2-40B4-BE49-F238E27FC236}">
                <a16:creationId xmlns:a16="http://schemas.microsoft.com/office/drawing/2014/main" id="{EFD55241-3172-4454-BAF5-7153E874F15B}"/>
              </a:ext>
            </a:extLst>
          </p:cNvPr>
          <p:cNvSpPr/>
          <p:nvPr/>
        </p:nvSpPr>
        <p:spPr>
          <a:xfrm>
            <a:off x="8163553" y="4370075"/>
            <a:ext cx="3457488" cy="1875080"/>
          </a:xfrm>
          <a:prstGeom prst="rect">
            <a:avLst/>
          </a:prstGeom>
          <a:gradFill>
            <a:gsLst>
              <a:gs pos="0">
                <a:srgbClr val="065798"/>
              </a:gs>
              <a:gs pos="50000">
                <a:srgbClr val="523D9B"/>
              </a:gs>
              <a:gs pos="100000">
                <a:srgbClr val="002060"/>
              </a:gs>
            </a:gsLst>
            <a:path path="circle">
              <a:fillToRect l="50000" t="50000" r="50000" b="50000"/>
            </a:path>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Holiness comes when </a:t>
            </a:r>
          </a:p>
          <a:p>
            <a:pPr algn="ctr"/>
            <a:r>
              <a:rPr lang="en-US" dirty="0">
                <a:solidFill>
                  <a:srgbClr val="FFFF00"/>
                </a:solidFill>
              </a:rPr>
              <a:t>Spiritual Life </a:t>
            </a:r>
            <a:r>
              <a:rPr lang="en-US" dirty="0"/>
              <a:t>people serve </a:t>
            </a:r>
          </a:p>
          <a:p>
            <a:pPr algn="ctr"/>
            <a:r>
              <a:rPr lang="en-US" dirty="0"/>
              <a:t>their master (Spirit) well</a:t>
            </a:r>
          </a:p>
        </p:txBody>
      </p:sp>
      <p:sp>
        <p:nvSpPr>
          <p:cNvPr id="3" name="Rectangle 2">
            <a:extLst>
              <a:ext uri="{FF2B5EF4-FFF2-40B4-BE49-F238E27FC236}">
                <a16:creationId xmlns:a16="http://schemas.microsoft.com/office/drawing/2014/main" id="{A834F0D5-1CDB-46AA-9962-C21B4259AB1B}"/>
              </a:ext>
            </a:extLst>
          </p:cNvPr>
          <p:cNvSpPr/>
          <p:nvPr/>
        </p:nvSpPr>
        <p:spPr>
          <a:xfrm>
            <a:off x="940158" y="612845"/>
            <a:ext cx="10419008" cy="3416320"/>
          </a:xfrm>
          <a:prstGeom prst="rect">
            <a:avLst/>
          </a:prstGeom>
          <a:scene3d>
            <a:camera prst="perspectiveRelaxedModerately"/>
            <a:lightRig rig="threePt" dir="t"/>
          </a:scene3d>
        </p:spPr>
        <p:txBody>
          <a:bodyPr wrap="square">
            <a:spAutoFit/>
          </a:bodyPr>
          <a:lstStyle/>
          <a:p>
            <a:pPr algn="just"/>
            <a:r>
              <a:rPr lang="en-US" dirty="0">
                <a:solidFill>
                  <a:schemeClr val="bg1"/>
                </a:solidFill>
              </a:rPr>
              <a:t>For sin shall not have dominion over you: for ye are not under the law, but under grace. What then? shall we sin, because we are not under the law, but under grace? God forbid. Know ye not, that to whom ye yield yourselves servants to obey, his servants ye are to whom ye obey; whether of sin unto death, or of obedience unto righteousness? But God be thanked, that ye were the servants of sin, but ye have obeyed from the heart that form of doctrine which was delivered you. Being then made free from sin, ye became the servants of righteousness. I speak after the manner of men because of the infirmity of your flesh: for as ye have yielded your members servants to uncleanness and to iniquity unto iniquity; even so now yield your members servants to righteousness unto holiness. For when ye were the servants of sin, ye were free from righteousness. What fruit had ye then in those things whereof ye are now ashamed? for the end of those things is death. But now being made free from sin, and become servants to God, ye have your fruit unto holiness, and the end everlasting life. For the wages of sin is death; but the gift of God is eternal life through Jesus Christ our Lord. (Romans 6:14-23)</a:t>
            </a:r>
            <a:endParaRPr lang="en-US" dirty="0"/>
          </a:p>
        </p:txBody>
      </p:sp>
    </p:spTree>
    <p:extLst>
      <p:ext uri="{BB962C8B-B14F-4D97-AF65-F5344CB8AC3E}">
        <p14:creationId xmlns:p14="http://schemas.microsoft.com/office/powerpoint/2010/main" val="2963275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C5A7A5-1A5D-4CF2-8C79-4BC2F06605A8}"/>
              </a:ext>
            </a:extLst>
          </p:cNvPr>
          <p:cNvSpPr/>
          <p:nvPr/>
        </p:nvSpPr>
        <p:spPr>
          <a:xfrm>
            <a:off x="746288" y="291793"/>
            <a:ext cx="10699423" cy="4075033"/>
          </a:xfrm>
          <a:prstGeom prst="rect">
            <a:avLst/>
          </a:prstGeom>
          <a:gradFill flip="none" rotWithShape="1">
            <a:gsLst>
              <a:gs pos="0">
                <a:srgbClr val="E41AAA"/>
              </a:gs>
              <a:gs pos="50000">
                <a:srgbClr val="7030A0">
                  <a:shade val="67500"/>
                  <a:satMod val="115000"/>
                </a:srgbClr>
              </a:gs>
              <a:gs pos="100000">
                <a:srgbClr val="C00000"/>
              </a:gs>
            </a:gsLst>
            <a:path path="circle">
              <a:fillToRect l="50000" t="50000" r="50000" b="50000"/>
            </a:path>
            <a:tileRect/>
          </a:gradFill>
          <a:ln>
            <a:noFill/>
          </a:ln>
          <a:effectLst>
            <a:outerShdw blurRad="190500" dist="228600" dir="2700000" algn="ctr">
              <a:srgbClr val="000000">
                <a:alpha val="30000"/>
              </a:srgbClr>
            </a:outerShdw>
          </a:effectLst>
          <a:scene3d>
            <a:camera prst="perspectiveRelaxedModerately"/>
            <a:lightRig rig="glow" dir="t">
              <a:rot lat="0" lon="0" rev="4800000"/>
            </a:lightRig>
          </a:scene3d>
          <a:sp3d prstMaterial="matte">
            <a:bevelT w="127000" h="635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endParaRPr>
          </a:p>
        </p:txBody>
      </p:sp>
      <p:sp>
        <p:nvSpPr>
          <p:cNvPr id="2" name="Rectangle 1">
            <a:extLst>
              <a:ext uri="{FF2B5EF4-FFF2-40B4-BE49-F238E27FC236}">
                <a16:creationId xmlns:a16="http://schemas.microsoft.com/office/drawing/2014/main" id="{76A4592C-A1D6-4674-9FA0-78C3EA1FCBE9}"/>
              </a:ext>
            </a:extLst>
          </p:cNvPr>
          <p:cNvSpPr/>
          <p:nvPr/>
        </p:nvSpPr>
        <p:spPr>
          <a:xfrm>
            <a:off x="746288" y="4842988"/>
            <a:ext cx="3219718" cy="1647432"/>
          </a:xfrm>
          <a:prstGeom prst="rect">
            <a:avLst/>
          </a:prstGeom>
          <a:gradFill flip="none" rotWithShape="1">
            <a:gsLst>
              <a:gs pos="0">
                <a:srgbClr val="E41AAA"/>
              </a:gs>
              <a:gs pos="50000">
                <a:srgbClr val="7030A0">
                  <a:shade val="67500"/>
                  <a:satMod val="115000"/>
                </a:srgbClr>
              </a:gs>
              <a:gs pos="100000">
                <a:srgbClr val="C00000"/>
              </a:gs>
            </a:gsLst>
            <a:path path="rect">
              <a:fillToRect l="100000" t="100000"/>
            </a:path>
            <a:tileRect r="-100000" b="-10000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Christians must obey the doctrine of Christ and subdue the doctrine of sin</a:t>
            </a:r>
          </a:p>
        </p:txBody>
      </p:sp>
      <p:sp>
        <p:nvSpPr>
          <p:cNvPr id="5" name="Rectangle 4">
            <a:extLst>
              <a:ext uri="{FF2B5EF4-FFF2-40B4-BE49-F238E27FC236}">
                <a16:creationId xmlns:a16="http://schemas.microsoft.com/office/drawing/2014/main" id="{51F6D50E-81A3-4892-8FCD-E7B39E7A633D}"/>
              </a:ext>
            </a:extLst>
          </p:cNvPr>
          <p:cNvSpPr/>
          <p:nvPr/>
        </p:nvSpPr>
        <p:spPr>
          <a:xfrm>
            <a:off x="4486141" y="4842988"/>
            <a:ext cx="3219718" cy="1647432"/>
          </a:xfrm>
          <a:prstGeom prst="rect">
            <a:avLst/>
          </a:prstGeom>
          <a:gradFill flip="none" rotWithShape="1">
            <a:gsLst>
              <a:gs pos="0">
                <a:srgbClr val="E41AAA"/>
              </a:gs>
              <a:gs pos="50000">
                <a:srgbClr val="7030A0">
                  <a:shade val="67500"/>
                  <a:satMod val="115000"/>
                </a:srgbClr>
              </a:gs>
              <a:gs pos="100000">
                <a:srgbClr val="C00000"/>
              </a:gs>
            </a:gsLst>
            <a:lin ang="27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Servants of sin are free from righteousness and ultimately must die because of this</a:t>
            </a:r>
          </a:p>
        </p:txBody>
      </p:sp>
      <p:sp>
        <p:nvSpPr>
          <p:cNvPr id="6" name="Rectangle 5">
            <a:extLst>
              <a:ext uri="{FF2B5EF4-FFF2-40B4-BE49-F238E27FC236}">
                <a16:creationId xmlns:a16="http://schemas.microsoft.com/office/drawing/2014/main" id="{6CA670F0-E383-41C5-8C7C-1B3146275A40}"/>
              </a:ext>
            </a:extLst>
          </p:cNvPr>
          <p:cNvSpPr/>
          <p:nvPr/>
        </p:nvSpPr>
        <p:spPr>
          <a:xfrm>
            <a:off x="8225993" y="4842988"/>
            <a:ext cx="3219718" cy="1647432"/>
          </a:xfrm>
          <a:prstGeom prst="rect">
            <a:avLst/>
          </a:prstGeom>
          <a:gradFill flip="none" rotWithShape="1">
            <a:gsLst>
              <a:gs pos="0">
                <a:srgbClr val="E41AAA"/>
              </a:gs>
              <a:gs pos="50000">
                <a:srgbClr val="7030A0">
                  <a:shade val="67500"/>
                  <a:satMod val="115000"/>
                </a:srgbClr>
              </a:gs>
              <a:gs pos="100000">
                <a:srgbClr val="C00000"/>
              </a:gs>
            </a:gsLst>
            <a:path path="circle">
              <a:fillToRect l="100000" b="100000"/>
            </a:path>
            <a:tileRect t="-100000" r="-10000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Servants of God produce holiness and ultimately </a:t>
            </a:r>
          </a:p>
          <a:p>
            <a:pPr algn="ctr"/>
            <a:r>
              <a:rPr lang="en-US" dirty="0"/>
              <a:t>receive eternal life</a:t>
            </a:r>
          </a:p>
        </p:txBody>
      </p:sp>
      <p:sp>
        <p:nvSpPr>
          <p:cNvPr id="3" name="Rectangle 2">
            <a:extLst>
              <a:ext uri="{FF2B5EF4-FFF2-40B4-BE49-F238E27FC236}">
                <a16:creationId xmlns:a16="http://schemas.microsoft.com/office/drawing/2014/main" id="{9741628A-81A9-406B-8E08-30A0CED99BDF}"/>
              </a:ext>
            </a:extLst>
          </p:cNvPr>
          <p:cNvSpPr/>
          <p:nvPr/>
        </p:nvSpPr>
        <p:spPr>
          <a:xfrm>
            <a:off x="1002404" y="621149"/>
            <a:ext cx="10187189" cy="3416320"/>
          </a:xfrm>
          <a:prstGeom prst="rect">
            <a:avLst/>
          </a:prstGeom>
          <a:scene3d>
            <a:camera prst="perspectiveRelaxedModerately"/>
            <a:lightRig rig="threePt" dir="t"/>
          </a:scene3d>
        </p:spPr>
        <p:txBody>
          <a:bodyPr wrap="square">
            <a:spAutoFit/>
          </a:bodyPr>
          <a:lstStyle/>
          <a:p>
            <a:pPr algn="just"/>
            <a:r>
              <a:rPr lang="en-US" dirty="0">
                <a:solidFill>
                  <a:schemeClr val="bg1"/>
                </a:solidFill>
              </a:rPr>
              <a:t>For sin shall not have dominion over you: for ye are not un3)der the law, but under grace. What then? shall we sin, because we are not under the law, but under grace? God forbid. Know ye not, that to whom ye yield yourselves servants to obey, his servants ye are to whom ye obey; whether of sin unto death, or of obedience unto righteousness? But God be thanked, that ye were the servants of sin, but ye have obeyed from the heart that form of doctrine which was delivered you. Being then made free from sin, ye became the servants of righteousness. I speak after the manner of men because of the infirmity of your flesh: for as ye have yielded your members servants to uncleanness and to iniquity unto iniquity; even so now yield your members servants to righteousness unto holiness. For when ye were the servants of sin, ye were free from righteousness. What fruit had ye then in those things whereof ye are now ashamed? for the end of those things is death. But now being made free from sin, and become servants to God, ye have your fruit unto holiness, and the end everlasting life. For the wages of sin is death; but the gift of God is eternal life through Jesus Christ our Lord. (Romans 6:14-2)</a:t>
            </a:r>
          </a:p>
        </p:txBody>
      </p:sp>
    </p:spTree>
    <p:extLst>
      <p:ext uri="{BB962C8B-B14F-4D97-AF65-F5344CB8AC3E}">
        <p14:creationId xmlns:p14="http://schemas.microsoft.com/office/powerpoint/2010/main" val="2364428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EA39BB-8E23-4FB3-A2A7-C21B7D223627}"/>
              </a:ext>
            </a:extLst>
          </p:cNvPr>
          <p:cNvSpPr/>
          <p:nvPr/>
        </p:nvSpPr>
        <p:spPr>
          <a:xfrm>
            <a:off x="787590" y="177493"/>
            <a:ext cx="10616820" cy="4105772"/>
          </a:xfrm>
          <a:prstGeom prst="rect">
            <a:avLst/>
          </a:prstGeom>
          <a:gradFill flip="none" rotWithShape="1">
            <a:gsLst>
              <a:gs pos="73000">
                <a:srgbClr val="DC2733"/>
              </a:gs>
              <a:gs pos="4000">
                <a:schemeClr val="accent2">
                  <a:lumMod val="60000"/>
                  <a:lumOff val="40000"/>
                </a:schemeClr>
              </a:gs>
              <a:gs pos="100000">
                <a:srgbClr val="C00000"/>
              </a:gs>
            </a:gsLst>
            <a:path path="circle">
              <a:fillToRect l="50000" t="50000" r="50000" b="50000"/>
            </a:path>
            <a:tileRect/>
          </a:gradFill>
          <a:ln>
            <a:noFill/>
          </a:ln>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endParaRPr>
          </a:p>
        </p:txBody>
      </p:sp>
      <p:sp>
        <p:nvSpPr>
          <p:cNvPr id="3" name="Rectangle 2">
            <a:extLst>
              <a:ext uri="{FF2B5EF4-FFF2-40B4-BE49-F238E27FC236}">
                <a16:creationId xmlns:a16="http://schemas.microsoft.com/office/drawing/2014/main" id="{2ADF6584-255E-49CC-8643-35FF247B4FF3}"/>
              </a:ext>
            </a:extLst>
          </p:cNvPr>
          <p:cNvSpPr/>
          <p:nvPr/>
        </p:nvSpPr>
        <p:spPr>
          <a:xfrm>
            <a:off x="423845" y="4537364"/>
            <a:ext cx="2971588" cy="1995054"/>
          </a:xfrm>
          <a:prstGeom prst="rect">
            <a:avLst/>
          </a:prstGeom>
          <a:gradFill>
            <a:gsLst>
              <a:gs pos="73000">
                <a:srgbClr val="710505"/>
              </a:gs>
              <a:gs pos="0">
                <a:srgbClr val="FF0000"/>
              </a:gs>
              <a:gs pos="33000">
                <a:schemeClr val="accent2"/>
              </a:gs>
            </a:gsLst>
            <a:lin ang="5400000" scaled="1"/>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fruits of Natural Life servants’ are death</a:t>
            </a:r>
          </a:p>
        </p:txBody>
      </p:sp>
      <p:sp>
        <p:nvSpPr>
          <p:cNvPr id="5" name="Rectangle 4">
            <a:extLst>
              <a:ext uri="{FF2B5EF4-FFF2-40B4-BE49-F238E27FC236}">
                <a16:creationId xmlns:a16="http://schemas.microsoft.com/office/drawing/2014/main" id="{8BC098AC-A357-4A7A-B3B5-590BD1B76118}"/>
              </a:ext>
            </a:extLst>
          </p:cNvPr>
          <p:cNvSpPr/>
          <p:nvPr/>
        </p:nvSpPr>
        <p:spPr>
          <a:xfrm>
            <a:off x="4610206" y="4537364"/>
            <a:ext cx="2971588" cy="1995054"/>
          </a:xfrm>
          <a:prstGeom prst="rect">
            <a:avLst/>
          </a:prstGeom>
          <a:gradFill>
            <a:gsLst>
              <a:gs pos="73000">
                <a:srgbClr val="710505"/>
              </a:gs>
              <a:gs pos="0">
                <a:srgbClr val="FF0000"/>
              </a:gs>
              <a:gs pos="33000">
                <a:schemeClr val="accent2"/>
              </a:gs>
            </a:gsLst>
            <a:lin ang="5400000" scaled="1"/>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fruits of Spiritual Life servants’ are eternal life</a:t>
            </a:r>
          </a:p>
        </p:txBody>
      </p:sp>
      <p:sp>
        <p:nvSpPr>
          <p:cNvPr id="6" name="Rectangle 5">
            <a:extLst>
              <a:ext uri="{FF2B5EF4-FFF2-40B4-BE49-F238E27FC236}">
                <a16:creationId xmlns:a16="http://schemas.microsoft.com/office/drawing/2014/main" id="{0C699924-A401-41E7-9418-B0D3DDA4FAF6}"/>
              </a:ext>
            </a:extLst>
          </p:cNvPr>
          <p:cNvSpPr/>
          <p:nvPr/>
        </p:nvSpPr>
        <p:spPr>
          <a:xfrm>
            <a:off x="8796567" y="4537364"/>
            <a:ext cx="2971588" cy="1995054"/>
          </a:xfrm>
          <a:prstGeom prst="rect">
            <a:avLst/>
          </a:prstGeom>
          <a:gradFill>
            <a:gsLst>
              <a:gs pos="73000">
                <a:srgbClr val="710505"/>
              </a:gs>
              <a:gs pos="0">
                <a:srgbClr val="FF0000"/>
              </a:gs>
              <a:gs pos="33000">
                <a:schemeClr val="accent2"/>
              </a:gs>
            </a:gsLst>
            <a:lin ang="5400000" scaled="1"/>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fruits growing from the works of Christians in Spiritual Life are holiness</a:t>
            </a:r>
          </a:p>
        </p:txBody>
      </p:sp>
      <p:sp>
        <p:nvSpPr>
          <p:cNvPr id="7" name="Rectangle 6">
            <a:extLst>
              <a:ext uri="{FF2B5EF4-FFF2-40B4-BE49-F238E27FC236}">
                <a16:creationId xmlns:a16="http://schemas.microsoft.com/office/drawing/2014/main" id="{CFF2A4FB-A6A1-47D7-AD2B-2D1923C5683A}"/>
              </a:ext>
            </a:extLst>
          </p:cNvPr>
          <p:cNvSpPr/>
          <p:nvPr/>
        </p:nvSpPr>
        <p:spPr>
          <a:xfrm>
            <a:off x="1313645" y="612845"/>
            <a:ext cx="9994006" cy="3416320"/>
          </a:xfrm>
          <a:prstGeom prst="rect">
            <a:avLst/>
          </a:prstGeom>
          <a:scene3d>
            <a:camera prst="perspectiveRelaxedModerately"/>
            <a:lightRig rig="threePt" dir="t"/>
          </a:scene3d>
        </p:spPr>
        <p:txBody>
          <a:bodyPr wrap="square">
            <a:spAutoFit/>
          </a:bodyPr>
          <a:lstStyle/>
          <a:p>
            <a:pPr algn="just"/>
            <a:r>
              <a:rPr lang="en-US" dirty="0"/>
              <a:t>For sin shall not have dominion over you: for ye are not under the law, but under grace. What then? shall we sin, because we are not under the law, but under grace? God forbid. Know ye not, that to whom ye yield yourselves servants to obey, his servants ye are to whom ye obey; whether of sin unto death, or of obedience unto righteousness? But God be thanked, that ye were the servants of sin, but ye have obeyed from the heart that form of doctrine which was delivered you. Being then made free from sin, ye became the servants of righteousness. I speak after the manner of men because of the infirmity of your flesh: for as ye have yielded your members servants to uncleanness and to iniquity unto iniquity; even so now yield your members servants to righteousness unto holiness. For when ye were the servants of sin, ye were free from righteousness. What fruit had ye then in those things whereof ye are now ashamed? for the end of those things is death. But now being made free from sin, and become servants to God, ye have your fruit unto holiness, and the end everlasting life. For the wages of sin is death; but the gift of God is eternal life through Jesus Christ our Lord. (Romans 6:14-23)</a:t>
            </a:r>
          </a:p>
        </p:txBody>
      </p:sp>
    </p:spTree>
    <p:extLst>
      <p:ext uri="{BB962C8B-B14F-4D97-AF65-F5344CB8AC3E}">
        <p14:creationId xmlns:p14="http://schemas.microsoft.com/office/powerpoint/2010/main" val="738369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28" y="2831723"/>
            <a:ext cx="3416466" cy="4026276"/>
          </a:xfrm>
          <a:prstGeom prst="rect">
            <a:avLst/>
          </a:prstGeom>
        </p:spPr>
      </p:pic>
      <p:sp>
        <p:nvSpPr>
          <p:cNvPr id="3" name="Rectangle 2">
            <a:extLst>
              <a:ext uri="{FF2B5EF4-FFF2-40B4-BE49-F238E27FC236}">
                <a16:creationId xmlns:a16="http://schemas.microsoft.com/office/drawing/2014/main" id="{3CF765F3-E623-441B-BCDF-F1442F0B9ACD}"/>
              </a:ext>
            </a:extLst>
          </p:cNvPr>
          <p:cNvSpPr/>
          <p:nvPr/>
        </p:nvSpPr>
        <p:spPr>
          <a:xfrm>
            <a:off x="514481" y="496398"/>
            <a:ext cx="11163038" cy="1989225"/>
          </a:xfrm>
          <a:prstGeom prst="rect">
            <a:avLst/>
          </a:prstGeom>
          <a:gradFill>
            <a:gsLst>
              <a:gs pos="24000">
                <a:schemeClr val="accent1">
                  <a:lumMod val="75000"/>
                </a:schemeClr>
              </a:gs>
              <a:gs pos="53000">
                <a:srgbClr val="0063B0"/>
              </a:gs>
              <a:gs pos="100000">
                <a:srgbClr val="02E3CA"/>
              </a:gs>
            </a:gsLst>
            <a:lin ang="5400000" scaled="1"/>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a:extLst>
              <a:ext uri="{FF2B5EF4-FFF2-40B4-BE49-F238E27FC236}">
                <a16:creationId xmlns:a16="http://schemas.microsoft.com/office/drawing/2014/main" id="{4D24BB1D-91E8-46C0-A837-BB36819CABC6}"/>
              </a:ext>
            </a:extLst>
          </p:cNvPr>
          <p:cNvSpPr/>
          <p:nvPr/>
        </p:nvSpPr>
        <p:spPr>
          <a:xfrm>
            <a:off x="776688" y="842498"/>
            <a:ext cx="10638624" cy="1477328"/>
          </a:xfrm>
          <a:prstGeom prst="rect">
            <a:avLst/>
          </a:prstGeom>
        </p:spPr>
        <p:txBody>
          <a:bodyPr wrap="square">
            <a:spAutoFit/>
          </a:bodyPr>
          <a:lstStyle/>
          <a:p>
            <a:pPr algn="just"/>
            <a:r>
              <a:rPr lang="en-US" dirty="0">
                <a:solidFill>
                  <a:schemeClr val="bg1"/>
                </a:solidFill>
              </a:rPr>
              <a:t>Wherefore seeing we also are compassed about with so great a cloud of witnesses, let us lay aside every weight, and the sin which doth so easily beset us, and let us run with patience the race that is set before us, Looking unto Jesus the author and finisher of our faith; who for the joy that was set before him endured the cross, despising the shame, and is set down at the right hand of the throne of God. For consider him that endured such contradiction of sinners against himself, lest ye be wearied and faint in your minds. (Hebrews 12:1-3)</a:t>
            </a:r>
          </a:p>
        </p:txBody>
      </p:sp>
      <p:sp>
        <p:nvSpPr>
          <p:cNvPr id="6" name="Oval 5">
            <a:extLst>
              <a:ext uri="{FF2B5EF4-FFF2-40B4-BE49-F238E27FC236}">
                <a16:creationId xmlns:a16="http://schemas.microsoft.com/office/drawing/2014/main" id="{CCE8F194-E91B-4954-91E2-C4FCB9D0D4E4}"/>
              </a:ext>
            </a:extLst>
          </p:cNvPr>
          <p:cNvSpPr/>
          <p:nvPr/>
        </p:nvSpPr>
        <p:spPr>
          <a:xfrm>
            <a:off x="4305519" y="2973043"/>
            <a:ext cx="3541691" cy="1596980"/>
          </a:xfrm>
          <a:prstGeom prst="ellipse">
            <a:avLst/>
          </a:prstGeom>
          <a:gradFill flip="none" rotWithShape="1">
            <a:gsLst>
              <a:gs pos="24000">
                <a:schemeClr val="accent1">
                  <a:lumMod val="75000"/>
                </a:schemeClr>
              </a:gs>
              <a:gs pos="53000">
                <a:srgbClr val="0063B0"/>
              </a:gs>
              <a:gs pos="100000">
                <a:srgbClr val="02E3CA"/>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sin and be patient to live the life Christ wills</a:t>
            </a:r>
          </a:p>
        </p:txBody>
      </p:sp>
      <p:sp>
        <p:nvSpPr>
          <p:cNvPr id="7" name="Oval 6">
            <a:extLst>
              <a:ext uri="{FF2B5EF4-FFF2-40B4-BE49-F238E27FC236}">
                <a16:creationId xmlns:a16="http://schemas.microsoft.com/office/drawing/2014/main" id="{372BDB03-D408-4E8D-8987-5A61357F8A86}"/>
              </a:ext>
            </a:extLst>
          </p:cNvPr>
          <p:cNvSpPr/>
          <p:nvPr/>
        </p:nvSpPr>
        <p:spPr>
          <a:xfrm>
            <a:off x="4381292" y="5011688"/>
            <a:ext cx="3541691" cy="1596980"/>
          </a:xfrm>
          <a:prstGeom prst="ellipse">
            <a:avLst/>
          </a:prstGeom>
          <a:gradFill flip="none" rotWithShape="1">
            <a:gsLst>
              <a:gs pos="24000">
                <a:schemeClr val="accent1">
                  <a:lumMod val="75000"/>
                </a:schemeClr>
              </a:gs>
              <a:gs pos="53000">
                <a:srgbClr val="0063B0"/>
              </a:gs>
              <a:gs pos="100000">
                <a:srgbClr val="02E3CA"/>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Unrighteous sinners were against Christ just as they attack Christ’s followers today</a:t>
            </a:r>
          </a:p>
        </p:txBody>
      </p:sp>
      <p:sp>
        <p:nvSpPr>
          <p:cNvPr id="8" name="Oval 7">
            <a:extLst>
              <a:ext uri="{FF2B5EF4-FFF2-40B4-BE49-F238E27FC236}">
                <a16:creationId xmlns:a16="http://schemas.microsoft.com/office/drawing/2014/main" id="{649F17B8-B440-4916-8C19-88D116060E51}"/>
              </a:ext>
            </a:extLst>
          </p:cNvPr>
          <p:cNvSpPr/>
          <p:nvPr/>
        </p:nvSpPr>
        <p:spPr>
          <a:xfrm>
            <a:off x="8135827" y="5011688"/>
            <a:ext cx="3541691" cy="1596980"/>
          </a:xfrm>
          <a:prstGeom prst="ellipse">
            <a:avLst/>
          </a:prstGeom>
          <a:gradFill flip="none" rotWithShape="1">
            <a:gsLst>
              <a:gs pos="24000">
                <a:schemeClr val="accent1">
                  <a:lumMod val="75000"/>
                </a:schemeClr>
              </a:gs>
              <a:gs pos="53000">
                <a:srgbClr val="0063B0"/>
              </a:gs>
              <a:gs pos="100000">
                <a:srgbClr val="02E3CA"/>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Christians can only endure by avoiding a tired or relaxed faith</a:t>
            </a:r>
          </a:p>
        </p:txBody>
      </p:sp>
      <p:sp>
        <p:nvSpPr>
          <p:cNvPr id="9" name="Oval 8">
            <a:extLst>
              <a:ext uri="{FF2B5EF4-FFF2-40B4-BE49-F238E27FC236}">
                <a16:creationId xmlns:a16="http://schemas.microsoft.com/office/drawing/2014/main" id="{12C694E3-3871-4DC8-BDBB-5CF1C08A07DE}"/>
              </a:ext>
            </a:extLst>
          </p:cNvPr>
          <p:cNvSpPr/>
          <p:nvPr/>
        </p:nvSpPr>
        <p:spPr>
          <a:xfrm>
            <a:off x="8135828" y="2933503"/>
            <a:ext cx="3541691" cy="1596980"/>
          </a:xfrm>
          <a:prstGeom prst="ellipse">
            <a:avLst/>
          </a:prstGeom>
          <a:gradFill flip="none" rotWithShape="1">
            <a:gsLst>
              <a:gs pos="24000">
                <a:schemeClr val="accent1">
                  <a:lumMod val="75000"/>
                </a:schemeClr>
              </a:gs>
              <a:gs pos="53000">
                <a:srgbClr val="0063B0"/>
              </a:gs>
              <a:gs pos="100000">
                <a:srgbClr val="02E3CA"/>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burdens of life and focus upon Christ to lead journeys in life</a:t>
            </a:r>
          </a:p>
        </p:txBody>
      </p:sp>
    </p:spTree>
    <p:extLst>
      <p:ext uri="{BB962C8B-B14F-4D97-AF65-F5344CB8AC3E}">
        <p14:creationId xmlns:p14="http://schemas.microsoft.com/office/powerpoint/2010/main" val="1089047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6789</TotalTime>
  <Words>2338</Words>
  <Application>Microsoft Office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BI100 – Module 3.4 –  Romans 6:1-23 Spiritual Restoration</dc:title>
  <dc:creator>Kathy L. McFarland</dc:creator>
  <cp:keywords>spiritual restoration, baptism of Jesus Christ, baptism of Holy Spirit, baptism, death, resurrection, baptismal grave, grave, sin, holiness, romans 6:1-3, innocent sin, deliberate sin, lust, separation from God, romans 6:14-23, servant, righteousness, doctrine of Christ, hebrews 12:1-6, presumptuous sin, lucifer, hebrews 6:1-3, repentance, dead works, faith, laying on of hands, eternal judgment</cp:keywords>
  <cp:lastModifiedBy>Kathy L. McFarland</cp:lastModifiedBy>
  <cp:revision>354</cp:revision>
  <dcterms:created xsi:type="dcterms:W3CDTF">2017-02-18T22:39:54Z</dcterms:created>
  <dcterms:modified xsi:type="dcterms:W3CDTF">2018-09-29T20:03:28Z</dcterms:modified>
  <cp:category>Spiritual restoration</cp:category>
  <cp:contentStatus/>
</cp:coreProperties>
</file>