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6FA"/>
    <a:srgbClr val="AEBCBA"/>
    <a:srgbClr val="F8CBAD"/>
    <a:srgbClr val="BB93F1"/>
    <a:srgbClr val="AB6166"/>
    <a:srgbClr val="544856"/>
    <a:srgbClr val="8E4C51"/>
    <a:srgbClr val="FFFF99"/>
    <a:srgbClr val="47473D"/>
    <a:srgbClr val="607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69" autoAdjust="0"/>
    <p:restoredTop sz="94604" autoAdjust="0"/>
  </p:normalViewPr>
  <p:slideViewPr>
    <p:cSldViewPr snapToGrid="0">
      <p:cViewPr varScale="1">
        <p:scale>
          <a:sx n="75" d="100"/>
          <a:sy n="75" d="100"/>
        </p:scale>
        <p:origin x="246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02150-1AF9-4695-ACDA-56739AA8AF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2765E6-041D-4B04-8A86-6D2ABB1B7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2C8CB-8BE5-44DE-99A1-990514894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124C8-829B-40C8-927F-2B6639D3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FB296-79DA-4360-8C99-AE5B0E95F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3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AA83E-5674-40DC-B32E-867A6CC47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C2BD64-A97B-49C3-92B3-2A2E028C4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4C804-AFCB-4D6F-A999-88E22FE95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08291-4F67-4791-A164-7DCE540F6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0289A-1AF4-48D0-ABA2-B7F841C3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17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8EDB3F-78C9-452F-B876-184737A17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04D861-8261-4B5A-BA4F-41EA88394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2D705-06AC-48C7-9B34-3DE6BE9C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4DD42-16A6-45BF-961B-678980326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B4BBD-629A-4224-B9CC-6701D4742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6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A3AD8-3B0D-4FB0-818A-13E24AC57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36746-EA67-4244-96CB-8916C3779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EC605-E6B9-4515-A73B-BA82DC308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60AD9-CF20-441F-896A-CD5AAAA6C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C6FBB-8394-465B-BF04-EDFDED8DA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9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689FE-C282-464A-ABEE-8925E0AAD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EAAB7-0992-4C8F-A5DD-D2604B288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E664D-41F6-41FE-B0E4-4AAA363F6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309FE-3121-4769-AB82-8A9F5C12D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BD74C-9952-4D55-935F-42B69C897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63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51966-1149-451F-A955-2240D3D4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51103-4AA7-4491-8421-5B0023FC58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4461C-5155-467A-9185-1E717E75F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C3F59-3752-45B6-9891-1827239FB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5CA8F-288A-4B6D-902E-6B3015DF0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D98698-AF02-45A9-9B7D-DB057B364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91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162CA-DBD3-4DA5-A64B-5E524FB6F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4E1A72-66DD-41B0-9C50-50D4A4298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DD3D0-87E6-470F-A256-30022BF5F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98E952-66FF-4576-97DB-0ED9AB151E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7D33E4-188F-43F3-B11D-4E4E56E261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A2A9F8-CDC6-40FF-B0B8-ACCE43C9D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C093B6-3841-44BC-97EE-22C08CA6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4AC85A-33FE-4372-89D8-A9E36ADF1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0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00DE4-690F-4288-840C-447F546E1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68403B-C20E-42AF-85BB-CAF926373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5229F0-12AC-400E-B960-1AC55DE15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C3F824-C1EB-4798-823D-95F49406A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05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B92179-4684-47C9-AE25-5F493C0A8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835AF6-A04B-4A1B-8B33-D4F71FB5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7BAFCB-CD57-45D5-8ABA-B20507271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0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12FFD-E90E-4555-82C3-D9E23DCF5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F23FF-11B9-41BD-A378-916C1263E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903EDC-6A9E-4931-BC8D-ECAF92B4D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47A63-F905-4B79-9CA6-12F3D7437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A8178-6E5C-49C5-9BB7-1306353BF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5B77F-4BF4-4B3C-BDD6-D5B459D34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4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169D2-3615-4156-9866-571DBBCC0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1684F9-6B39-406C-BA67-9993FF92A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ADFB4-6611-49DC-8335-4B0602CAE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9303CC-BF24-40EE-810E-DDBF10FC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FCB40-D8CD-478C-AE41-D42E6B19F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ACFC2-ED8F-4C20-982F-78EDE3A7C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2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60000"/>
                <a:lumOff val="40000"/>
              </a:schemeClr>
            </a:gs>
            <a:gs pos="75000">
              <a:srgbClr val="F8CBAD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72D6A3-B9A9-481B-AF54-7C0AA0BD7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862A5-0E78-4E53-A112-105544560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70661-60D1-49EB-83D3-AD9A10B25C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093B-03FB-4399-8381-9FE08A90242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EA379-04C8-4B37-BFFA-3C70D6DC8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3739E-A2F9-42C0-86CE-AA8B5E309B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A178E-6998-4247-A95D-D4EF797F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2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04CA281-1DD2-4E7E-B162-9E709729D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0464" y="0"/>
            <a:ext cx="9176512" cy="688238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6FFAF0C-1571-484D-9933-1CEBD4765079}"/>
              </a:ext>
            </a:extLst>
          </p:cNvPr>
          <p:cNvSpPr/>
          <p:nvPr/>
        </p:nvSpPr>
        <p:spPr>
          <a:xfrm>
            <a:off x="5974080" y="426720"/>
            <a:ext cx="5998464" cy="23164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Becker Professional Theology Academy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BI100 – Module 2.3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</a:rPr>
              <a:t>Jesus Christ, the Perfect Sacrifice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D6DBE6-990F-4F92-9027-4071BC30BBD6}"/>
              </a:ext>
            </a:extLst>
          </p:cNvPr>
          <p:cNvSpPr/>
          <p:nvPr/>
        </p:nvSpPr>
        <p:spPr>
          <a:xfrm>
            <a:off x="8766048" y="3520440"/>
            <a:ext cx="3206496" cy="3337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By </a:t>
            </a:r>
            <a:r>
              <a:rPr lang="en-US" b="1" dirty="0">
                <a:solidFill>
                  <a:schemeClr val="tx1"/>
                </a:solidFill>
              </a:rPr>
              <a:t>Kathy L. McFarland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Course Creator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12/19/2018</a:t>
            </a:r>
          </a:p>
        </p:txBody>
      </p:sp>
    </p:spTree>
    <p:extLst>
      <p:ext uri="{BB962C8B-B14F-4D97-AF65-F5344CB8AC3E}">
        <p14:creationId xmlns:p14="http://schemas.microsoft.com/office/powerpoint/2010/main" val="1324968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accent6">
                <a:lumMod val="20000"/>
                <a:lumOff val="80000"/>
              </a:schemeClr>
            </a:gs>
            <a:gs pos="100000">
              <a:schemeClr val="accent2">
                <a:lumMod val="20000"/>
                <a:lumOff val="80000"/>
              </a:schemeClr>
            </a:gs>
            <a:gs pos="75000">
              <a:schemeClr val="accent1">
                <a:lumMod val="20000"/>
                <a:lumOff val="8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6FC788-2137-4FFB-B105-C0CAC8249743}"/>
              </a:ext>
            </a:extLst>
          </p:cNvPr>
          <p:cNvSpPr/>
          <p:nvPr/>
        </p:nvSpPr>
        <p:spPr>
          <a:xfrm>
            <a:off x="818322" y="732976"/>
            <a:ext cx="10555356" cy="1868556"/>
          </a:xfrm>
          <a:prstGeom prst="rect">
            <a:avLst/>
          </a:prstGeom>
          <a:gradFill flip="none" rotWithShape="1">
            <a:gsLst>
              <a:gs pos="37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77000">
                <a:srgbClr val="E5D6FA"/>
              </a:gs>
            </a:gsLst>
            <a:lin ang="54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23BD68-1D5B-4442-A848-199364CBA6FB}"/>
              </a:ext>
            </a:extLst>
          </p:cNvPr>
          <p:cNvSpPr/>
          <p:nvPr/>
        </p:nvSpPr>
        <p:spPr>
          <a:xfrm>
            <a:off x="1046337" y="1067089"/>
            <a:ext cx="100993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All we like sheep have gone astray; We have turned every one to his own way; And the LORD hath laid on him the iniquity of us all. He was oppressed, and he was afflicted, Yet he opened not his mouth: He is brought as a lamb to the slaughter, And as a sheep before her shearers is dumb, So he openeth not his mouth. (Isaiah 53:6-7)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192C24-F1CA-4544-B2E2-571AD35A4580}"/>
              </a:ext>
            </a:extLst>
          </p:cNvPr>
          <p:cNvSpPr/>
          <p:nvPr/>
        </p:nvSpPr>
        <p:spPr>
          <a:xfrm>
            <a:off x="818322" y="2984500"/>
            <a:ext cx="10555356" cy="660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LORD God’s Chosen People had moral evil of iniquity because: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D82D15-37A9-45E0-A7B4-0B4A0348D6D6}"/>
              </a:ext>
            </a:extLst>
          </p:cNvPr>
          <p:cNvSpPr/>
          <p:nvPr/>
        </p:nvSpPr>
        <p:spPr>
          <a:xfrm>
            <a:off x="818322" y="3886200"/>
            <a:ext cx="10555356" cy="660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They had gone astray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8ED9D7-14B2-45BD-A267-978D9B19CD1A}"/>
              </a:ext>
            </a:extLst>
          </p:cNvPr>
          <p:cNvSpPr/>
          <p:nvPr/>
        </p:nvSpPr>
        <p:spPr>
          <a:xfrm>
            <a:off x="818321" y="4857605"/>
            <a:ext cx="10555356" cy="66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They had scattered to their own desires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161909-A888-45EB-A6A3-E0601107FE1A}"/>
              </a:ext>
            </a:extLst>
          </p:cNvPr>
          <p:cNvSpPr/>
          <p:nvPr/>
        </p:nvSpPr>
        <p:spPr>
          <a:xfrm>
            <a:off x="818321" y="5790911"/>
            <a:ext cx="10555356" cy="660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They did NOT do what the LORD God willed</a:t>
            </a:r>
          </a:p>
        </p:txBody>
      </p:sp>
    </p:spTree>
    <p:extLst>
      <p:ext uri="{BB962C8B-B14F-4D97-AF65-F5344CB8AC3E}">
        <p14:creationId xmlns:p14="http://schemas.microsoft.com/office/powerpoint/2010/main" val="1583466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8FA195-A187-430B-B5AD-01F96F02070D}"/>
              </a:ext>
            </a:extLst>
          </p:cNvPr>
          <p:cNvSpPr/>
          <p:nvPr/>
        </p:nvSpPr>
        <p:spPr>
          <a:xfrm>
            <a:off x="863600" y="137467"/>
            <a:ext cx="10464800" cy="1270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343816-0F47-4F74-9A8F-C89B49F6A177}"/>
              </a:ext>
            </a:extLst>
          </p:cNvPr>
          <p:cNvSpPr/>
          <p:nvPr/>
        </p:nvSpPr>
        <p:spPr>
          <a:xfrm>
            <a:off x="1168400" y="449301"/>
            <a:ext cx="985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He was oppressed, and he was afflicted, Yet he opened not his mouth: He is brought as a lamb to the slaughter, And as a sheep before her shearers is dumb, So he openeth not his mouth. (Isaiah 53:7)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F44FC6-6836-4C7E-BD43-4AB4EE720572}"/>
              </a:ext>
            </a:extLst>
          </p:cNvPr>
          <p:cNvSpPr/>
          <p:nvPr/>
        </p:nvSpPr>
        <p:spPr>
          <a:xfrm>
            <a:off x="863600" y="1562100"/>
            <a:ext cx="10464800" cy="1079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When the Lord Jesus Christ suffered the torturous afflictions before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 his crucifixion did NOT open his mouth and speak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EA5D22-22A1-4C34-A1FA-D9CF5912D234}"/>
              </a:ext>
            </a:extLst>
          </p:cNvPr>
          <p:cNvSpPr/>
          <p:nvPr/>
        </p:nvSpPr>
        <p:spPr>
          <a:xfrm>
            <a:off x="863600" y="2796233"/>
            <a:ext cx="10464800" cy="10795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There was no reason for Christ to speak because his persecutors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 were unable to hear or perceive his Word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5DBFCD-E325-486E-AF9D-6BEF9068A1B4}"/>
              </a:ext>
            </a:extLst>
          </p:cNvPr>
          <p:cNvSpPr/>
          <p:nvPr/>
        </p:nvSpPr>
        <p:spPr>
          <a:xfrm>
            <a:off x="863600" y="4030366"/>
            <a:ext cx="10464800" cy="1079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4BC01C-C9B4-4FAC-8ECC-F2BAD0CF7E53}"/>
              </a:ext>
            </a:extLst>
          </p:cNvPr>
          <p:cNvSpPr/>
          <p:nvPr/>
        </p:nvSpPr>
        <p:spPr>
          <a:xfrm>
            <a:off x="1104900" y="4246950"/>
            <a:ext cx="998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He was taken from prison and from judgment: And who shall declare his generation? For he was cut off out of the land of the living: For the transgression of my people was he stricken. (Isaiah 53:8)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8AF279-F8B5-43E2-9AAE-883CEA2541E5}"/>
              </a:ext>
            </a:extLst>
          </p:cNvPr>
          <p:cNvSpPr/>
          <p:nvPr/>
        </p:nvSpPr>
        <p:spPr>
          <a:xfrm>
            <a:off x="863600" y="5384800"/>
            <a:ext cx="5232400" cy="1079500"/>
          </a:xfrm>
          <a:prstGeom prst="rect">
            <a:avLst/>
          </a:prstGeom>
          <a:solidFill>
            <a:srgbClr val="E5D6FA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LORD God required Christ to be crucified; imprisonment and judgment of man was not desired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292F9B-77A6-4864-AEF6-2A6C89374FD8}"/>
              </a:ext>
            </a:extLst>
          </p:cNvPr>
          <p:cNvSpPr/>
          <p:nvPr/>
        </p:nvSpPr>
        <p:spPr>
          <a:xfrm>
            <a:off x="6096000" y="5384800"/>
            <a:ext cx="5232400" cy="1079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LORD God allowed the enemies of Jesus Christ to wound him and crucify him; that is all</a:t>
            </a:r>
          </a:p>
        </p:txBody>
      </p:sp>
    </p:spTree>
    <p:extLst>
      <p:ext uri="{BB962C8B-B14F-4D97-AF65-F5344CB8AC3E}">
        <p14:creationId xmlns:p14="http://schemas.microsoft.com/office/powerpoint/2010/main" val="17060724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 animBg="1"/>
      <p:bldP spid="7" grpId="0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478">
              <a:schemeClr val="accent4">
                <a:lumMod val="20000"/>
                <a:lumOff val="80000"/>
              </a:schemeClr>
            </a:gs>
            <a:gs pos="100000">
              <a:schemeClr val="bg2">
                <a:lumMod val="75000"/>
              </a:schemeClr>
            </a:gs>
            <a:gs pos="75000">
              <a:srgbClr val="F8CBAD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C26E056-26DC-4BCA-AF53-47D859721667}"/>
              </a:ext>
            </a:extLst>
          </p:cNvPr>
          <p:cNvSpPr/>
          <p:nvPr/>
        </p:nvSpPr>
        <p:spPr>
          <a:xfrm>
            <a:off x="820269" y="282387"/>
            <a:ext cx="10811436" cy="11967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5435DC-2FA2-4C71-A3A2-22A193D0BB15}"/>
              </a:ext>
            </a:extLst>
          </p:cNvPr>
          <p:cNvSpPr/>
          <p:nvPr/>
        </p:nvSpPr>
        <p:spPr>
          <a:xfrm>
            <a:off x="1183341" y="557616"/>
            <a:ext cx="100852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 And he made his grave with the wicked, And with the rich in his death; Because he had </a:t>
            </a:r>
          </a:p>
          <a:p>
            <a:pPr algn="ctr"/>
            <a:r>
              <a:rPr lang="en-US" dirty="0"/>
              <a:t>done no violence,  Neither was any deceit in his mouth. (Isaiah 53:9)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AA64D9A-1B76-4D5C-9DE8-75D3E1B3F539}"/>
              </a:ext>
            </a:extLst>
          </p:cNvPr>
          <p:cNvSpPr/>
          <p:nvPr/>
        </p:nvSpPr>
        <p:spPr>
          <a:xfrm>
            <a:off x="820269" y="1775012"/>
            <a:ext cx="10811436" cy="1371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Lord Jesus Christ died and went to Hell following his crucifixion. 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There are many people that will follow the same path that Jesus Christ suffered, such as: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D936723-CE21-4D0E-9BB4-90C35F213079}"/>
              </a:ext>
            </a:extLst>
          </p:cNvPr>
          <p:cNvSpPr/>
          <p:nvPr/>
        </p:nvSpPr>
        <p:spPr>
          <a:xfrm>
            <a:off x="1628351" y="3832410"/>
            <a:ext cx="2622178" cy="110265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Wicked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6BF3558-9D9B-4FB7-A375-80EDFD3373F0}"/>
              </a:ext>
            </a:extLst>
          </p:cNvPr>
          <p:cNvSpPr/>
          <p:nvPr/>
        </p:nvSpPr>
        <p:spPr>
          <a:xfrm>
            <a:off x="4784911" y="3832410"/>
            <a:ext cx="2622178" cy="110265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Immoral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12B25C9-935D-48F4-83CB-DB4F14F5AD23}"/>
              </a:ext>
            </a:extLst>
          </p:cNvPr>
          <p:cNvSpPr/>
          <p:nvPr/>
        </p:nvSpPr>
        <p:spPr>
          <a:xfrm>
            <a:off x="7941471" y="3832410"/>
            <a:ext cx="2622178" cy="110265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Ungodly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C4467FB-240B-4F49-BCB4-864A51FD128C}"/>
              </a:ext>
            </a:extLst>
          </p:cNvPr>
          <p:cNvSpPr/>
          <p:nvPr/>
        </p:nvSpPr>
        <p:spPr>
          <a:xfrm>
            <a:off x="461685" y="5535705"/>
            <a:ext cx="2622178" cy="110265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Condemned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369CED0-DA6E-4DD8-A681-9A44A64E1DBC}"/>
              </a:ext>
            </a:extLst>
          </p:cNvPr>
          <p:cNvSpPr/>
          <p:nvPr/>
        </p:nvSpPr>
        <p:spPr>
          <a:xfrm>
            <a:off x="3343836" y="5517776"/>
            <a:ext cx="2622178" cy="110265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Bad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7DB7AAF-1A8B-49CE-9947-F3A1FDA2FB7C}"/>
              </a:ext>
            </a:extLst>
          </p:cNvPr>
          <p:cNvSpPr/>
          <p:nvPr/>
        </p:nvSpPr>
        <p:spPr>
          <a:xfrm>
            <a:off x="6225987" y="5499847"/>
            <a:ext cx="2622178" cy="110265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Lustful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866840B-49F9-4095-8F5F-DCFD3513DA1E}"/>
              </a:ext>
            </a:extLst>
          </p:cNvPr>
          <p:cNvSpPr/>
          <p:nvPr/>
        </p:nvSpPr>
        <p:spPr>
          <a:xfrm>
            <a:off x="9009527" y="5490882"/>
            <a:ext cx="2622178" cy="110265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Rich</a:t>
            </a:r>
          </a:p>
        </p:txBody>
      </p:sp>
    </p:spTree>
    <p:extLst>
      <p:ext uri="{BB962C8B-B14F-4D97-AF65-F5344CB8AC3E}">
        <p14:creationId xmlns:p14="http://schemas.microsoft.com/office/powerpoint/2010/main" val="36377638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tx2">
                <a:lumMod val="20000"/>
                <a:lumOff val="80000"/>
              </a:schemeClr>
            </a:gs>
            <a:gs pos="100000">
              <a:schemeClr val="accent2">
                <a:lumMod val="20000"/>
                <a:lumOff val="80000"/>
              </a:schemeClr>
            </a:gs>
            <a:gs pos="70000">
              <a:schemeClr val="accent4">
                <a:lumMod val="20000"/>
                <a:lumOff val="8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18AD060-48DB-47AC-8ADA-7B165900F38D}"/>
              </a:ext>
            </a:extLst>
          </p:cNvPr>
          <p:cNvSpPr/>
          <p:nvPr/>
        </p:nvSpPr>
        <p:spPr>
          <a:xfrm>
            <a:off x="438150" y="502920"/>
            <a:ext cx="11315700" cy="17830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And he made his grave with the wicked, And with the rich in his death;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Because he had done no violence,  Neither was any deceit in his mouth. (Isaiah 53:9)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8CE8A6-1872-4FF8-BCF2-68C8F9A74C0E}"/>
              </a:ext>
            </a:extLst>
          </p:cNvPr>
          <p:cNvSpPr/>
          <p:nvPr/>
        </p:nvSpPr>
        <p:spPr>
          <a:xfrm>
            <a:off x="438150" y="2697480"/>
            <a:ext cx="11315700" cy="1120140"/>
          </a:xfrm>
          <a:prstGeom prst="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Lord Jesus Christ could have avoided crucifixion by choosing to…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92ADBC8-1334-4894-862B-E42BA2709527}"/>
              </a:ext>
            </a:extLst>
          </p:cNvPr>
          <p:cNvSpPr/>
          <p:nvPr/>
        </p:nvSpPr>
        <p:spPr>
          <a:xfrm>
            <a:off x="438150" y="4655820"/>
            <a:ext cx="2720340" cy="18516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41B0E5C-BED2-4EF9-9C10-5B3A50D983AF}"/>
              </a:ext>
            </a:extLst>
          </p:cNvPr>
          <p:cNvSpPr/>
          <p:nvPr/>
        </p:nvSpPr>
        <p:spPr>
          <a:xfrm>
            <a:off x="4735830" y="4655820"/>
            <a:ext cx="2720340" cy="18516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Resort to violence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9B6923-78E7-4B0F-B593-A74D188C8EEA}"/>
              </a:ext>
            </a:extLst>
          </p:cNvPr>
          <p:cNvSpPr/>
          <p:nvPr/>
        </p:nvSpPr>
        <p:spPr>
          <a:xfrm>
            <a:off x="9033510" y="4655820"/>
            <a:ext cx="2720340" cy="18516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Lose his righteousness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661158-9ADE-4028-9AD9-65DCABDD8F1B}"/>
              </a:ext>
            </a:extLst>
          </p:cNvPr>
          <p:cNvSpPr/>
          <p:nvPr/>
        </p:nvSpPr>
        <p:spPr>
          <a:xfrm>
            <a:off x="438150" y="4545330"/>
            <a:ext cx="11315700" cy="20726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But he did NOT! Jesus Christ DID NOT do violence, 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</a:rPr>
              <a:t>lie, or lose his righteousness because he chose not to</a:t>
            </a:r>
          </a:p>
        </p:txBody>
      </p:sp>
    </p:spTree>
    <p:extLst>
      <p:ext uri="{BB962C8B-B14F-4D97-AF65-F5344CB8AC3E}">
        <p14:creationId xmlns:p14="http://schemas.microsoft.com/office/powerpoint/2010/main" val="3976509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9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989808-62D1-4A2B-9691-703EF267814E}"/>
              </a:ext>
            </a:extLst>
          </p:cNvPr>
          <p:cNvSpPr/>
          <p:nvPr/>
        </p:nvSpPr>
        <p:spPr>
          <a:xfrm>
            <a:off x="2019300" y="2393950"/>
            <a:ext cx="8153400" cy="2070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Please proceed to BI100, Module 2.4, Jesus Christ the Perfect Sacrifice (Continued)</a:t>
            </a:r>
          </a:p>
        </p:txBody>
      </p:sp>
    </p:spTree>
    <p:extLst>
      <p:ext uri="{BB962C8B-B14F-4D97-AF65-F5344CB8AC3E}">
        <p14:creationId xmlns:p14="http://schemas.microsoft.com/office/powerpoint/2010/main" val="19251232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D42F62-67E2-4B47-90E5-3EB4DBB52F51}"/>
              </a:ext>
            </a:extLst>
          </p:cNvPr>
          <p:cNvSpPr/>
          <p:nvPr/>
        </p:nvSpPr>
        <p:spPr>
          <a:xfrm>
            <a:off x="524256" y="219456"/>
            <a:ext cx="11143488" cy="646176"/>
          </a:xfrm>
          <a:prstGeom prst="rect">
            <a:avLst/>
          </a:prstGeom>
          <a:solidFill>
            <a:srgbClr val="60767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And ye know that he was manifested to take away our sins; and in him is no sin. 1 John 3:5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DDDE93-134A-4923-A7D3-8F5F84D816A5}"/>
              </a:ext>
            </a:extLst>
          </p:cNvPr>
          <p:cNvSpPr/>
          <p:nvPr/>
        </p:nvSpPr>
        <p:spPr>
          <a:xfrm>
            <a:off x="533222" y="1471333"/>
            <a:ext cx="5280212" cy="1133856"/>
          </a:xfrm>
          <a:prstGeom prst="rect">
            <a:avLst/>
          </a:prstGeom>
          <a:solidFill>
            <a:srgbClr val="AEBCBA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 was made known to the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world to take away our sins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3A8C94-32CB-4D86-BD95-051C726FE78B}"/>
              </a:ext>
            </a:extLst>
          </p:cNvPr>
          <p:cNvSpPr/>
          <p:nvPr/>
        </p:nvSpPr>
        <p:spPr>
          <a:xfrm>
            <a:off x="6396498" y="1489478"/>
            <a:ext cx="5280212" cy="1133856"/>
          </a:xfrm>
          <a:prstGeom prst="rect">
            <a:avLst/>
          </a:prstGeom>
          <a:solidFill>
            <a:srgbClr val="AEBCBA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 did NOT have venial, grave, or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original sin.  He was pure and sin free.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32488D-FF27-4118-94D4-105685CB69CD}"/>
              </a:ext>
            </a:extLst>
          </p:cNvPr>
          <p:cNvSpPr/>
          <p:nvPr/>
        </p:nvSpPr>
        <p:spPr>
          <a:xfrm>
            <a:off x="533222" y="4936324"/>
            <a:ext cx="5280212" cy="1133856"/>
          </a:xfrm>
          <a:prstGeom prst="rect">
            <a:avLst/>
          </a:prstGeom>
          <a:solidFill>
            <a:srgbClr val="AEBCBA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 had no knowledge, 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no understanding, </a:t>
            </a:r>
            <a:r>
              <a:rPr lang="en-US" dirty="0">
                <a:solidFill>
                  <a:schemeClr val="tx1"/>
                </a:solidFill>
              </a:rPr>
              <a:t>of sin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CBD4A4-AA57-4B0C-9DA3-48C5DE66DCB5}"/>
              </a:ext>
            </a:extLst>
          </p:cNvPr>
          <p:cNvSpPr/>
          <p:nvPr/>
        </p:nvSpPr>
        <p:spPr>
          <a:xfrm>
            <a:off x="6387532" y="4936324"/>
            <a:ext cx="5280212" cy="1133856"/>
          </a:xfrm>
          <a:prstGeom prst="rect">
            <a:avLst/>
          </a:prstGeom>
          <a:solidFill>
            <a:srgbClr val="AEBCBA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 was made sin for us so we could obtain the same righteousness that Jesus possesses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E2DFBF-46EE-455A-9586-F3AD1D6BDEE4}"/>
              </a:ext>
            </a:extLst>
          </p:cNvPr>
          <p:cNvSpPr/>
          <p:nvPr/>
        </p:nvSpPr>
        <p:spPr>
          <a:xfrm>
            <a:off x="524256" y="3137630"/>
            <a:ext cx="11143488" cy="1133856"/>
          </a:xfrm>
          <a:prstGeom prst="rect">
            <a:avLst/>
          </a:prstGeom>
          <a:solidFill>
            <a:srgbClr val="60767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AC1051-0BD3-49B4-A99B-5540FBC90B90}"/>
              </a:ext>
            </a:extLst>
          </p:cNvPr>
          <p:cNvSpPr/>
          <p:nvPr/>
        </p:nvSpPr>
        <p:spPr>
          <a:xfrm>
            <a:off x="775625" y="3242893"/>
            <a:ext cx="108831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bg1"/>
                </a:solidFill>
              </a:rPr>
              <a:t>Now then we are ambassadors for Christ, as though God did beseech you by us: we pray you in Christ’s stead, be ye reconciled to God. For he hath made him to be sin for us, who knew no sin; that we might be made the righteousness of God in him. (2 Corinthians 5:20–21)</a:t>
            </a:r>
          </a:p>
        </p:txBody>
      </p:sp>
    </p:spTree>
    <p:extLst>
      <p:ext uri="{BB962C8B-B14F-4D97-AF65-F5344CB8AC3E}">
        <p14:creationId xmlns:p14="http://schemas.microsoft.com/office/powerpoint/2010/main" val="20661426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accent4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  <a:gs pos="75000">
              <a:srgbClr val="F8CBAD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756C758-5C83-490D-B9E2-9A6882504DC9}"/>
              </a:ext>
            </a:extLst>
          </p:cNvPr>
          <p:cNvSpPr/>
          <p:nvPr/>
        </p:nvSpPr>
        <p:spPr>
          <a:xfrm>
            <a:off x="563592" y="672862"/>
            <a:ext cx="11059065" cy="1759788"/>
          </a:xfrm>
          <a:prstGeom prst="rect">
            <a:avLst/>
          </a:prstGeom>
          <a:gradFill flip="none" rotWithShape="1">
            <a:gsLst>
              <a:gs pos="0">
                <a:srgbClr val="FFFF99"/>
              </a:gs>
              <a:gs pos="100000">
                <a:srgbClr val="F8CBAD"/>
              </a:gs>
              <a:gs pos="74000">
                <a:schemeClr val="accent4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A7B117-CAC5-4022-B552-7EB35730987F}"/>
              </a:ext>
            </a:extLst>
          </p:cNvPr>
          <p:cNvSpPr/>
          <p:nvPr/>
        </p:nvSpPr>
        <p:spPr>
          <a:xfrm>
            <a:off x="940278" y="1091091"/>
            <a:ext cx="103056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Now then we are ambassadors for Christ, as though God did beseech you by us: we pray you in Christ’s stead, be ye reconciled to God. For he hath made him to be sin for us, who knew no sin; that we might be made the righteousness of God in him. (2 Corinthians 5:20-21)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B7274B-D57B-43A1-90DF-2123166BD10D}"/>
              </a:ext>
            </a:extLst>
          </p:cNvPr>
          <p:cNvSpPr/>
          <p:nvPr/>
        </p:nvSpPr>
        <p:spPr>
          <a:xfrm>
            <a:off x="563592" y="2850879"/>
            <a:ext cx="11059065" cy="1121434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  <a:gs pos="74000">
                <a:schemeClr val="accent4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LORD God made Jesus to be sin for His people:</a:t>
            </a: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F3389F3C-6670-4C70-8409-03922551CC68}"/>
              </a:ext>
            </a:extLst>
          </p:cNvPr>
          <p:cNvSpPr/>
          <p:nvPr/>
        </p:nvSpPr>
        <p:spPr>
          <a:xfrm>
            <a:off x="563592" y="4226943"/>
            <a:ext cx="2369389" cy="2225615"/>
          </a:xfrm>
          <a:prstGeom prst="triangl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72000">
                <a:schemeClr val="accent4">
                  <a:lumMod val="40000"/>
                  <a:lumOff val="60000"/>
                </a:schemeClr>
              </a:gs>
              <a:gs pos="29000">
                <a:schemeClr val="accent2">
                  <a:lumMod val="20000"/>
                  <a:lumOff val="80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So they can become gods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B666F257-535B-4D77-921D-0E01E11C8B3C}"/>
              </a:ext>
            </a:extLst>
          </p:cNvPr>
          <p:cNvSpPr/>
          <p:nvPr/>
        </p:nvSpPr>
        <p:spPr>
          <a:xfrm>
            <a:off x="3358550" y="4226943"/>
            <a:ext cx="2369389" cy="2225615"/>
          </a:xfrm>
          <a:prstGeom prst="triangl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72000">
                <a:schemeClr val="accent4">
                  <a:lumMod val="40000"/>
                  <a:lumOff val="60000"/>
                </a:schemeClr>
              </a:gs>
              <a:gs pos="29000">
                <a:schemeClr val="accent2">
                  <a:lumMod val="20000"/>
                  <a:lumOff val="80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So they can be righteous like Jesus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F0342DFD-562C-49C1-971C-B818A3C8F764}"/>
              </a:ext>
            </a:extLst>
          </p:cNvPr>
          <p:cNvSpPr/>
          <p:nvPr/>
        </p:nvSpPr>
        <p:spPr>
          <a:xfrm>
            <a:off x="6153508" y="4226942"/>
            <a:ext cx="2369389" cy="2225615"/>
          </a:xfrm>
          <a:prstGeom prst="triangl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72000">
                <a:schemeClr val="accent4">
                  <a:lumMod val="40000"/>
                  <a:lumOff val="60000"/>
                </a:schemeClr>
              </a:gs>
              <a:gs pos="29000">
                <a:schemeClr val="accent2">
                  <a:lumMod val="20000"/>
                  <a:lumOff val="80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So they can be more righteous than Jesus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886ADC51-8312-494A-8130-EE9AA7D0B877}"/>
              </a:ext>
            </a:extLst>
          </p:cNvPr>
          <p:cNvSpPr/>
          <p:nvPr/>
        </p:nvSpPr>
        <p:spPr>
          <a:xfrm>
            <a:off x="8859326" y="4226942"/>
            <a:ext cx="2369389" cy="2225615"/>
          </a:xfrm>
          <a:prstGeom prst="triangl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72000">
                <a:schemeClr val="accent4">
                  <a:lumMod val="40000"/>
                  <a:lumOff val="60000"/>
                </a:schemeClr>
              </a:gs>
              <a:gs pos="29000">
                <a:schemeClr val="accent2">
                  <a:lumMod val="20000"/>
                  <a:lumOff val="80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So the sacrifice of animals could end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BB5BA644-099D-4D4E-A4E1-D72337653C67}"/>
              </a:ext>
            </a:extLst>
          </p:cNvPr>
          <p:cNvSpPr/>
          <p:nvPr/>
        </p:nvSpPr>
        <p:spPr>
          <a:xfrm>
            <a:off x="563592" y="4226941"/>
            <a:ext cx="2369389" cy="2225615"/>
          </a:xfrm>
          <a:prstGeom prst="triangle">
            <a:avLst/>
          </a:prstGeom>
          <a:solidFill>
            <a:srgbClr val="C00000">
              <a:alpha val="56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1AF16B7-9F4D-4C64-AB85-07096C64ABC1}"/>
              </a:ext>
            </a:extLst>
          </p:cNvPr>
          <p:cNvSpPr/>
          <p:nvPr/>
        </p:nvSpPr>
        <p:spPr>
          <a:xfrm>
            <a:off x="6162135" y="4257919"/>
            <a:ext cx="2369389" cy="2225615"/>
          </a:xfrm>
          <a:prstGeom prst="triangle">
            <a:avLst/>
          </a:prstGeom>
          <a:solidFill>
            <a:srgbClr val="C00000">
              <a:alpha val="56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10D09430-AD53-4FDB-837A-5FC289823E97}"/>
              </a:ext>
            </a:extLst>
          </p:cNvPr>
          <p:cNvSpPr/>
          <p:nvPr/>
        </p:nvSpPr>
        <p:spPr>
          <a:xfrm>
            <a:off x="8876580" y="4257919"/>
            <a:ext cx="2369389" cy="2225615"/>
          </a:xfrm>
          <a:prstGeom prst="triangle">
            <a:avLst/>
          </a:prstGeom>
          <a:solidFill>
            <a:srgbClr val="C00000">
              <a:alpha val="56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425CDF1B-A666-4C8B-B3F7-236854BCBF13}"/>
              </a:ext>
            </a:extLst>
          </p:cNvPr>
          <p:cNvSpPr/>
          <p:nvPr/>
        </p:nvSpPr>
        <p:spPr>
          <a:xfrm>
            <a:off x="3367177" y="4226941"/>
            <a:ext cx="2369389" cy="2225615"/>
          </a:xfrm>
          <a:prstGeom prst="triangle">
            <a:avLst/>
          </a:prstGeom>
          <a:solidFill>
            <a:srgbClr val="00B050">
              <a:alpha val="56000"/>
            </a:srgb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743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0" grpId="0" animBg="1"/>
      <p:bldP spid="21" grpId="0" animBg="1"/>
      <p:bldP spid="22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accent4">
                <a:lumMod val="20000"/>
                <a:lumOff val="80000"/>
              </a:schemeClr>
            </a:gs>
            <a:gs pos="100000">
              <a:schemeClr val="accent3">
                <a:lumMod val="60000"/>
                <a:lumOff val="40000"/>
              </a:schemeClr>
            </a:gs>
            <a:gs pos="75000">
              <a:srgbClr val="F8CBAD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5EE9C56-3E7F-4EE5-BAF7-27AFBB658EBA}"/>
              </a:ext>
            </a:extLst>
          </p:cNvPr>
          <p:cNvSpPr/>
          <p:nvPr/>
        </p:nvSpPr>
        <p:spPr>
          <a:xfrm>
            <a:off x="1459345" y="1106054"/>
            <a:ext cx="3666837" cy="46458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Righ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904B492-EE37-4B8D-8CC2-12B9ABBDD650}"/>
              </a:ext>
            </a:extLst>
          </p:cNvPr>
          <p:cNvSpPr/>
          <p:nvPr/>
        </p:nvSpPr>
        <p:spPr>
          <a:xfrm>
            <a:off x="1791854" y="1720839"/>
            <a:ext cx="3001818" cy="3693319"/>
          </a:xfrm>
          <a:prstGeom prst="rect">
            <a:avLst/>
          </a:prstGeom>
          <a:ln>
            <a:noFill/>
          </a:ln>
          <a:scene3d>
            <a:camera prst="perspectiveRight"/>
            <a:lightRig rig="threePt" dir="t"/>
          </a:scene3d>
        </p:spPr>
        <p:txBody>
          <a:bodyPr wrap="square">
            <a:spAutoFit/>
          </a:bodyPr>
          <a:lstStyle/>
          <a:p>
            <a:pPr algn="just"/>
            <a:r>
              <a:rPr lang="en-US" dirty="0"/>
              <a:t>If I had not come and spoken unto them, they had not had sin: but now they have no cloke for their sin. He that hateth me hateth my Father also. If I had not done among them the works which none other man did, they had not had sin: but now have they both seen and hated both me and my Father. </a:t>
            </a:r>
          </a:p>
          <a:p>
            <a:pPr algn="just"/>
            <a:endParaRPr lang="en-US" dirty="0"/>
          </a:p>
          <a:p>
            <a:pPr algn="ctr"/>
            <a:r>
              <a:rPr lang="en-US" dirty="0"/>
              <a:t>(John 15:22-24)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F0F43-212C-41A4-9D5C-B2043A451303}"/>
              </a:ext>
            </a:extLst>
          </p:cNvPr>
          <p:cNvSpPr/>
          <p:nvPr/>
        </p:nvSpPr>
        <p:spPr>
          <a:xfrm>
            <a:off x="5809673" y="714668"/>
            <a:ext cx="5116945" cy="1108363"/>
          </a:xfrm>
          <a:prstGeom prst="rect">
            <a:avLst/>
          </a:prstGeom>
          <a:gradFill>
            <a:gsLst>
              <a:gs pos="68000">
                <a:schemeClr val="accent4">
                  <a:lumMod val="20000"/>
                  <a:lumOff val="80000"/>
                </a:schemeClr>
              </a:gs>
              <a:gs pos="100000">
                <a:srgbClr val="F8CBAD"/>
              </a:gs>
              <a:gs pos="81000">
                <a:schemeClr val="accent4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It is NOT a believer’s conscience that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makes awareness of sin.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F58AF-BF10-42A3-92FC-A1B5D9D45A3A}"/>
              </a:ext>
            </a:extLst>
          </p:cNvPr>
          <p:cNvSpPr/>
          <p:nvPr/>
        </p:nvSpPr>
        <p:spPr>
          <a:xfrm>
            <a:off x="5809672" y="2108779"/>
            <a:ext cx="5116945" cy="1108363"/>
          </a:xfrm>
          <a:prstGeom prst="rect">
            <a:avLst/>
          </a:prstGeom>
          <a:gradFill>
            <a:gsLst>
              <a:gs pos="68000">
                <a:schemeClr val="accent4">
                  <a:lumMod val="20000"/>
                  <a:lumOff val="80000"/>
                </a:schemeClr>
              </a:gs>
              <a:gs pos="100000">
                <a:srgbClr val="F8CBAD"/>
              </a:gs>
              <a:gs pos="81000">
                <a:schemeClr val="accent4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It is NOT church doctrine that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makes awareness of sin.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C43B91-4468-4DC4-B9B7-AF824536B4BD}"/>
              </a:ext>
            </a:extLst>
          </p:cNvPr>
          <p:cNvSpPr/>
          <p:nvPr/>
        </p:nvSpPr>
        <p:spPr>
          <a:xfrm>
            <a:off x="5809672" y="3431307"/>
            <a:ext cx="5116945" cy="1108363"/>
          </a:xfrm>
          <a:prstGeom prst="rect">
            <a:avLst/>
          </a:prstGeom>
          <a:gradFill>
            <a:gsLst>
              <a:gs pos="68000">
                <a:schemeClr val="accent4">
                  <a:lumMod val="20000"/>
                  <a:lumOff val="80000"/>
                </a:schemeClr>
              </a:gs>
              <a:gs pos="100000">
                <a:srgbClr val="F8CBAD"/>
              </a:gs>
              <a:gs pos="81000">
                <a:schemeClr val="accent4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LORD God’s laws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makes believer’s aware of sin!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E10BC8-79E2-46DD-880B-ACCBA81261BC}"/>
              </a:ext>
            </a:extLst>
          </p:cNvPr>
          <p:cNvSpPr/>
          <p:nvPr/>
        </p:nvSpPr>
        <p:spPr>
          <a:xfrm>
            <a:off x="5809672" y="4753835"/>
            <a:ext cx="5116945" cy="1108363"/>
          </a:xfrm>
          <a:prstGeom prst="rect">
            <a:avLst/>
          </a:prstGeom>
          <a:gradFill>
            <a:gsLst>
              <a:gs pos="68000">
                <a:schemeClr val="accent4">
                  <a:lumMod val="20000"/>
                  <a:lumOff val="80000"/>
                </a:schemeClr>
              </a:gs>
              <a:gs pos="100000">
                <a:srgbClr val="F8CBAD"/>
              </a:gs>
              <a:gs pos="81000">
                <a:schemeClr val="accent4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Christ’s teachings and the Holy Ghost’s presence makes believer’s aware of sin!</a:t>
            </a:r>
          </a:p>
        </p:txBody>
      </p:sp>
    </p:spTree>
    <p:extLst>
      <p:ext uri="{BB962C8B-B14F-4D97-AF65-F5344CB8AC3E}">
        <p14:creationId xmlns:p14="http://schemas.microsoft.com/office/powerpoint/2010/main" val="17312221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027AE0-4EC8-435F-9261-D727782869BC}"/>
              </a:ext>
            </a:extLst>
          </p:cNvPr>
          <p:cNvSpPr/>
          <p:nvPr/>
        </p:nvSpPr>
        <p:spPr>
          <a:xfrm>
            <a:off x="715817" y="752764"/>
            <a:ext cx="11065164" cy="1330036"/>
          </a:xfrm>
          <a:prstGeom prst="rect">
            <a:avLst/>
          </a:prstGeom>
          <a:gradFill flip="none" rotWithShape="1">
            <a:gsLst>
              <a:gs pos="14000">
                <a:schemeClr val="accent2">
                  <a:lumMod val="40000"/>
                  <a:lumOff val="60000"/>
                </a:schemeClr>
              </a:gs>
              <a:gs pos="100000">
                <a:schemeClr val="accent4">
                  <a:lumMod val="40000"/>
                  <a:lumOff val="60000"/>
                </a:schemeClr>
              </a:gs>
              <a:gs pos="64000">
                <a:schemeClr val="accent4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836894-295B-4027-AE7A-894896A34AE1}"/>
              </a:ext>
            </a:extLst>
          </p:cNvPr>
          <p:cNvSpPr/>
          <p:nvPr/>
        </p:nvSpPr>
        <p:spPr>
          <a:xfrm>
            <a:off x="923635" y="956117"/>
            <a:ext cx="106495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If I had not come and spoken unto them, they had not had sin: but now they have no cloke for their sin. He that hateth me hateth my Father also. If I had not done among them the works which none other man did, they had not had sin: but now have they both seen and hated both me and my Father. (John 15:22-24)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CAF271-1059-47E3-8D37-03C1C3D63CBA}"/>
              </a:ext>
            </a:extLst>
          </p:cNvPr>
          <p:cNvSpPr/>
          <p:nvPr/>
        </p:nvSpPr>
        <p:spPr>
          <a:xfrm>
            <a:off x="715817" y="2417056"/>
            <a:ext cx="1106516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>
            <a:spAutoFit/>
          </a:bodyPr>
          <a:lstStyle/>
          <a:p>
            <a:endParaRPr lang="en-US" dirty="0"/>
          </a:p>
          <a:p>
            <a:pPr algn="ctr"/>
            <a:r>
              <a:rPr lang="en-US" dirty="0"/>
              <a:t>When Jesus speaks of “cloaked sin”: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20A0F8-09B6-4B60-8BEC-A81CE64ACF8A}"/>
              </a:ext>
            </a:extLst>
          </p:cNvPr>
          <p:cNvSpPr/>
          <p:nvPr/>
        </p:nvSpPr>
        <p:spPr>
          <a:xfrm>
            <a:off x="715815" y="5073788"/>
            <a:ext cx="11065163" cy="9973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“Cloaked sin” </a:t>
            </a:r>
            <a:r>
              <a:rPr lang="en-US" b="1" dirty="0">
                <a:solidFill>
                  <a:schemeClr val="tx1"/>
                </a:solidFill>
              </a:rPr>
              <a:t>IS</a:t>
            </a:r>
            <a:r>
              <a:rPr lang="en-US" dirty="0">
                <a:solidFill>
                  <a:schemeClr val="tx1"/>
                </a:solidFill>
              </a:rPr>
              <a:t> covered by the pretext of ignorance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49BB2A-5B72-4992-B41E-E26179C4D7F8}"/>
              </a:ext>
            </a:extLst>
          </p:cNvPr>
          <p:cNvSpPr/>
          <p:nvPr/>
        </p:nvSpPr>
        <p:spPr>
          <a:xfrm>
            <a:off x="715815" y="3713018"/>
            <a:ext cx="11065164" cy="9881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“Cloaked sin” is NOT covered by shame, wickedness, or murkiness.</a:t>
            </a:r>
          </a:p>
        </p:txBody>
      </p:sp>
    </p:spTree>
    <p:extLst>
      <p:ext uri="{BB962C8B-B14F-4D97-AF65-F5344CB8AC3E}">
        <p14:creationId xmlns:p14="http://schemas.microsoft.com/office/powerpoint/2010/main" val="31371638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accent3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  <a:gs pos="75000">
              <a:schemeClr val="accent2">
                <a:lumMod val="40000"/>
                <a:lumOff val="6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F1CFF4F-C4CD-46C4-8659-8B6ABA4428C9}"/>
              </a:ext>
            </a:extLst>
          </p:cNvPr>
          <p:cNvSpPr/>
          <p:nvPr/>
        </p:nvSpPr>
        <p:spPr>
          <a:xfrm>
            <a:off x="706582" y="243292"/>
            <a:ext cx="3920836" cy="4842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DA6F89-53B1-41AF-8968-C4FD51FFC58B}"/>
              </a:ext>
            </a:extLst>
          </p:cNvPr>
          <p:cNvSpPr/>
          <p:nvPr/>
        </p:nvSpPr>
        <p:spPr>
          <a:xfrm>
            <a:off x="1136073" y="817713"/>
            <a:ext cx="3061854" cy="36933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just"/>
            <a:endParaRPr lang="en-US" dirty="0"/>
          </a:p>
          <a:p>
            <a:pPr algn="just"/>
            <a:r>
              <a:rPr lang="en-US" dirty="0"/>
              <a:t>If I had not come and spoken unto them, they had not had sin: but now they have no cloke for their sin. He that hateth me hateth my Father also. If I had not done among them the works which none other man did, they had not had sin: but now have they both seen and hated both me and my Father. (John 15:22-24)</a:t>
            </a:r>
          </a:p>
          <a:p>
            <a:pPr algn="just"/>
            <a:endParaRPr lang="en-US" dirty="0"/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5E842ACA-3FCB-4F9E-8BC7-041EBFCA04D4}"/>
              </a:ext>
            </a:extLst>
          </p:cNvPr>
          <p:cNvSpPr/>
          <p:nvPr/>
        </p:nvSpPr>
        <p:spPr>
          <a:xfrm>
            <a:off x="5090829" y="243292"/>
            <a:ext cx="3394842" cy="3185710"/>
          </a:xfrm>
          <a:prstGeom prst="diamond">
            <a:avLst/>
          </a:prstGeom>
          <a:gradFill flip="none" rotWithShape="1">
            <a:gsLst>
              <a:gs pos="0">
                <a:srgbClr val="544856">
                  <a:tint val="66000"/>
                  <a:satMod val="160000"/>
                </a:srgbClr>
              </a:gs>
              <a:gs pos="50000">
                <a:srgbClr val="544856">
                  <a:tint val="44500"/>
                  <a:satMod val="160000"/>
                </a:srgbClr>
              </a:gs>
              <a:gs pos="100000">
                <a:srgbClr val="54485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person that appears ignorant of sin is really deeply aware of sin</a:t>
            </a:r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C386B1CD-EEE0-4285-98DC-2DAF4BE2BE97}"/>
              </a:ext>
            </a:extLst>
          </p:cNvPr>
          <p:cNvSpPr/>
          <p:nvPr/>
        </p:nvSpPr>
        <p:spPr>
          <a:xfrm>
            <a:off x="8565214" y="243292"/>
            <a:ext cx="3394842" cy="3185710"/>
          </a:xfrm>
          <a:prstGeom prst="diamond">
            <a:avLst/>
          </a:prstGeom>
          <a:gradFill flip="none" rotWithShape="1">
            <a:gsLst>
              <a:gs pos="0">
                <a:srgbClr val="544856">
                  <a:tint val="66000"/>
                  <a:satMod val="160000"/>
                </a:srgbClr>
              </a:gs>
              <a:gs pos="50000">
                <a:srgbClr val="544856">
                  <a:tint val="44500"/>
                  <a:satMod val="160000"/>
                </a:srgbClr>
              </a:gs>
              <a:gs pos="100000">
                <a:srgbClr val="54485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Ignorance of sin does not mean that a sin is not present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55298E9B-2637-40A7-B7EC-8CA9AE954971}"/>
              </a:ext>
            </a:extLst>
          </p:cNvPr>
          <p:cNvSpPr/>
          <p:nvPr/>
        </p:nvSpPr>
        <p:spPr>
          <a:xfrm>
            <a:off x="5136452" y="3428998"/>
            <a:ext cx="3394842" cy="3185710"/>
          </a:xfrm>
          <a:prstGeom prst="diamond">
            <a:avLst/>
          </a:prstGeom>
          <a:gradFill flip="none" rotWithShape="1">
            <a:gsLst>
              <a:gs pos="0">
                <a:srgbClr val="544856">
                  <a:tint val="66000"/>
                  <a:satMod val="160000"/>
                </a:srgbClr>
              </a:gs>
              <a:gs pos="50000">
                <a:srgbClr val="544856">
                  <a:tint val="44500"/>
                  <a:satMod val="160000"/>
                </a:srgbClr>
              </a:gs>
              <a:gs pos="100000">
                <a:srgbClr val="54485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person that appears ignorant of sin, is allowing it to be covered by pretext of innocence</a:t>
            </a:r>
          </a:p>
        </p:txBody>
      </p:sp>
      <p:sp>
        <p:nvSpPr>
          <p:cNvPr id="8" name="Diamond 7">
            <a:extLst>
              <a:ext uri="{FF2B5EF4-FFF2-40B4-BE49-F238E27FC236}">
                <a16:creationId xmlns:a16="http://schemas.microsoft.com/office/drawing/2014/main" id="{0DCA92A1-CCA4-48A0-8B62-926D1C542DF3}"/>
              </a:ext>
            </a:extLst>
          </p:cNvPr>
          <p:cNvSpPr/>
          <p:nvPr/>
        </p:nvSpPr>
        <p:spPr>
          <a:xfrm>
            <a:off x="8548254" y="3428998"/>
            <a:ext cx="3394842" cy="3185710"/>
          </a:xfrm>
          <a:prstGeom prst="diamond">
            <a:avLst/>
          </a:prstGeom>
          <a:gradFill flip="none" rotWithShape="1">
            <a:gsLst>
              <a:gs pos="0">
                <a:srgbClr val="544856">
                  <a:tint val="66000"/>
                  <a:satMod val="160000"/>
                </a:srgbClr>
              </a:gs>
              <a:gs pos="50000">
                <a:srgbClr val="544856">
                  <a:tint val="44500"/>
                  <a:satMod val="160000"/>
                </a:srgbClr>
              </a:gs>
              <a:gs pos="100000">
                <a:srgbClr val="54485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Once Christ speaks to a person, ignorant sin is brought to the forefront of awareness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2FD96E-E7C1-4F31-BB97-A48F64612F02}"/>
              </a:ext>
            </a:extLst>
          </p:cNvPr>
          <p:cNvSpPr/>
          <p:nvPr/>
        </p:nvSpPr>
        <p:spPr>
          <a:xfrm rot="20962098">
            <a:off x="1003244" y="5223695"/>
            <a:ext cx="4012852" cy="87235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softRound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CE243D-F22D-4A81-8D69-C02255298571}"/>
              </a:ext>
            </a:extLst>
          </p:cNvPr>
          <p:cNvSpPr/>
          <p:nvPr/>
        </p:nvSpPr>
        <p:spPr>
          <a:xfrm rot="20942365">
            <a:off x="1822742" y="5336708"/>
            <a:ext cx="2373855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8CBAD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en-US" dirty="0"/>
              <a:t>What is the meaning of</a:t>
            </a:r>
          </a:p>
          <a:p>
            <a:r>
              <a:rPr lang="en-US" dirty="0"/>
              <a:t> "they had not sin?"</a:t>
            </a:r>
          </a:p>
        </p:txBody>
      </p:sp>
    </p:spTree>
    <p:extLst>
      <p:ext uri="{BB962C8B-B14F-4D97-AF65-F5344CB8AC3E}">
        <p14:creationId xmlns:p14="http://schemas.microsoft.com/office/powerpoint/2010/main" val="27899932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accent4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  <a:gs pos="75000">
              <a:schemeClr val="accent6">
                <a:lumMod val="20000"/>
                <a:lumOff val="8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D21DE5-446E-4EF0-9161-ED87E0DB6FCC}"/>
              </a:ext>
            </a:extLst>
          </p:cNvPr>
          <p:cNvSpPr/>
          <p:nvPr/>
        </p:nvSpPr>
        <p:spPr>
          <a:xfrm>
            <a:off x="803564" y="651163"/>
            <a:ext cx="10584872" cy="2078181"/>
          </a:xfrm>
          <a:prstGeom prst="rect">
            <a:avLst/>
          </a:prstGeom>
          <a:gradFill>
            <a:gsLst>
              <a:gs pos="5100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  <a:gs pos="75000">
                <a:schemeClr val="accent6">
                  <a:lumMod val="20000"/>
                  <a:lumOff val="80000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828302-C807-44B2-9567-7AA51099F529}"/>
              </a:ext>
            </a:extLst>
          </p:cNvPr>
          <p:cNvSpPr/>
          <p:nvPr/>
        </p:nvSpPr>
        <p:spPr>
          <a:xfrm>
            <a:off x="1004455" y="951589"/>
            <a:ext cx="10183090" cy="1477328"/>
          </a:xfrm>
          <a:prstGeom prst="rect">
            <a:avLst/>
          </a:prstGeom>
          <a:gradFill>
            <a:gsLst>
              <a:gs pos="5100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  <a:gs pos="75000">
                <a:schemeClr val="accent6">
                  <a:lumMod val="20000"/>
                  <a:lumOff val="80000"/>
                </a:schemeClr>
              </a:gs>
            </a:gsLst>
            <a:path path="circle">
              <a:fillToRect t="100000" r="100000"/>
            </a:path>
          </a:gra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just"/>
            <a:endParaRPr lang="en-US" dirty="0"/>
          </a:p>
          <a:p>
            <a:pPr algn="just"/>
            <a:r>
              <a:rPr lang="en-US" dirty="0"/>
              <a:t>If I had not come and spoken unto them, they had not had sin: but now they have no cloke for their sin. He that hateth me hateth my Father also. If I had not done among them the works which none other man did, they had not had sin: but now have they both seen and hated both me and my Father. (John 15:22-24)</a:t>
            </a:r>
          </a:p>
          <a:p>
            <a:pPr algn="just"/>
            <a:endParaRPr lang="en-US" dirty="0"/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5F1ADFB7-B4D2-4644-AE2D-03742B9A259F}"/>
              </a:ext>
            </a:extLst>
          </p:cNvPr>
          <p:cNvSpPr/>
          <p:nvPr/>
        </p:nvSpPr>
        <p:spPr>
          <a:xfrm>
            <a:off x="803564" y="3087738"/>
            <a:ext cx="2382982" cy="1320558"/>
          </a:xfrm>
          <a:prstGeom prst="foldedCorner">
            <a:avLst/>
          </a:prstGeom>
          <a:gradFill>
            <a:gsLst>
              <a:gs pos="51000">
                <a:schemeClr val="accent4">
                  <a:lumMod val="20000"/>
                  <a:lumOff val="80000"/>
                </a:schemeClr>
              </a:gs>
              <a:gs pos="100000">
                <a:srgbClr val="544856"/>
              </a:gs>
              <a:gs pos="75000">
                <a:schemeClr val="accent6">
                  <a:lumMod val="20000"/>
                  <a:lumOff val="80000"/>
                </a:scheme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If a person hates the Lord Jesus Christ…</a:t>
            </a:r>
          </a:p>
        </p:txBody>
      </p:sp>
      <p:sp>
        <p:nvSpPr>
          <p:cNvPr id="5" name="Rectangle: Folded Corner 4">
            <a:extLst>
              <a:ext uri="{FF2B5EF4-FFF2-40B4-BE49-F238E27FC236}">
                <a16:creationId xmlns:a16="http://schemas.microsoft.com/office/drawing/2014/main" id="{3623EA19-66AF-4FA2-9ADD-0FD319B77811}"/>
              </a:ext>
            </a:extLst>
          </p:cNvPr>
          <p:cNvSpPr/>
          <p:nvPr/>
        </p:nvSpPr>
        <p:spPr>
          <a:xfrm>
            <a:off x="803564" y="4886279"/>
            <a:ext cx="2382982" cy="1320558"/>
          </a:xfrm>
          <a:prstGeom prst="foldedCorner">
            <a:avLst/>
          </a:prstGeom>
          <a:gradFill>
            <a:gsLst>
              <a:gs pos="51000">
                <a:schemeClr val="accent4">
                  <a:lumMod val="20000"/>
                  <a:lumOff val="80000"/>
                </a:schemeClr>
              </a:gs>
              <a:gs pos="100000">
                <a:srgbClr val="8E4C51"/>
              </a:gs>
              <a:gs pos="75000">
                <a:schemeClr val="accent6">
                  <a:lumMod val="20000"/>
                  <a:lumOff val="80000"/>
                </a:scheme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If a person hates the Lord Jesus Christ and the LORD GOD…</a:t>
            </a:r>
          </a:p>
        </p:txBody>
      </p:sp>
      <p:sp>
        <p:nvSpPr>
          <p:cNvPr id="6" name="Rectangle: Single Corner Snipped 5">
            <a:extLst>
              <a:ext uri="{FF2B5EF4-FFF2-40B4-BE49-F238E27FC236}">
                <a16:creationId xmlns:a16="http://schemas.microsoft.com/office/drawing/2014/main" id="{F9B0AB16-8F0B-48CD-9DAA-A9912D9AC966}"/>
              </a:ext>
            </a:extLst>
          </p:cNvPr>
          <p:cNvSpPr/>
          <p:nvPr/>
        </p:nvSpPr>
        <p:spPr>
          <a:xfrm>
            <a:off x="3983181" y="3029770"/>
            <a:ext cx="7405255" cy="1320558"/>
          </a:xfrm>
          <a:prstGeom prst="snip1Rect">
            <a:avLst/>
          </a:prstGeom>
          <a:gradFill>
            <a:gsLst>
              <a:gs pos="51000">
                <a:schemeClr val="accent4">
                  <a:lumMod val="20000"/>
                  <a:lumOff val="80000"/>
                </a:schemeClr>
              </a:gs>
              <a:gs pos="100000">
                <a:srgbClr val="544856"/>
              </a:gs>
              <a:gs pos="75000">
                <a:schemeClr val="accent6">
                  <a:lumMod val="20000"/>
                  <a:lumOff val="80000"/>
                </a:schemeClr>
              </a:gs>
            </a:gsLst>
            <a:path path="rect">
              <a:fillToRect l="50000" t="50000" r="50000" b="50000"/>
            </a:path>
          </a:gradFill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person hates the LORD God!</a:t>
            </a:r>
          </a:p>
        </p:txBody>
      </p:sp>
      <p:sp>
        <p:nvSpPr>
          <p:cNvPr id="7" name="Rectangle: Single Corner Snipped 6">
            <a:extLst>
              <a:ext uri="{FF2B5EF4-FFF2-40B4-BE49-F238E27FC236}">
                <a16:creationId xmlns:a16="http://schemas.microsoft.com/office/drawing/2014/main" id="{786C1BAF-FD18-442B-8DED-449A46C23FE7}"/>
              </a:ext>
            </a:extLst>
          </p:cNvPr>
          <p:cNvSpPr/>
          <p:nvPr/>
        </p:nvSpPr>
        <p:spPr>
          <a:xfrm>
            <a:off x="3983180" y="4775443"/>
            <a:ext cx="7405255" cy="1320558"/>
          </a:xfrm>
          <a:prstGeom prst="snip1Rect">
            <a:avLst/>
          </a:prstGeom>
          <a:gradFill>
            <a:gsLst>
              <a:gs pos="51000">
                <a:schemeClr val="accent4">
                  <a:lumMod val="20000"/>
                  <a:lumOff val="80000"/>
                </a:schemeClr>
              </a:gs>
              <a:gs pos="100000">
                <a:srgbClr val="8E4C51"/>
              </a:gs>
              <a:gs pos="75000">
                <a:schemeClr val="accent6">
                  <a:lumMod val="20000"/>
                  <a:lumOff val="80000"/>
                </a:schemeClr>
              </a:gs>
            </a:gsLst>
            <a:path path="rect">
              <a:fillToRect l="50000" t="50000" r="50000" b="50000"/>
            </a:path>
          </a:gradFill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hatred toward Them is for the revelation of sin!</a:t>
            </a:r>
          </a:p>
        </p:txBody>
      </p:sp>
    </p:spTree>
    <p:extLst>
      <p:ext uri="{BB962C8B-B14F-4D97-AF65-F5344CB8AC3E}">
        <p14:creationId xmlns:p14="http://schemas.microsoft.com/office/powerpoint/2010/main" val="25023685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accent1">
                <a:lumMod val="40000"/>
                <a:lumOff val="60000"/>
              </a:schemeClr>
            </a:gs>
            <a:gs pos="100000">
              <a:schemeClr val="accent6">
                <a:lumMod val="40000"/>
                <a:lumOff val="60000"/>
              </a:schemeClr>
            </a:gs>
            <a:gs pos="75000">
              <a:srgbClr val="F8CBAD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863FD7-3DFD-454A-BB72-F893225B3AB5}"/>
              </a:ext>
            </a:extLst>
          </p:cNvPr>
          <p:cNvSpPr/>
          <p:nvPr/>
        </p:nvSpPr>
        <p:spPr>
          <a:xfrm>
            <a:off x="1073150" y="347017"/>
            <a:ext cx="10045700" cy="177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BE8704-0F07-4EAF-930B-2B77C9419F2E}"/>
              </a:ext>
            </a:extLst>
          </p:cNvPr>
          <p:cNvSpPr/>
          <p:nvPr/>
        </p:nvSpPr>
        <p:spPr>
          <a:xfrm>
            <a:off x="1270000" y="866685"/>
            <a:ext cx="9512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32F74A5-4E4B-433B-9A88-E14A80CF367F}"/>
              </a:ext>
            </a:extLst>
          </p:cNvPr>
          <p:cNvSpPr/>
          <p:nvPr/>
        </p:nvSpPr>
        <p:spPr>
          <a:xfrm>
            <a:off x="3378200" y="2352585"/>
            <a:ext cx="5232400" cy="177800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50000">
                <a:schemeClr val="accent2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Three beliefs must hold true for a person to be delivered from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sin and made whole: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D7F9C2-5CD9-42BC-85D2-D7E9E2A66824}"/>
              </a:ext>
            </a:extLst>
          </p:cNvPr>
          <p:cNvSpPr/>
          <p:nvPr/>
        </p:nvSpPr>
        <p:spPr>
          <a:xfrm>
            <a:off x="1270000" y="497352"/>
            <a:ext cx="965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Moreover, brethren, I declare unto you the gospel which I preached unto you, which also ye have received, and wherein ye stand; By which also ye are saved, if ye keep in memory what I preached unto you, unless ye have believed in vain. For I delivered unto you first of all that which I also received, how that Christ died for our sins according to the scriptures; And that he was buried, and that he rose again the third day according to the scriptures: (1 Corinthians 15:1-4)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C999149-FDA5-4F52-BBE0-7A5D6A7967CA}"/>
              </a:ext>
            </a:extLst>
          </p:cNvPr>
          <p:cNvSpPr/>
          <p:nvPr/>
        </p:nvSpPr>
        <p:spPr>
          <a:xfrm>
            <a:off x="535267" y="4582649"/>
            <a:ext cx="4121150" cy="1777999"/>
          </a:xfrm>
          <a:prstGeom prst="ellipse">
            <a:avLst/>
          </a:prstGeom>
          <a:gradFill flip="none" rotWithShape="1">
            <a:gsLst>
              <a:gs pos="21000">
                <a:schemeClr val="accent1">
                  <a:lumMod val="20000"/>
                  <a:lumOff val="8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  <a:gs pos="58000">
                <a:schemeClr val="accent2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 DIED for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our sins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B2A8909-4DAA-4572-9DD9-DC4920260F97}"/>
              </a:ext>
            </a:extLst>
          </p:cNvPr>
          <p:cNvSpPr/>
          <p:nvPr/>
        </p:nvSpPr>
        <p:spPr>
          <a:xfrm>
            <a:off x="3659467" y="4647170"/>
            <a:ext cx="4121150" cy="1777999"/>
          </a:xfrm>
          <a:prstGeom prst="ellipse">
            <a:avLst/>
          </a:prstGeom>
          <a:gradFill flip="none" rotWithShape="1">
            <a:gsLst>
              <a:gs pos="21000">
                <a:schemeClr val="accent1">
                  <a:lumMod val="20000"/>
                  <a:lumOff val="8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  <a:gs pos="58000">
                <a:schemeClr val="accent2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 was BURIED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03F1E1B-5C88-4916-8350-898A11E3DE95}"/>
              </a:ext>
            </a:extLst>
          </p:cNvPr>
          <p:cNvSpPr/>
          <p:nvPr/>
        </p:nvSpPr>
        <p:spPr>
          <a:xfrm>
            <a:off x="6997700" y="4627472"/>
            <a:ext cx="4121150" cy="1777999"/>
          </a:xfrm>
          <a:prstGeom prst="ellipse">
            <a:avLst/>
          </a:prstGeom>
          <a:gradFill flip="none" rotWithShape="1">
            <a:gsLst>
              <a:gs pos="21000">
                <a:schemeClr val="accent1">
                  <a:lumMod val="20000"/>
                  <a:lumOff val="8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  <a:gs pos="58000">
                <a:schemeClr val="accent2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 ROSE AGAIN TO LIFE on the third day</a:t>
            </a:r>
          </a:p>
        </p:txBody>
      </p:sp>
    </p:spTree>
    <p:extLst>
      <p:ext uri="{BB962C8B-B14F-4D97-AF65-F5344CB8AC3E}">
        <p14:creationId xmlns:p14="http://schemas.microsoft.com/office/powerpoint/2010/main" val="18568963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B95FE98-C58E-479F-AD48-D2C041D62D95}"/>
              </a:ext>
            </a:extLst>
          </p:cNvPr>
          <p:cNvSpPr/>
          <p:nvPr/>
        </p:nvSpPr>
        <p:spPr>
          <a:xfrm>
            <a:off x="862852" y="1277470"/>
            <a:ext cx="3375211" cy="4303059"/>
          </a:xfrm>
          <a:prstGeom prst="rect">
            <a:avLst/>
          </a:prstGeom>
          <a:gradFill>
            <a:gsLst>
              <a:gs pos="25000">
                <a:schemeClr val="accent4">
                  <a:lumMod val="20000"/>
                  <a:lumOff val="8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  <a:gs pos="49000">
                <a:srgbClr val="F8CBAD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4E09FF-9C3C-48E8-AC0A-A7A059A39ED6}"/>
              </a:ext>
            </a:extLst>
          </p:cNvPr>
          <p:cNvSpPr/>
          <p:nvPr/>
        </p:nvSpPr>
        <p:spPr>
          <a:xfrm>
            <a:off x="1174374" y="1718554"/>
            <a:ext cx="2752165" cy="34208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just"/>
            <a:r>
              <a:rPr lang="en-US" dirty="0"/>
              <a:t>Surely he hath borne our griefs, And carried our sorrows: Yet we did esteem him stricken, Smitten of God, and afflicted. But he was wounded for our transgressions, He was bruised for our iniquities:   The chastisement of our peace was upon him; And with his stripes we are healed. (Isaiah 53:4-5)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240C580-9552-4E86-8A81-7F3E760BCCC5}"/>
              </a:ext>
            </a:extLst>
          </p:cNvPr>
          <p:cNvSpPr/>
          <p:nvPr/>
        </p:nvSpPr>
        <p:spPr>
          <a:xfrm>
            <a:off x="5056112" y="131755"/>
            <a:ext cx="6454588" cy="1250576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lumMod val="20000"/>
                  <a:lumOff val="8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  <a:gs pos="49000">
                <a:srgbClr val="F8CBAD"/>
              </a:gs>
            </a:gsLst>
            <a:lin ang="27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It was the LORD God who wounded and bruised the Lord Jesus Christ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B2FE7D9-4505-4E42-8717-38346A4F4E95}"/>
              </a:ext>
            </a:extLst>
          </p:cNvPr>
          <p:cNvSpPr/>
          <p:nvPr/>
        </p:nvSpPr>
        <p:spPr>
          <a:xfrm>
            <a:off x="5042656" y="1438145"/>
            <a:ext cx="6454588" cy="1250576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lumMod val="20000"/>
                  <a:lumOff val="8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  <a:gs pos="49000">
                <a:srgbClr val="F8CBAD"/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 was wounded and bruised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for the Chosen Peoples’ rebellious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sin and immoral evil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979EABA-6583-49B1-B4B8-D524CD33E5EC}"/>
              </a:ext>
            </a:extLst>
          </p:cNvPr>
          <p:cNvSpPr/>
          <p:nvPr/>
        </p:nvSpPr>
        <p:spPr>
          <a:xfrm>
            <a:off x="5056112" y="2744535"/>
            <a:ext cx="6454588" cy="1250576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lumMod val="20000"/>
                  <a:lumOff val="8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  <a:gs pos="49000">
                <a:srgbClr val="F8CBAD"/>
              </a:gs>
            </a:gsLst>
            <a:lin ang="81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When Christ was stricken, He lifted the Chosen Peoples’ sickness and prayed to the LORD God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8D7389F-9FC8-4AE8-B3F3-A0824BDB49BE}"/>
              </a:ext>
            </a:extLst>
          </p:cNvPr>
          <p:cNvSpPr/>
          <p:nvPr/>
        </p:nvSpPr>
        <p:spPr>
          <a:xfrm>
            <a:off x="5042656" y="4050925"/>
            <a:ext cx="6454588" cy="1250576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lumMod val="20000"/>
                  <a:lumOff val="8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  <a:gs pos="49000">
                <a:srgbClr val="F8CBAD"/>
              </a:gs>
            </a:gsLst>
            <a:lin ang="189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Jesus Christ was given the responsibility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for the LORD God’s Chosen Peoples’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welfare and safety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15D959A-B171-4293-935B-5D6C6602A297}"/>
              </a:ext>
            </a:extLst>
          </p:cNvPr>
          <p:cNvSpPr/>
          <p:nvPr/>
        </p:nvSpPr>
        <p:spPr>
          <a:xfrm>
            <a:off x="5042656" y="5357315"/>
            <a:ext cx="6454588" cy="1250576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lumMod val="20000"/>
                  <a:lumOff val="8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  <a:gs pos="49000">
                <a:srgbClr val="F8CBAD"/>
              </a:gs>
            </a:gsLst>
            <a:lin ang="135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When Jesus Christ became wounded, the Chosen People of God were cured of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their sins and made whole</a:t>
            </a:r>
          </a:p>
        </p:txBody>
      </p:sp>
    </p:spTree>
    <p:extLst>
      <p:ext uri="{BB962C8B-B14F-4D97-AF65-F5344CB8AC3E}">
        <p14:creationId xmlns:p14="http://schemas.microsoft.com/office/powerpoint/2010/main" val="20126212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6594</TotalTime>
  <Words>1488</Words>
  <Application>Microsoft Office PowerPoint</Application>
  <PresentationFormat>Widescreen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BI100 – Module 2.3 - Jesus Christ, the Perfect Sacrifice</dc:title>
  <dc:creator>Kathy L. McFarland</dc:creator>
  <cp:keywords>Jesus Christ, sacrifice, perfect, sin, righteousness, reconciled, conscience, law, presence, cloaked sin, ignorance, wicked, innocent, guilty, 1 Corinthians 15:1-4, iniquity</cp:keywords>
  <cp:lastModifiedBy>Kathy L. McFarland</cp:lastModifiedBy>
  <cp:revision>229</cp:revision>
  <dcterms:created xsi:type="dcterms:W3CDTF">2018-11-30T21:34:18Z</dcterms:created>
  <dcterms:modified xsi:type="dcterms:W3CDTF">2019-02-04T22:50:21Z</dcterms:modified>
  <cp:category>Sin</cp:category>
</cp:coreProperties>
</file>