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59" r:id="rId6"/>
    <p:sldId id="260" r:id="rId7"/>
    <p:sldId id="261" r:id="rId8"/>
    <p:sldId id="272" r:id="rId9"/>
    <p:sldId id="274" r:id="rId10"/>
    <p:sldId id="273" r:id="rId11"/>
    <p:sldId id="275" r:id="rId12"/>
    <p:sldId id="276" r:id="rId13"/>
    <p:sldId id="277" r:id="rId14"/>
    <p:sldId id="27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L. McFarland" initials="KLM" lastIdx="1" clrIdx="0">
    <p:extLst>
      <p:ext uri="{19B8F6BF-5375-455C-9EA6-DF929625EA0E}">
        <p15:presenceInfo xmlns:p15="http://schemas.microsoft.com/office/powerpoint/2012/main" userId="78662e74256684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2E28"/>
    <a:srgbClr val="D28286"/>
    <a:srgbClr val="2E73B5"/>
    <a:srgbClr val="6E39A1"/>
    <a:srgbClr val="7038A3"/>
    <a:srgbClr val="933F83"/>
    <a:srgbClr val="441D61"/>
    <a:srgbClr val="00CFC3"/>
    <a:srgbClr val="426290"/>
    <a:srgbClr val="DE26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9" d="100"/>
          <a:sy n="79" d="100"/>
        </p:scale>
        <p:origin x="52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10/23/2018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10/23/2018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10/23/2018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10/23/2018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10/23/2018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10/23/2018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10/23/2018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becker.academy/moodle/course/view.php?id=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ref.ly/logosres/dblgreek?ref=DBLGreek.DBLG+667&amp;off=4&amp;ctx=667+~%CE%B1%CC%93%CF%80%CE%BF%CE%BB%CF%85%CC%81%CF%84%CF%81%CF%89%CF%83%CE%B9%CF%82+(apolytro%CC%84sis),+%CE%B5%CF%89%CF%82+(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AE243F-B52E-439D-9F4B-01B95E3F605F}"/>
              </a:ext>
            </a:extLst>
          </p:cNvPr>
          <p:cNvSpPr/>
          <p:nvPr/>
        </p:nvSpPr>
        <p:spPr>
          <a:xfrm>
            <a:off x="1676400" y="969264"/>
            <a:ext cx="8839200" cy="853440"/>
          </a:xfrm>
          <a:prstGeom prst="rect">
            <a:avLst/>
          </a:prstGeom>
          <a:solidFill>
            <a:schemeClr val="accent5">
              <a:lumMod val="50000"/>
            </a:schemeClr>
          </a:solidFill>
          <a:ln>
            <a:noFill/>
          </a:ln>
          <a:effectLst>
            <a:outerShdw blurRad="190500" dist="228600" dir="2700000" algn="ctr">
              <a:srgbClr val="000000">
                <a:alpha val="30000"/>
              </a:srgbClr>
            </a:outerShdw>
          </a:effectLst>
          <a:scene3d>
            <a:camera prst="perspectiveRelaxedModerately"/>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libri" panose="020F0502020204030204" pitchFamily="34" charset="0"/>
                <a:cs typeface="Calibri" panose="020F0502020204030204" pitchFamily="34" charset="0"/>
              </a:rPr>
              <a:t>Becker Professional Theology Academy</a:t>
            </a:r>
          </a:p>
        </p:txBody>
      </p:sp>
      <p:sp>
        <p:nvSpPr>
          <p:cNvPr id="5" name="Rectangle 4">
            <a:extLst>
              <a:ext uri="{FF2B5EF4-FFF2-40B4-BE49-F238E27FC236}">
                <a16:creationId xmlns:a16="http://schemas.microsoft.com/office/drawing/2014/main" id="{7E96A090-B07A-4DDA-9B74-54AE36AEC691}"/>
              </a:ext>
            </a:extLst>
          </p:cNvPr>
          <p:cNvSpPr/>
          <p:nvPr/>
        </p:nvSpPr>
        <p:spPr>
          <a:xfrm>
            <a:off x="2346960" y="2328672"/>
            <a:ext cx="7498080" cy="1804416"/>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B100 – Module 5.3 – Baptism</a:t>
            </a:r>
          </a:p>
          <a:p>
            <a:pPr algn="ctr"/>
            <a:r>
              <a:rPr lang="en-US" sz="3600" b="1" dirty="0">
                <a:latin typeface="Calibri" panose="020F0502020204030204" pitchFamily="34" charset="0"/>
                <a:cs typeface="Calibri" panose="020F0502020204030204" pitchFamily="34" charset="0"/>
              </a:rPr>
              <a:t> (Jesus Christ)</a:t>
            </a:r>
          </a:p>
        </p:txBody>
      </p:sp>
      <p:sp>
        <p:nvSpPr>
          <p:cNvPr id="6" name="Rectangle 5">
            <a:extLst>
              <a:ext uri="{FF2B5EF4-FFF2-40B4-BE49-F238E27FC236}">
                <a16:creationId xmlns:a16="http://schemas.microsoft.com/office/drawing/2014/main" id="{74E87AF9-6156-4097-A41A-C026BC87B2EB}"/>
              </a:ext>
            </a:extLst>
          </p:cNvPr>
          <p:cNvSpPr/>
          <p:nvPr/>
        </p:nvSpPr>
        <p:spPr>
          <a:xfrm>
            <a:off x="3023616" y="4248912"/>
            <a:ext cx="3962400" cy="1804416"/>
          </a:xfrm>
          <a:prstGeom prst="rect">
            <a:avLst/>
          </a:prstGeom>
          <a:ln w="34925">
            <a:solidFill>
              <a:srgbClr val="FFFFFF"/>
            </a:solidFill>
          </a:ln>
          <a:effectLst>
            <a:outerShdw blurRad="317500" dir="2700000" algn="ctr">
              <a:srgbClr val="000000">
                <a:alpha val="43000"/>
              </a:srgbClr>
            </a:outerShdw>
            <a:softEdge rad="127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lang="en-US" b="1" dirty="0">
                <a:solidFill>
                  <a:prstClr val="black"/>
                </a:solidFill>
                <a:latin typeface="Calibri" panose="020F0502020204030204"/>
              </a:rPr>
              <a:t>Course Creator – Kathy L. McFarland</a:t>
            </a:r>
          </a:p>
          <a:p>
            <a:pPr lvl="0" defTabSz="914400"/>
            <a:endParaRPr lang="en-US" dirty="0">
              <a:solidFill>
                <a:prstClr val="black"/>
              </a:solidFill>
              <a:latin typeface="Calibri" panose="020F0502020204030204"/>
            </a:endParaRPr>
          </a:p>
          <a:p>
            <a:pPr lvl="0" algn="ctr" defTabSz="914400"/>
            <a:r>
              <a:rPr lang="en-US" dirty="0">
                <a:solidFill>
                  <a:schemeClr val="bg1"/>
                </a:solidFill>
                <a:latin typeface="Calibri" panose="020F0502020204030204"/>
                <a:hlinkClick r:id="rId2">
                  <a:extLst>
                    <a:ext uri="{A12FA001-AC4F-418D-AE19-62706E023703}">
                      <ahyp:hlinkClr xmlns:ahyp="http://schemas.microsoft.com/office/drawing/2018/hyperlinkcolor" val="tx"/>
                    </a:ext>
                  </a:extLst>
                </a:hlinkClick>
              </a:rPr>
              <a:t>http://becker.academy/moodle/</a:t>
            </a:r>
            <a:endParaRPr lang="en-US" dirty="0">
              <a:solidFill>
                <a:schemeClr val="bg1"/>
              </a:solidFill>
            </a:endParaRPr>
          </a:p>
        </p:txBody>
      </p:sp>
    </p:spTree>
    <p:extLst>
      <p:ext uri="{BB962C8B-B14F-4D97-AF65-F5344CB8AC3E}">
        <p14:creationId xmlns:p14="http://schemas.microsoft.com/office/powerpoint/2010/main" val="1655971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4B3DAC-BAEA-49FA-8CEE-F184DE536987}"/>
              </a:ext>
            </a:extLst>
          </p:cNvPr>
          <p:cNvSpPr/>
          <p:nvPr/>
        </p:nvSpPr>
        <p:spPr>
          <a:xfrm>
            <a:off x="437322" y="596348"/>
            <a:ext cx="11449878" cy="1431235"/>
          </a:xfrm>
          <a:prstGeom prst="rect">
            <a:avLst/>
          </a:prstGeom>
          <a:gradFill>
            <a:gsLst>
              <a:gs pos="0">
                <a:schemeClr val="accent6">
                  <a:lumMod val="75000"/>
                </a:schemeClr>
              </a:gs>
              <a:gs pos="100000">
                <a:schemeClr val="accent1">
                  <a:shade val="100000"/>
                  <a:satMod val="115000"/>
                </a:schemeClr>
              </a:gs>
            </a:gsLst>
            <a:path path="circle">
              <a:fillToRect l="50000" t="50000" r="50000" b="50000"/>
            </a:path>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Pharisees and Lawyers refused to be baptized by John the Baptist (Luke 7:27-30)</a:t>
            </a:r>
          </a:p>
        </p:txBody>
      </p:sp>
      <p:sp>
        <p:nvSpPr>
          <p:cNvPr id="3" name="Rectangle 2">
            <a:extLst>
              <a:ext uri="{FF2B5EF4-FFF2-40B4-BE49-F238E27FC236}">
                <a16:creationId xmlns:a16="http://schemas.microsoft.com/office/drawing/2014/main" id="{93863675-61D7-43AA-9FBB-CDF8657C97C1}"/>
              </a:ext>
            </a:extLst>
          </p:cNvPr>
          <p:cNvSpPr/>
          <p:nvPr/>
        </p:nvSpPr>
        <p:spPr>
          <a:xfrm>
            <a:off x="437322" y="2305879"/>
            <a:ext cx="11449878" cy="1431235"/>
          </a:xfrm>
          <a:prstGeom prst="rect">
            <a:avLst/>
          </a:prstGeom>
          <a:gradFill>
            <a:gsLst>
              <a:gs pos="0">
                <a:schemeClr val="accent6">
                  <a:lumMod val="75000"/>
                </a:schemeClr>
              </a:gs>
              <a:gs pos="100000">
                <a:schemeClr val="accent1">
                  <a:shade val="100000"/>
                  <a:satMod val="115000"/>
                </a:schemeClr>
              </a:gs>
            </a:gsLst>
            <a:path path="circle">
              <a:fillToRect l="50000" t="50000" r="50000" b="50000"/>
            </a:path>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Pharisees were religious separatists during the time of Christ</a:t>
            </a:r>
          </a:p>
        </p:txBody>
      </p:sp>
      <p:sp>
        <p:nvSpPr>
          <p:cNvPr id="4" name="Rectangle 3">
            <a:extLst>
              <a:ext uri="{FF2B5EF4-FFF2-40B4-BE49-F238E27FC236}">
                <a16:creationId xmlns:a16="http://schemas.microsoft.com/office/drawing/2014/main" id="{732FB78C-1694-466C-B9D6-CB17C9B682A1}"/>
              </a:ext>
            </a:extLst>
          </p:cNvPr>
          <p:cNvSpPr/>
          <p:nvPr/>
        </p:nvSpPr>
        <p:spPr>
          <a:xfrm>
            <a:off x="437322" y="4015410"/>
            <a:ext cx="11449878" cy="2246242"/>
          </a:xfrm>
          <a:prstGeom prst="rect">
            <a:avLst/>
          </a:prstGeom>
          <a:gradFill>
            <a:gsLst>
              <a:gs pos="0">
                <a:schemeClr val="accent6">
                  <a:lumMod val="75000"/>
                </a:schemeClr>
              </a:gs>
              <a:gs pos="100000">
                <a:schemeClr val="accent1">
                  <a:shade val="100000"/>
                  <a:satMod val="115000"/>
                </a:schemeClr>
              </a:gs>
            </a:gsLst>
            <a:path path="circle">
              <a:fillToRect l="50000" t="50000" r="50000" b="50000"/>
            </a:path>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Pharisees were sanctimonious, hypocritical, and self-righteous.  They were heretical advocates of ceremonies without regard for God.  They were smugly moralistic and intolerant of other’s opinions.  They pretended to have superior moral, </a:t>
            </a:r>
          </a:p>
          <a:p>
            <a:pPr algn="ctr"/>
            <a:r>
              <a:rPr lang="en-US" sz="2400" b="1" dirty="0">
                <a:solidFill>
                  <a:schemeClr val="tx1"/>
                </a:solidFill>
                <a:latin typeface="Calibri" panose="020F0502020204030204" pitchFamily="34" charset="0"/>
                <a:cs typeface="Calibri" panose="020F0502020204030204" pitchFamily="34" charset="0"/>
              </a:rPr>
              <a:t>religious beliefs and principles that they did not possess.</a:t>
            </a:r>
          </a:p>
        </p:txBody>
      </p:sp>
    </p:spTree>
    <p:extLst>
      <p:ext uri="{BB962C8B-B14F-4D97-AF65-F5344CB8AC3E}">
        <p14:creationId xmlns:p14="http://schemas.microsoft.com/office/powerpoint/2010/main" val="306969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0" fill="hold"/>
                                        <p:tgtEl>
                                          <p:spTgt spid="3"/>
                                        </p:tgtEl>
                                        <p:attrNameLst>
                                          <p:attrName>ppt_w</p:attrName>
                                        </p:attrNameLst>
                                      </p:cBhvr>
                                      <p:tavLst>
                                        <p:tav tm="0" fmla="#ppt_w*sin(2.5*pi*$)">
                                          <p:val>
                                            <p:fltVal val="0"/>
                                          </p:val>
                                        </p:tav>
                                        <p:tav tm="100000">
                                          <p:val>
                                            <p:fltVal val="1"/>
                                          </p:val>
                                        </p:tav>
                                      </p:tavLst>
                                    </p:anim>
                                    <p:anim calcmode="lin" valueType="num">
                                      <p:cBhvr>
                                        <p:cTn id="12" dur="5000" fill="hold"/>
                                        <p:tgtEl>
                                          <p:spTgt spid="3"/>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20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0" fill="hold"/>
                                        <p:tgtEl>
                                          <p:spTgt spid="4"/>
                                        </p:tgtEl>
                                        <p:attrNameLst>
                                          <p:attrName>ppt_w</p:attrName>
                                        </p:attrNameLst>
                                      </p:cBhvr>
                                      <p:tavLst>
                                        <p:tav tm="0" fmla="#ppt_w*sin(2.5*pi*$)">
                                          <p:val>
                                            <p:fltVal val="0"/>
                                          </p:val>
                                        </p:tav>
                                        <p:tav tm="100000">
                                          <p:val>
                                            <p:fltVal val="1"/>
                                          </p:val>
                                        </p:tav>
                                      </p:tavLst>
                                    </p:anim>
                                    <p:anim calcmode="lin" valueType="num">
                                      <p:cBhvr>
                                        <p:cTn id="16"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6B34A5-D250-4BE1-8185-F1753CD339C4}"/>
              </a:ext>
            </a:extLst>
          </p:cNvPr>
          <p:cNvSpPr/>
          <p:nvPr/>
        </p:nvSpPr>
        <p:spPr>
          <a:xfrm>
            <a:off x="390869" y="248575"/>
            <a:ext cx="11608905" cy="2636793"/>
          </a:xfrm>
          <a:prstGeom prst="rect">
            <a:avLst/>
          </a:prstGeom>
          <a:gradFill>
            <a:gsLst>
              <a:gs pos="0">
                <a:schemeClr val="accent4">
                  <a:lumMod val="75000"/>
                </a:schemeClr>
              </a:gs>
              <a:gs pos="100000">
                <a:schemeClr val="accent1">
                  <a:shade val="100000"/>
                  <a:satMod val="115000"/>
                </a:schemeClr>
              </a:gs>
            </a:gsLst>
            <a:path path="circle">
              <a:fillToRect l="50000" t="50000" r="50000" b="50000"/>
            </a:path>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b="1" dirty="0">
              <a:solidFill>
                <a:schemeClr val="tx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643AB3D-4B05-40FC-A8E7-95B9F10D5888}"/>
              </a:ext>
            </a:extLst>
          </p:cNvPr>
          <p:cNvSpPr/>
          <p:nvPr/>
        </p:nvSpPr>
        <p:spPr>
          <a:xfrm>
            <a:off x="735105" y="515994"/>
            <a:ext cx="10883154" cy="2308324"/>
          </a:xfrm>
          <a:prstGeom prst="rect">
            <a:avLst/>
          </a:prstGeom>
          <a:noFill/>
        </p:spPr>
        <p:txBody>
          <a:bodyPr wrap="square">
            <a:spAutoFit/>
          </a:bodyPr>
          <a:lstStyle/>
          <a:p>
            <a:pPr algn="just"/>
            <a:r>
              <a:rPr lang="en-US" b="1" dirty="0">
                <a:latin typeface="Calibri" panose="020F0502020204030204" pitchFamily="34" charset="0"/>
                <a:cs typeface="Calibri" panose="020F0502020204030204" pitchFamily="34" charset="0"/>
              </a:rPr>
              <a:t>And it came to pass, that, while Apollos was at Corinth, Paul having passed through the upper coasts came to Ephesus: and finding certain disciples, He said unto them, Have ye received the Holy Ghost since ye believed? And they said unto him, We have not so much as heard whether there be any Holy Ghost. And he said unto them, Unto what then were ye baptized? And they said, Unto John’s baptism. Then said Paul, John verily baptized with the baptism of repentance, saying unto the people, that they should believe on him which should come after him, that is, on Christ Jesus. When they heard this, they were baptized in the name of the Lord Jesus. And when Paul had laid his hands upon them, the Holy Ghost came on them; and they spake with tongues, and prophesied. (Acts 19:1-6)</a:t>
            </a:r>
          </a:p>
        </p:txBody>
      </p:sp>
      <p:sp>
        <p:nvSpPr>
          <p:cNvPr id="4" name="Rectangle 3">
            <a:extLst>
              <a:ext uri="{FF2B5EF4-FFF2-40B4-BE49-F238E27FC236}">
                <a16:creationId xmlns:a16="http://schemas.microsoft.com/office/drawing/2014/main" id="{8986C5D2-1C77-4733-BABD-69E8DFCCEE19}"/>
              </a:ext>
            </a:extLst>
          </p:cNvPr>
          <p:cNvSpPr/>
          <p:nvPr/>
        </p:nvSpPr>
        <p:spPr>
          <a:xfrm>
            <a:off x="291546" y="3346060"/>
            <a:ext cx="11608905" cy="927847"/>
          </a:xfrm>
          <a:prstGeom prst="rect">
            <a:avLst/>
          </a:prstGeom>
          <a:gradFill>
            <a:gsLst>
              <a:gs pos="0">
                <a:schemeClr val="accent6">
                  <a:lumMod val="75000"/>
                </a:schemeClr>
              </a:gs>
              <a:gs pos="96000">
                <a:schemeClr val="accent3">
                  <a:lumMod val="50000"/>
                </a:schemeClr>
              </a:gs>
            </a:gsLst>
            <a:path path="circle">
              <a:fillToRect l="50000" t="50000" r="50000" b="50000"/>
            </a:path>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871957C5-37D5-453D-9A23-096BF572293A}"/>
              </a:ext>
            </a:extLst>
          </p:cNvPr>
          <p:cNvSpPr/>
          <p:nvPr/>
        </p:nvSpPr>
        <p:spPr>
          <a:xfrm>
            <a:off x="735105" y="3511940"/>
            <a:ext cx="10774143" cy="584775"/>
          </a:xfrm>
          <a:prstGeom prst="rect">
            <a:avLst/>
          </a:prstGeom>
          <a:gradFill>
            <a:gsLst>
              <a:gs pos="0">
                <a:schemeClr val="accent5">
                  <a:lumMod val="60000"/>
                  <a:lumOff val="40000"/>
                </a:schemeClr>
              </a:gs>
              <a:gs pos="91000">
                <a:schemeClr val="accent1">
                  <a:lumMod val="50000"/>
                </a:schemeClr>
              </a:gs>
            </a:gsLst>
            <a:path path="circle">
              <a:fillToRect l="50000" t="50000" r="50000" b="50000"/>
            </a:path>
          </a:grad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Three Different Baptisms Mentioned in Acts 19:1-6</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6" name="Oval 5">
            <a:extLst>
              <a:ext uri="{FF2B5EF4-FFF2-40B4-BE49-F238E27FC236}">
                <a16:creationId xmlns:a16="http://schemas.microsoft.com/office/drawing/2014/main" id="{40FB7A0D-EF8C-462D-9B03-61AB62BC67CF}"/>
              </a:ext>
            </a:extLst>
          </p:cNvPr>
          <p:cNvSpPr/>
          <p:nvPr/>
        </p:nvSpPr>
        <p:spPr>
          <a:xfrm>
            <a:off x="341740" y="4667659"/>
            <a:ext cx="3835818" cy="1674343"/>
          </a:xfrm>
          <a:prstGeom prst="ellipse">
            <a:avLst/>
          </a:prstGeom>
          <a:gradFill flip="none" rotWithShape="1">
            <a:gsLst>
              <a:gs pos="0">
                <a:schemeClr val="accent6">
                  <a:lumMod val="75000"/>
                </a:schemeClr>
              </a:gs>
              <a:gs pos="96000">
                <a:schemeClr val="accent3">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Baptism of John</a:t>
            </a:r>
          </a:p>
        </p:txBody>
      </p:sp>
      <p:sp>
        <p:nvSpPr>
          <p:cNvPr id="7" name="Oval 6">
            <a:extLst>
              <a:ext uri="{FF2B5EF4-FFF2-40B4-BE49-F238E27FC236}">
                <a16:creationId xmlns:a16="http://schemas.microsoft.com/office/drawing/2014/main" id="{A2178246-06AA-4715-AA6B-7C1463AD96E5}"/>
              </a:ext>
            </a:extLst>
          </p:cNvPr>
          <p:cNvSpPr/>
          <p:nvPr/>
        </p:nvSpPr>
        <p:spPr>
          <a:xfrm>
            <a:off x="4177558" y="4667660"/>
            <a:ext cx="3836880" cy="1674343"/>
          </a:xfrm>
          <a:prstGeom prst="ellipse">
            <a:avLst/>
          </a:prstGeom>
          <a:gradFill flip="none" rotWithShape="1">
            <a:gsLst>
              <a:gs pos="0">
                <a:schemeClr val="accent5">
                  <a:lumMod val="60000"/>
                  <a:lumOff val="40000"/>
                </a:schemeClr>
              </a:gs>
              <a:gs pos="91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Baptism of Jesus Christ</a:t>
            </a:r>
          </a:p>
        </p:txBody>
      </p:sp>
      <p:sp>
        <p:nvSpPr>
          <p:cNvPr id="8" name="Oval 7">
            <a:extLst>
              <a:ext uri="{FF2B5EF4-FFF2-40B4-BE49-F238E27FC236}">
                <a16:creationId xmlns:a16="http://schemas.microsoft.com/office/drawing/2014/main" id="{DFB457AD-E846-4E88-8715-0FF058DBA06C}"/>
              </a:ext>
            </a:extLst>
          </p:cNvPr>
          <p:cNvSpPr/>
          <p:nvPr/>
        </p:nvSpPr>
        <p:spPr>
          <a:xfrm>
            <a:off x="8064629" y="4667660"/>
            <a:ext cx="3935145" cy="1674343"/>
          </a:xfrm>
          <a:prstGeom prst="ellipse">
            <a:avLst/>
          </a:prstGeom>
          <a:gradFill flip="none" rotWithShape="1">
            <a:gsLst>
              <a:gs pos="0">
                <a:schemeClr val="accent4">
                  <a:lumMod val="7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Baptism of the Holy Ghost</a:t>
            </a:r>
          </a:p>
        </p:txBody>
      </p:sp>
    </p:spTree>
    <p:extLst>
      <p:ext uri="{BB962C8B-B14F-4D97-AF65-F5344CB8AC3E}">
        <p14:creationId xmlns:p14="http://schemas.microsoft.com/office/powerpoint/2010/main" val="924293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par>
                                <p:cTn id="20" presetID="21" presetClass="entr" presetSubtype="1" fill="hold" grpId="0"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par>
                                <p:cTn id="23" presetID="21" presetClass="entr" presetSubtype="1" fill="hold" grpId="0" nodeType="withEffect">
                                  <p:stCondLst>
                                    <p:cond delay="200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4E4410-595E-44B1-BB43-1453ED11F5B5}"/>
              </a:ext>
            </a:extLst>
          </p:cNvPr>
          <p:cNvSpPr/>
          <p:nvPr/>
        </p:nvSpPr>
        <p:spPr>
          <a:xfrm>
            <a:off x="430695" y="662999"/>
            <a:ext cx="11330609" cy="1649896"/>
          </a:xfrm>
          <a:prstGeom prst="rect">
            <a:avLst/>
          </a:prstGeom>
          <a:gradFill flip="none" rotWithShape="1">
            <a:gsLst>
              <a:gs pos="0">
                <a:schemeClr val="accent1">
                  <a:lumMod val="60000"/>
                  <a:lumOff val="40000"/>
                </a:schemeClr>
              </a:gs>
              <a:gs pos="39000">
                <a:schemeClr val="accent6">
                  <a:lumMod val="75000"/>
                </a:schemeClr>
              </a:gs>
              <a:gs pos="100000">
                <a:srgbClr val="7030A0"/>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The Baptism of John was done before Christ.  It is called the </a:t>
            </a:r>
            <a:r>
              <a:rPr lang="en-US" b="1" dirty="0">
                <a:solidFill>
                  <a:schemeClr val="accent1">
                    <a:lumMod val="40000"/>
                    <a:lumOff val="60000"/>
                  </a:schemeClr>
                </a:solidFill>
                <a:latin typeface="Calibri" panose="020F0502020204030204" pitchFamily="34" charset="0"/>
                <a:cs typeface="Calibri" panose="020F0502020204030204" pitchFamily="34" charset="0"/>
              </a:rPr>
              <a:t>Baptism of Repentance</a:t>
            </a:r>
            <a:r>
              <a:rPr lang="en-US" b="1" dirty="0">
                <a:solidFill>
                  <a:schemeClr val="tx1"/>
                </a:solidFill>
                <a:latin typeface="Calibri" panose="020F0502020204030204" pitchFamily="34" charset="0"/>
                <a:cs typeface="Calibri" panose="020F0502020204030204" pitchFamily="34" charset="0"/>
              </a:rPr>
              <a:t>.</a:t>
            </a:r>
          </a:p>
        </p:txBody>
      </p:sp>
      <p:sp>
        <p:nvSpPr>
          <p:cNvPr id="3" name="Rectangle 2">
            <a:extLst>
              <a:ext uri="{FF2B5EF4-FFF2-40B4-BE49-F238E27FC236}">
                <a16:creationId xmlns:a16="http://schemas.microsoft.com/office/drawing/2014/main" id="{B13A2166-6533-446B-A3AB-067ECD35AA32}"/>
              </a:ext>
            </a:extLst>
          </p:cNvPr>
          <p:cNvSpPr/>
          <p:nvPr/>
        </p:nvSpPr>
        <p:spPr>
          <a:xfrm>
            <a:off x="430695" y="2604052"/>
            <a:ext cx="11330610" cy="1649896"/>
          </a:xfrm>
          <a:prstGeom prst="rect">
            <a:avLst/>
          </a:prstGeom>
          <a:gradFill flip="none" rotWithShape="1">
            <a:gsLst>
              <a:gs pos="0">
                <a:srgbClr val="D28286"/>
              </a:gs>
              <a:gs pos="33000">
                <a:srgbClr val="2E73B5"/>
              </a:gs>
              <a:gs pos="100000">
                <a:srgbClr val="6E39A1"/>
              </a:gs>
            </a:gsLst>
            <a:path path="rect">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The Greek Word “</a:t>
            </a:r>
            <a:r>
              <a:rPr lang="el-GR" b="1" dirty="0">
                <a:latin typeface="Calibri" panose="020F0502020204030204" pitchFamily="34" charset="0"/>
                <a:cs typeface="Calibri" panose="020F0502020204030204" pitchFamily="34" charset="0"/>
              </a:rPr>
              <a:t>μετάνοια</a:t>
            </a:r>
            <a:r>
              <a:rPr lang="en-US" b="1" dirty="0">
                <a:latin typeface="Calibri" panose="020F0502020204030204" pitchFamily="34" charset="0"/>
                <a:cs typeface="Calibri" panose="020F0502020204030204" pitchFamily="34" charset="0"/>
              </a:rPr>
              <a:t> (</a:t>
            </a:r>
            <a:r>
              <a:rPr lang="en-US" b="1" i="1" dirty="0">
                <a:latin typeface="Calibri" panose="020F0502020204030204" pitchFamily="34" charset="0"/>
                <a:cs typeface="Calibri" panose="020F0502020204030204" pitchFamily="34" charset="0"/>
              </a:rPr>
              <a:t>metanoia)” </a:t>
            </a:r>
            <a:r>
              <a:rPr lang="en-US" b="1" dirty="0">
                <a:latin typeface="Calibri" panose="020F0502020204030204" pitchFamily="34" charset="0"/>
                <a:cs typeface="Calibri" panose="020F0502020204030204" pitchFamily="34" charset="0"/>
              </a:rPr>
              <a:t>is used to represent the word repentance; this type of repentance is</a:t>
            </a:r>
          </a:p>
          <a:p>
            <a:pPr algn="ctr"/>
            <a:r>
              <a:rPr lang="en-US" b="1" dirty="0">
                <a:latin typeface="Calibri" panose="020F0502020204030204" pitchFamily="34" charset="0"/>
                <a:cs typeface="Calibri" panose="020F0502020204030204" pitchFamily="34" charset="0"/>
              </a:rPr>
              <a:t>“</a:t>
            </a:r>
            <a:r>
              <a:rPr lang="en-US" b="1" dirty="0">
                <a:solidFill>
                  <a:schemeClr val="accent1">
                    <a:lumMod val="40000"/>
                    <a:lumOff val="60000"/>
                  </a:schemeClr>
                </a:solidFill>
                <a:latin typeface="Calibri" panose="020F0502020204030204" pitchFamily="34" charset="0"/>
                <a:cs typeface="Calibri" panose="020F0502020204030204" pitchFamily="34" charset="0"/>
              </a:rPr>
              <a:t>a change of mind results in a change of lifestyle</a:t>
            </a:r>
            <a:r>
              <a:rPr lang="en-US" b="1" dirty="0">
                <a:latin typeface="Calibri" panose="020F0502020204030204" pitchFamily="34" charset="0"/>
                <a:cs typeface="Calibri" panose="020F0502020204030204" pitchFamily="34" charset="0"/>
              </a:rPr>
              <a:t>.”</a:t>
            </a:r>
            <a:r>
              <a:rPr lang="en-US" b="1" baseline="30000" dirty="0">
                <a:latin typeface="Calibri" panose="020F0502020204030204" pitchFamily="34" charset="0"/>
                <a:cs typeface="Calibri" panose="020F0502020204030204" pitchFamily="34" charset="0"/>
              </a:rPr>
              <a:t>1</a:t>
            </a:r>
            <a:r>
              <a:rPr lang="en-US" b="1" dirty="0">
                <a:latin typeface="Calibri" panose="020F0502020204030204" pitchFamily="34" charset="0"/>
                <a:cs typeface="Calibri" panose="020F0502020204030204" pitchFamily="34" charset="0"/>
              </a:rPr>
              <a:t> </a:t>
            </a:r>
            <a:endParaRPr lang="en-US" b="1" dirty="0">
              <a:solidFill>
                <a:schemeClr val="tx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6927796F-6C1F-43E2-BB85-23F29BC4E29C}"/>
              </a:ext>
            </a:extLst>
          </p:cNvPr>
          <p:cNvSpPr/>
          <p:nvPr/>
        </p:nvSpPr>
        <p:spPr>
          <a:xfrm>
            <a:off x="430694" y="4545105"/>
            <a:ext cx="11330610" cy="1649896"/>
          </a:xfrm>
          <a:prstGeom prst="rect">
            <a:avLst/>
          </a:prstGeom>
          <a:gradFill flip="none" rotWithShape="1">
            <a:gsLst>
              <a:gs pos="0">
                <a:srgbClr val="D28286"/>
              </a:gs>
              <a:gs pos="33000">
                <a:srgbClr val="2E73B5"/>
              </a:gs>
              <a:gs pos="100000">
                <a:srgbClr val="6E39A1"/>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Those that were baptized by John required a new Baptism of Jesus Christ to obtain “</a:t>
            </a:r>
            <a:r>
              <a:rPr lang="en-US" b="1" dirty="0">
                <a:solidFill>
                  <a:schemeClr val="accent1">
                    <a:lumMod val="40000"/>
                    <a:lumOff val="60000"/>
                  </a:schemeClr>
                </a:solidFill>
                <a:latin typeface="Calibri" panose="020F0502020204030204" pitchFamily="34" charset="0"/>
                <a:cs typeface="Calibri" panose="020F0502020204030204" pitchFamily="34" charset="0"/>
              </a:rPr>
              <a:t>redemption</a:t>
            </a:r>
            <a:r>
              <a:rPr lang="en-US" b="1" dirty="0">
                <a:latin typeface="Calibri" panose="020F0502020204030204" pitchFamily="34" charset="0"/>
                <a:cs typeface="Calibri" panose="020F0502020204030204" pitchFamily="34" charset="0"/>
              </a:rPr>
              <a:t>.”</a:t>
            </a:r>
          </a:p>
        </p:txBody>
      </p:sp>
      <p:sp>
        <p:nvSpPr>
          <p:cNvPr id="7" name="Rectangle 6">
            <a:extLst>
              <a:ext uri="{FF2B5EF4-FFF2-40B4-BE49-F238E27FC236}">
                <a16:creationId xmlns:a16="http://schemas.microsoft.com/office/drawing/2014/main" id="{D8AE16EA-BC1F-4CC6-B031-AC7F34EE04C0}"/>
              </a:ext>
            </a:extLst>
          </p:cNvPr>
          <p:cNvSpPr/>
          <p:nvPr/>
        </p:nvSpPr>
        <p:spPr>
          <a:xfrm>
            <a:off x="463825" y="6304002"/>
            <a:ext cx="10151787" cy="400110"/>
          </a:xfrm>
          <a:prstGeom prst="rect">
            <a:avLst/>
          </a:prstGeom>
        </p:spPr>
        <p:txBody>
          <a:bodyPr wrap="square">
            <a:spAutoFit/>
          </a:bodyPr>
          <a:lstStyle/>
          <a:p>
            <a:endParaRPr lang="en-US" sz="1000" b="1" dirty="0">
              <a:latin typeface="Calibri" panose="020F0502020204030204" pitchFamily="34" charset="0"/>
              <a:cs typeface="Calibri" panose="020F0502020204030204" pitchFamily="34" charset="0"/>
            </a:endParaRPr>
          </a:p>
          <a:p>
            <a:r>
              <a:rPr lang="en-US" sz="1000" b="1" baseline="30000" dirty="0">
                <a:latin typeface="Calibri" panose="020F0502020204030204" pitchFamily="34" charset="0"/>
                <a:cs typeface="Calibri" panose="020F0502020204030204" pitchFamily="34" charset="0"/>
              </a:rPr>
              <a:t>1 </a:t>
            </a:r>
            <a:r>
              <a:rPr lang="en-US" sz="1000" b="1" dirty="0">
                <a:latin typeface="Calibri" panose="020F0502020204030204" pitchFamily="34" charset="0"/>
                <a:cs typeface="Calibri" panose="020F0502020204030204" pitchFamily="34" charset="0"/>
              </a:rPr>
              <a:t>James Swanson, Dictionary of Biblical Languages with Semantic Domains: Greek (New Testament) (Oak Harbor: Logos Research Systems, Inc., 1997) (3567).</a:t>
            </a:r>
          </a:p>
        </p:txBody>
      </p:sp>
    </p:spTree>
    <p:extLst>
      <p:ext uri="{BB962C8B-B14F-4D97-AF65-F5344CB8AC3E}">
        <p14:creationId xmlns:p14="http://schemas.microsoft.com/office/powerpoint/2010/main" val="2436915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1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26" presetClass="entr" presetSubtype="0" fill="hold" grpId="0" nodeType="withEffect">
                                  <p:stCondLst>
                                    <p:cond delay="350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726831-A04B-4DD6-8B9B-B4219E384C69}"/>
              </a:ext>
            </a:extLst>
          </p:cNvPr>
          <p:cNvSpPr/>
          <p:nvPr/>
        </p:nvSpPr>
        <p:spPr>
          <a:xfrm>
            <a:off x="218660" y="222873"/>
            <a:ext cx="11529391" cy="1610139"/>
          </a:xfrm>
          <a:prstGeom prst="rect">
            <a:avLst/>
          </a:prstGeom>
          <a:gradFill flip="none" rotWithShape="1">
            <a:gsLst>
              <a:gs pos="0">
                <a:srgbClr val="00B0F0"/>
              </a:gs>
              <a:gs pos="50000">
                <a:schemeClr val="accent5">
                  <a:lumMod val="75000"/>
                </a:schemeClr>
              </a:gs>
              <a:gs pos="100000">
                <a:schemeClr val="accent6">
                  <a:lumMod val="5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The Baptism of Jesus Christ can only be received by a Believer when the Word of God can be heard. It is only the opening of the hearing by the LORD God that allows people to hear the Gospel of Christ.   (Acts 19:5)</a:t>
            </a:r>
          </a:p>
        </p:txBody>
      </p:sp>
      <p:sp>
        <p:nvSpPr>
          <p:cNvPr id="3" name="Rectangle 2">
            <a:extLst>
              <a:ext uri="{FF2B5EF4-FFF2-40B4-BE49-F238E27FC236}">
                <a16:creationId xmlns:a16="http://schemas.microsoft.com/office/drawing/2014/main" id="{32BF94EC-04BA-4686-8E1B-541769CAD25C}"/>
              </a:ext>
            </a:extLst>
          </p:cNvPr>
          <p:cNvSpPr/>
          <p:nvPr/>
        </p:nvSpPr>
        <p:spPr>
          <a:xfrm>
            <a:off x="244233" y="2133723"/>
            <a:ext cx="11529391" cy="2050829"/>
          </a:xfrm>
          <a:prstGeom prst="rect">
            <a:avLst/>
          </a:prstGeom>
          <a:gradFill flip="none" rotWithShape="1">
            <a:gsLst>
              <a:gs pos="0">
                <a:srgbClr val="00B0F0"/>
              </a:gs>
              <a:gs pos="50000">
                <a:schemeClr val="accent5">
                  <a:lumMod val="75000"/>
                </a:schemeClr>
              </a:gs>
              <a:gs pos="100000">
                <a:schemeClr val="accent6">
                  <a:lumMod val="50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9C711B1-199A-4525-86A5-015288B3B653}"/>
              </a:ext>
            </a:extLst>
          </p:cNvPr>
          <p:cNvSpPr/>
          <p:nvPr/>
        </p:nvSpPr>
        <p:spPr>
          <a:xfrm>
            <a:off x="244233" y="4485263"/>
            <a:ext cx="11529391" cy="1610139"/>
          </a:xfrm>
          <a:prstGeom prst="rect">
            <a:avLst/>
          </a:prstGeom>
          <a:gradFill flip="none" rotWithShape="1">
            <a:gsLst>
              <a:gs pos="0">
                <a:srgbClr val="00B0F0"/>
              </a:gs>
              <a:gs pos="50000">
                <a:schemeClr val="accent5">
                  <a:lumMod val="75000"/>
                </a:schemeClr>
              </a:gs>
              <a:gs pos="100000">
                <a:schemeClr val="accent6">
                  <a:lumMod val="50000"/>
                </a:schemeClr>
              </a:gs>
            </a:gsLst>
            <a:path path="rect">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676CB56-838C-4E45-99FE-E3C1CD1490DA}"/>
              </a:ext>
            </a:extLst>
          </p:cNvPr>
          <p:cNvSpPr/>
          <p:nvPr/>
        </p:nvSpPr>
        <p:spPr>
          <a:xfrm>
            <a:off x="218659" y="5934670"/>
            <a:ext cx="11529391" cy="523220"/>
          </a:xfrm>
          <a:prstGeom prst="rect">
            <a:avLst/>
          </a:prstGeom>
        </p:spPr>
        <p:txBody>
          <a:bodyPr wrap="square">
            <a:spAutoFit/>
          </a:bodyPr>
          <a:lstStyle/>
          <a:p>
            <a:endParaRPr lang="en-US" b="1" dirty="0">
              <a:latin typeface="Calibri" panose="020F0502020204030204" pitchFamily="34" charset="0"/>
              <a:cs typeface="Calibri" panose="020F0502020204030204" pitchFamily="34" charset="0"/>
            </a:endParaRPr>
          </a:p>
          <a:p>
            <a:r>
              <a:rPr lang="en-US" sz="1000" b="1" baseline="30000" dirty="0">
                <a:latin typeface="Calibri" panose="020F0502020204030204" pitchFamily="34" charset="0"/>
                <a:cs typeface="Calibri" panose="020F0502020204030204" pitchFamily="34" charset="0"/>
              </a:rPr>
              <a:t>1 </a:t>
            </a:r>
            <a:r>
              <a:rPr lang="en-US" sz="1000" b="1" dirty="0">
                <a:latin typeface="Calibri" panose="020F0502020204030204" pitchFamily="34" charset="0"/>
                <a:cs typeface="Calibri" panose="020F0502020204030204" pitchFamily="34" charset="0"/>
              </a:rPr>
              <a:t>James Swanson, Dictionary of Biblical Languages with Semantic Domains: Greek (New Testament) (Oak Harbor: Logos Research Systems, Inc., 1997) (667).</a:t>
            </a:r>
          </a:p>
        </p:txBody>
      </p:sp>
      <p:sp>
        <p:nvSpPr>
          <p:cNvPr id="6" name="Rectangle 5">
            <a:extLst>
              <a:ext uri="{FF2B5EF4-FFF2-40B4-BE49-F238E27FC236}">
                <a16:creationId xmlns:a16="http://schemas.microsoft.com/office/drawing/2014/main" id="{C0980048-B01E-4F84-8736-B1AFA4D55AE3}"/>
              </a:ext>
            </a:extLst>
          </p:cNvPr>
          <p:cNvSpPr/>
          <p:nvPr/>
        </p:nvSpPr>
        <p:spPr>
          <a:xfrm>
            <a:off x="418371" y="2281974"/>
            <a:ext cx="11129963" cy="1754326"/>
          </a:xfrm>
          <a:prstGeom prst="rect">
            <a:avLst/>
          </a:prstGeom>
        </p:spPr>
        <p:txBody>
          <a:bodyPr wrap="square">
            <a:spAutoFit/>
          </a:bodyPr>
          <a:lstStyle/>
          <a:p>
            <a:pPr algn="just"/>
            <a:r>
              <a:rPr lang="en-US" b="1" dirty="0">
                <a:latin typeface="Calibri" panose="020F0502020204030204" pitchFamily="34" charset="0"/>
                <a:cs typeface="Calibri" panose="020F0502020204030204" pitchFamily="34" charset="0"/>
              </a:rPr>
              <a:t>All Believers that faithfully declare the Lord Jesus Christ as Savior should be baptized into Christ’s “ </a:t>
            </a:r>
            <a:r>
              <a:rPr lang="en-US" b="1" dirty="0">
                <a:solidFill>
                  <a:schemeClr val="accent1">
                    <a:lumMod val="60000"/>
                    <a:lumOff val="40000"/>
                  </a:schemeClr>
                </a:solidFill>
                <a:latin typeface="Calibri" panose="020F0502020204030204" pitchFamily="34" charset="0"/>
                <a:cs typeface="Calibri" panose="020F0502020204030204" pitchFamily="34" charset="0"/>
              </a:rPr>
              <a:t>Baptism of Redemption</a:t>
            </a:r>
            <a:r>
              <a:rPr lang="en-US" b="1" dirty="0">
                <a:latin typeface="Calibri" panose="020F0502020204030204" pitchFamily="34" charset="0"/>
                <a:cs typeface="Calibri" panose="020F0502020204030204" pitchFamily="34" charset="0"/>
              </a:rPr>
              <a:t>.” The Greek word </a:t>
            </a:r>
            <a:r>
              <a:rPr lang="el-GR" b="1" dirty="0">
                <a:latin typeface="Calibri" panose="020F0502020204030204" pitchFamily="34" charset="0"/>
                <a:cs typeface="Calibri" panose="020F0502020204030204" pitchFamily="34" charset="0"/>
              </a:rPr>
              <a:t>ἀπολύτρωσις</a:t>
            </a:r>
            <a:r>
              <a:rPr lang="en-US" b="1" dirty="0">
                <a:latin typeface="Calibri" panose="020F0502020204030204" pitchFamily="34" charset="0"/>
                <a:cs typeface="Calibri" panose="020F0502020204030204" pitchFamily="34" charset="0"/>
              </a:rPr>
              <a:t> (</a:t>
            </a:r>
            <a:r>
              <a:rPr lang="en-US" b="1" i="1" dirty="0" err="1">
                <a:latin typeface="Calibri" panose="020F0502020204030204" pitchFamily="34" charset="0"/>
                <a:cs typeface="Calibri" panose="020F0502020204030204" pitchFamily="34" charset="0"/>
              </a:rPr>
              <a:t>apolytrōsis</a:t>
            </a:r>
            <a:r>
              <a:rPr lang="en-US" b="1" i="1" dirty="0">
                <a:latin typeface="Calibri" panose="020F0502020204030204" pitchFamily="34" charset="0"/>
                <a:cs typeface="Calibri" panose="020F0502020204030204" pitchFamily="34" charset="0"/>
              </a:rPr>
              <a:t>)</a:t>
            </a:r>
            <a:r>
              <a:rPr lang="en-US" b="1" i="1" baseline="30000" dirty="0">
                <a:latin typeface="Calibri" panose="020F0502020204030204" pitchFamily="34" charset="0"/>
                <a:cs typeface="Calibri" panose="020F0502020204030204" pitchFamily="34" charset="0"/>
              </a:rPr>
              <a:t>1 </a:t>
            </a:r>
            <a:r>
              <a:rPr lang="en-US" b="1" dirty="0">
                <a:latin typeface="Calibri" panose="020F0502020204030204" pitchFamily="34" charset="0"/>
                <a:cs typeface="Calibri" panose="020F0502020204030204" pitchFamily="34" charset="0"/>
              </a:rPr>
              <a:t>speaks of a ransom, deliverance, release. The Baptism of Redemption brings death to the sinner in the baptismal waters, thereby releasing the sin.  The Believer is then resurrected into life as he rises from the baptismal waters through the pattern that the Lord Jesus Christ overcame death.  The faithful Believer is redeemed by the shed blood of Christ and will live eternal forever according to the promises of the LORD God. This Baptism equips believers to experience this process before natural death.</a:t>
            </a:r>
            <a:endParaRPr lang="en-US" b="1" baseline="30000" dirty="0">
              <a:latin typeface="Calibri" panose="020F0502020204030204" pitchFamily="34" charset="0"/>
              <a:cs typeface="Calibri" panose="020F0502020204030204" pitchFamily="34" charset="0"/>
              <a:hlinkClick r:id="rId2"/>
            </a:endParaRPr>
          </a:p>
        </p:txBody>
      </p:sp>
      <p:sp>
        <p:nvSpPr>
          <p:cNvPr id="7" name="Rectangle 6">
            <a:extLst>
              <a:ext uri="{FF2B5EF4-FFF2-40B4-BE49-F238E27FC236}">
                <a16:creationId xmlns:a16="http://schemas.microsoft.com/office/drawing/2014/main" id="{FC557D30-7412-4E26-98D9-426BC367916A}"/>
              </a:ext>
            </a:extLst>
          </p:cNvPr>
          <p:cNvSpPr/>
          <p:nvPr/>
        </p:nvSpPr>
        <p:spPr>
          <a:xfrm>
            <a:off x="624921" y="4828667"/>
            <a:ext cx="10768013" cy="923330"/>
          </a:xfrm>
          <a:prstGeom prst="rect">
            <a:avLst/>
          </a:prstGeom>
        </p:spPr>
        <p:txBody>
          <a:bodyPr wrap="square">
            <a:spAutoFit/>
          </a:bodyPr>
          <a:lstStyle/>
          <a:p>
            <a:pPr algn="just"/>
            <a:r>
              <a:rPr lang="en-US" b="1" dirty="0">
                <a:latin typeface="Calibri" panose="020F0502020204030204" pitchFamily="34" charset="0"/>
                <a:cs typeface="Calibri" panose="020F0502020204030204" pitchFamily="34" charset="0"/>
              </a:rPr>
              <a:t>In the next module we will analyze the process of the Baptism of Redemption in great detail. It is important to note that the Baptism of the Holy Spirit cannot be accomplished until the believer has received the Baptism of Jesus Christ and redeemed the promise of salvation through the release of sin. </a:t>
            </a:r>
          </a:p>
        </p:txBody>
      </p:sp>
    </p:spTree>
    <p:extLst>
      <p:ext uri="{BB962C8B-B14F-4D97-AF65-F5344CB8AC3E}">
        <p14:creationId xmlns:p14="http://schemas.microsoft.com/office/powerpoint/2010/main" val="2400925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E22595-4EDC-4244-B49A-E454D257ACFE}"/>
              </a:ext>
            </a:extLst>
          </p:cNvPr>
          <p:cNvSpPr/>
          <p:nvPr/>
        </p:nvSpPr>
        <p:spPr>
          <a:xfrm>
            <a:off x="772886" y="2585664"/>
            <a:ext cx="10646228" cy="1686671"/>
          </a:xfrm>
          <a:prstGeom prst="rect">
            <a:avLst/>
          </a:prstGeom>
          <a:gradFill>
            <a:gsLst>
              <a:gs pos="0">
                <a:srgbClr val="7030A0"/>
              </a:gs>
              <a:gs pos="50000">
                <a:srgbClr val="441D61"/>
              </a:gs>
              <a:gs pos="100000">
                <a:schemeClr val="accent6">
                  <a:lumMod val="50000"/>
                </a:schemeClr>
              </a:gs>
            </a:gsLst>
            <a:path path="circle">
              <a:fillToRect l="50000" t="50000" r="50000" b="50000"/>
            </a:path>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Please continue to next BI100 – Module 5.4 – Baptism of Redemption</a:t>
            </a:r>
          </a:p>
          <a:p>
            <a:pPr algn="ctr"/>
            <a:r>
              <a:rPr lang="en-US" sz="2800" dirty="0">
                <a:latin typeface="Calibri" panose="020F0502020204030204" pitchFamily="34" charset="0"/>
                <a:cs typeface="Calibri" panose="020F0502020204030204" pitchFamily="34" charset="0"/>
              </a:rPr>
              <a:t>(Romans 6:1-11</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44390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4E9641-9FF6-4DE8-980C-45BEDF36C46F}"/>
              </a:ext>
            </a:extLst>
          </p:cNvPr>
          <p:cNvSpPr/>
          <p:nvPr/>
        </p:nvSpPr>
        <p:spPr>
          <a:xfrm>
            <a:off x="207264" y="1567496"/>
            <a:ext cx="4303776" cy="4235895"/>
          </a:xfrm>
          <a:prstGeom prst="rect">
            <a:avLst/>
          </a:prstGeom>
          <a:solidFill>
            <a:schemeClr val="bg2">
              <a:lumMod val="20000"/>
              <a:lumOff val="80000"/>
            </a:schemeClr>
          </a:solidFill>
          <a:ln>
            <a:noFill/>
          </a:ln>
          <a:effectLst>
            <a:outerShdw blurRad="225425" dist="50800" dir="5220000" algn="ctr">
              <a:srgbClr val="000000">
                <a:alpha val="33000"/>
              </a:srgbClr>
            </a:outerShdw>
          </a:effectLst>
          <a:scene3d>
            <a:camera prst="isometricRightUp"/>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01A6BD-34A0-4C8C-936D-878C86049747}"/>
              </a:ext>
            </a:extLst>
          </p:cNvPr>
          <p:cNvSpPr/>
          <p:nvPr/>
        </p:nvSpPr>
        <p:spPr>
          <a:xfrm>
            <a:off x="426720" y="1567497"/>
            <a:ext cx="3962400" cy="3970318"/>
          </a:xfrm>
          <a:prstGeom prst="rect">
            <a:avLst/>
          </a:prstGeom>
          <a:solidFill>
            <a:schemeClr val="tx1"/>
          </a:solidFill>
          <a:ln>
            <a:noFill/>
          </a:ln>
          <a:effectLst>
            <a:outerShdw blurRad="225425" dist="50800" dir="5220000" algn="ctr">
              <a:srgbClr val="000000">
                <a:alpha val="33000"/>
              </a:srgbClr>
            </a:outerShdw>
          </a:effectLst>
          <a:scene3d>
            <a:camera prst="isometricRightUp"/>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algn="just"/>
            <a:r>
              <a:rPr lang="en-US" dirty="0">
                <a:solidFill>
                  <a:schemeClr val="bg1"/>
                </a:solidFill>
                <a:latin typeface="Calibri" panose="020F0502020204030204" pitchFamily="34" charset="0"/>
                <a:cs typeface="Calibri" panose="020F0502020204030204" pitchFamily="34" charset="0"/>
              </a:rPr>
              <a:t>And as the people were in expectation, and all men mused in their hearts of John, whether he were the Christ, or not; John answered, saying unto them all, I indeed baptize you with water; but one mightier than I cometh, the latchet of whose shoes I am not worthy to unloose: he shall baptize you with the Holy Ghost and with fire: Whose fan is in his hand, and he will thoroughly purge his floor, and will gather the wheat into his garner; but the chaff he will burn with fire unquenchable. </a:t>
            </a:r>
          </a:p>
          <a:p>
            <a:pPr algn="just"/>
            <a:r>
              <a:rPr lang="en-US" dirty="0">
                <a:solidFill>
                  <a:schemeClr val="bg1"/>
                </a:solidFill>
                <a:latin typeface="Calibri" panose="020F0502020204030204" pitchFamily="34" charset="0"/>
                <a:cs typeface="Calibri" panose="020F0502020204030204" pitchFamily="34" charset="0"/>
              </a:rPr>
              <a:t>(Luke 3:15–17)</a:t>
            </a:r>
          </a:p>
        </p:txBody>
      </p:sp>
      <p:sp>
        <p:nvSpPr>
          <p:cNvPr id="7" name="Rectangle 6">
            <a:extLst>
              <a:ext uri="{FF2B5EF4-FFF2-40B4-BE49-F238E27FC236}">
                <a16:creationId xmlns:a16="http://schemas.microsoft.com/office/drawing/2014/main" id="{A184F6DE-DE30-46AF-9BB9-A82DD3799ECE}"/>
              </a:ext>
            </a:extLst>
          </p:cNvPr>
          <p:cNvSpPr/>
          <p:nvPr/>
        </p:nvSpPr>
        <p:spPr>
          <a:xfrm>
            <a:off x="8368937" y="457201"/>
            <a:ext cx="2677886" cy="2677885"/>
          </a:xfrm>
          <a:prstGeom prst="rect">
            <a:avLst/>
          </a:prstGeom>
          <a:ln>
            <a:noFill/>
          </a:ln>
          <a:scene3d>
            <a:camera prst="isometricLeftDown"/>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John told the gathered crowd that the one coming would baptize with the Holy Ghost </a:t>
            </a:r>
          </a:p>
          <a:p>
            <a:pPr algn="ctr"/>
            <a:r>
              <a:rPr lang="en-US" b="1" dirty="0">
                <a:latin typeface="Calibri" panose="020F0502020204030204" pitchFamily="34" charset="0"/>
                <a:cs typeface="Calibri" panose="020F0502020204030204" pitchFamily="34" charset="0"/>
              </a:rPr>
              <a:t>and with fire</a:t>
            </a:r>
          </a:p>
        </p:txBody>
      </p:sp>
      <p:sp>
        <p:nvSpPr>
          <p:cNvPr id="11" name="Rectangle 10">
            <a:extLst>
              <a:ext uri="{FF2B5EF4-FFF2-40B4-BE49-F238E27FC236}">
                <a16:creationId xmlns:a16="http://schemas.microsoft.com/office/drawing/2014/main" id="{29D7187D-0DD4-4A4D-8BA2-0966FEAE3EE4}"/>
              </a:ext>
            </a:extLst>
          </p:cNvPr>
          <p:cNvSpPr/>
          <p:nvPr/>
        </p:nvSpPr>
        <p:spPr>
          <a:xfrm>
            <a:off x="4517572" y="3685443"/>
            <a:ext cx="2677886" cy="2677885"/>
          </a:xfrm>
          <a:prstGeom prst="rect">
            <a:avLst/>
          </a:prstGeom>
          <a:solidFill>
            <a:srgbClr val="7030A0"/>
          </a:solidFill>
          <a:ln>
            <a:noFill/>
          </a:ln>
          <a:scene3d>
            <a:camera prst="isometricLeftDown"/>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There were some that thought John the Baptist was actually the prophesied Messiah</a:t>
            </a:r>
          </a:p>
        </p:txBody>
      </p:sp>
      <p:sp>
        <p:nvSpPr>
          <p:cNvPr id="12" name="Rectangle 11">
            <a:extLst>
              <a:ext uri="{FF2B5EF4-FFF2-40B4-BE49-F238E27FC236}">
                <a16:creationId xmlns:a16="http://schemas.microsoft.com/office/drawing/2014/main" id="{7B9D0033-5EDF-4A00-9F82-AFBE6E13C1B6}"/>
              </a:ext>
            </a:extLst>
          </p:cNvPr>
          <p:cNvSpPr/>
          <p:nvPr/>
        </p:nvSpPr>
        <p:spPr>
          <a:xfrm>
            <a:off x="8210005" y="3722914"/>
            <a:ext cx="2677886" cy="2677885"/>
          </a:xfrm>
          <a:prstGeom prst="rect">
            <a:avLst/>
          </a:prstGeom>
          <a:solidFill>
            <a:srgbClr val="00B050"/>
          </a:solidFill>
          <a:ln>
            <a:noFill/>
          </a:ln>
          <a:scene3d>
            <a:camera prst="isometricLeftDown"/>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John said the one that would soon come is so great that he would</a:t>
            </a:r>
          </a:p>
          <a:p>
            <a:pPr algn="ctr"/>
            <a:r>
              <a:rPr lang="en-US" b="1" dirty="0">
                <a:latin typeface="Calibri" panose="020F0502020204030204" pitchFamily="34" charset="0"/>
                <a:cs typeface="Calibri" panose="020F0502020204030204" pitchFamily="34" charset="0"/>
              </a:rPr>
              <a:t> be unworthy to </a:t>
            </a:r>
          </a:p>
          <a:p>
            <a:pPr algn="ctr"/>
            <a:r>
              <a:rPr lang="en-US" b="1" dirty="0">
                <a:latin typeface="Calibri" panose="020F0502020204030204" pitchFamily="34" charset="0"/>
                <a:cs typeface="Calibri" panose="020F0502020204030204" pitchFamily="34" charset="0"/>
              </a:rPr>
              <a:t>loose his shoes</a:t>
            </a:r>
          </a:p>
        </p:txBody>
      </p:sp>
      <p:sp>
        <p:nvSpPr>
          <p:cNvPr id="13" name="Rectangle 12">
            <a:extLst>
              <a:ext uri="{FF2B5EF4-FFF2-40B4-BE49-F238E27FC236}">
                <a16:creationId xmlns:a16="http://schemas.microsoft.com/office/drawing/2014/main" id="{696805E9-6DA4-433B-A632-34351307474A}"/>
              </a:ext>
            </a:extLst>
          </p:cNvPr>
          <p:cNvSpPr/>
          <p:nvPr/>
        </p:nvSpPr>
        <p:spPr>
          <a:xfrm>
            <a:off x="5691051" y="1426029"/>
            <a:ext cx="2677886" cy="2677885"/>
          </a:xfrm>
          <a:prstGeom prst="rect">
            <a:avLst/>
          </a:prstGeom>
          <a:solidFill>
            <a:srgbClr val="00B0F0"/>
          </a:solidFill>
          <a:ln>
            <a:noFill/>
          </a:ln>
          <a:scene3d>
            <a:camera prst="isometricLeftDown"/>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But John told the crowd that there would be </a:t>
            </a:r>
          </a:p>
          <a:p>
            <a:pPr algn="ctr"/>
            <a:r>
              <a:rPr lang="en-US" b="1" dirty="0">
                <a:latin typeface="Calibri" panose="020F0502020204030204" pitchFamily="34" charset="0"/>
                <a:cs typeface="Calibri" panose="020F0502020204030204" pitchFamily="34" charset="0"/>
              </a:rPr>
              <a:t>one coming that was mightier than him</a:t>
            </a:r>
          </a:p>
        </p:txBody>
      </p:sp>
    </p:spTree>
    <p:extLst>
      <p:ext uri="{BB962C8B-B14F-4D97-AF65-F5344CB8AC3E}">
        <p14:creationId xmlns:p14="http://schemas.microsoft.com/office/powerpoint/2010/main" val="349338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by="(-#ppt_w*2)" calcmode="lin" valueType="num">
                                      <p:cBhvr rctx="PPT">
                                        <p:cTn id="15" dur="500" autoRev="1" fill="hold">
                                          <p:stCondLst>
                                            <p:cond delay="0"/>
                                          </p:stCondLst>
                                        </p:cTn>
                                        <p:tgtEl>
                                          <p:spTgt spid="13"/>
                                        </p:tgtEl>
                                        <p:attrNameLst>
                                          <p:attrName>ppt_w</p:attrName>
                                        </p:attrNameLst>
                                      </p:cBhvr>
                                    </p:anim>
                                    <p:anim by="(#ppt_w*0.50)" calcmode="lin" valueType="num">
                                      <p:cBhvr>
                                        <p:cTn id="16" dur="500" decel="50000" autoRev="1" fill="hold">
                                          <p:stCondLst>
                                            <p:cond delay="0"/>
                                          </p:stCondLst>
                                        </p:cTn>
                                        <p:tgtEl>
                                          <p:spTgt spid="13"/>
                                        </p:tgtEl>
                                        <p:attrNameLst>
                                          <p:attrName>ppt_x</p:attrName>
                                        </p:attrNameLst>
                                      </p:cBhvr>
                                    </p:anim>
                                    <p:anim from="(-#ppt_h/2)" to="(#ppt_y)" calcmode="lin" valueType="num">
                                      <p:cBhvr>
                                        <p:cTn id="17" dur="1000" fill="hold">
                                          <p:stCondLst>
                                            <p:cond delay="0"/>
                                          </p:stCondLst>
                                        </p:cTn>
                                        <p:tgtEl>
                                          <p:spTgt spid="13"/>
                                        </p:tgtEl>
                                        <p:attrNameLst>
                                          <p:attrName>ppt_y</p:attrName>
                                        </p:attrNameLst>
                                      </p:cBhvr>
                                    </p:anim>
                                    <p:animRot by="21600000">
                                      <p:cBhvr>
                                        <p:cTn id="18" dur="1000" fill="hold">
                                          <p:stCondLst>
                                            <p:cond delay="0"/>
                                          </p:stCondLst>
                                        </p:cTn>
                                        <p:tgtEl>
                                          <p:spTgt spid="1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 by="(-#ppt_w*2)" calcmode="lin" valueType="num">
                                      <p:cBhvr rctx="PPT">
                                        <p:cTn id="23" dur="500" autoRev="1" fill="hold">
                                          <p:stCondLst>
                                            <p:cond delay="0"/>
                                          </p:stCondLst>
                                        </p:cTn>
                                        <p:tgtEl>
                                          <p:spTgt spid="12"/>
                                        </p:tgtEl>
                                        <p:attrNameLst>
                                          <p:attrName>ppt_w</p:attrName>
                                        </p:attrNameLst>
                                      </p:cBhvr>
                                    </p:anim>
                                    <p:anim by="(#ppt_w*0.50)" calcmode="lin" valueType="num">
                                      <p:cBhvr>
                                        <p:cTn id="24" dur="500" decel="50000" autoRev="1" fill="hold">
                                          <p:stCondLst>
                                            <p:cond delay="0"/>
                                          </p:stCondLst>
                                        </p:cTn>
                                        <p:tgtEl>
                                          <p:spTgt spid="12"/>
                                        </p:tgtEl>
                                        <p:attrNameLst>
                                          <p:attrName>ppt_x</p:attrName>
                                        </p:attrNameLst>
                                      </p:cBhvr>
                                    </p:anim>
                                    <p:anim from="(-#ppt_h/2)" to="(#ppt_y)" calcmode="lin" valueType="num">
                                      <p:cBhvr>
                                        <p:cTn id="25" dur="1000" fill="hold">
                                          <p:stCondLst>
                                            <p:cond delay="0"/>
                                          </p:stCondLst>
                                        </p:cTn>
                                        <p:tgtEl>
                                          <p:spTgt spid="12"/>
                                        </p:tgtEl>
                                        <p:attrNameLst>
                                          <p:attrName>ppt_y</p:attrName>
                                        </p:attrNameLst>
                                      </p:cBhvr>
                                    </p:anim>
                                    <p:animRot by="21600000">
                                      <p:cBhvr>
                                        <p:cTn id="26" dur="1000" fill="hold">
                                          <p:stCondLst>
                                            <p:cond delay="0"/>
                                          </p:stCondLst>
                                        </p:cTn>
                                        <p:tgtEl>
                                          <p:spTgt spid="1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by="(-#ppt_w*2)" calcmode="lin" valueType="num">
                                      <p:cBhvr rctx="PPT">
                                        <p:cTn id="31" dur="500" autoRev="1" fill="hold">
                                          <p:stCondLst>
                                            <p:cond delay="0"/>
                                          </p:stCondLst>
                                        </p:cTn>
                                        <p:tgtEl>
                                          <p:spTgt spid="7"/>
                                        </p:tgtEl>
                                        <p:attrNameLst>
                                          <p:attrName>ppt_w</p:attrName>
                                        </p:attrNameLst>
                                      </p:cBhvr>
                                    </p:anim>
                                    <p:anim by="(#ppt_w*0.50)" calcmode="lin" valueType="num">
                                      <p:cBhvr>
                                        <p:cTn id="32" dur="500" decel="50000" autoRev="1" fill="hold">
                                          <p:stCondLst>
                                            <p:cond delay="0"/>
                                          </p:stCondLst>
                                        </p:cTn>
                                        <p:tgtEl>
                                          <p:spTgt spid="7"/>
                                        </p:tgtEl>
                                        <p:attrNameLst>
                                          <p:attrName>ppt_x</p:attrName>
                                        </p:attrNameLst>
                                      </p:cBhvr>
                                    </p:anim>
                                    <p:anim from="(-#ppt_h/2)" to="(#ppt_y)" calcmode="lin" valueType="num">
                                      <p:cBhvr>
                                        <p:cTn id="33" dur="1000" fill="hold">
                                          <p:stCondLst>
                                            <p:cond delay="0"/>
                                          </p:stCondLst>
                                        </p:cTn>
                                        <p:tgtEl>
                                          <p:spTgt spid="7"/>
                                        </p:tgtEl>
                                        <p:attrNameLst>
                                          <p:attrName>ppt_y</p:attrName>
                                        </p:attrNameLst>
                                      </p:cBhvr>
                                    </p:anim>
                                    <p:animRot by="21600000">
                                      <p:cBhvr>
                                        <p:cTn id="34"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C5A418-D412-4C68-89BC-1906801A7591}"/>
              </a:ext>
            </a:extLst>
          </p:cNvPr>
          <p:cNvSpPr/>
          <p:nvPr/>
        </p:nvSpPr>
        <p:spPr>
          <a:xfrm>
            <a:off x="276497" y="542288"/>
            <a:ext cx="11639006" cy="1319349"/>
          </a:xfrm>
          <a:prstGeom prst="rect">
            <a:avLst/>
          </a:prstGeom>
          <a:solidFill>
            <a:srgbClr val="00B050"/>
          </a:solidFill>
          <a:ln>
            <a:solidFill>
              <a:schemeClr val="tx1"/>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prst="artDeco"/>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C7D7280-25B7-44F5-ADD7-4280D7C858B8}"/>
              </a:ext>
            </a:extLst>
          </p:cNvPr>
          <p:cNvSpPr/>
          <p:nvPr/>
        </p:nvSpPr>
        <p:spPr>
          <a:xfrm>
            <a:off x="498566" y="602618"/>
            <a:ext cx="11242766" cy="1200329"/>
          </a:xfrm>
          <a:prstGeom prst="rect">
            <a:avLst/>
          </a:prstGeom>
          <a:scene3d>
            <a:camera prst="orthographicFront"/>
            <a:lightRig rig="threePt" dir="t"/>
          </a:scene3d>
        </p:spPr>
        <p:txBody>
          <a:bodyPr wrap="square">
            <a:spAutoFit/>
          </a:bodyPr>
          <a:lstStyle/>
          <a:p>
            <a:pPr algn="just"/>
            <a:r>
              <a:rPr lang="en-US" b="1" dirty="0">
                <a:latin typeface="Calibri" panose="020F0502020204030204" pitchFamily="34" charset="0"/>
                <a:cs typeface="Calibri" panose="020F0502020204030204" pitchFamily="34" charset="0"/>
              </a:rPr>
              <a:t>John answered, saying unto them all, I indeed baptize you with water; but one mightier than I cometh, the latchet of whose shoes I am not worthy to unloose: he shall baptize you with the Holy Ghost and with fire: Whose fan is in his hand, and he will thoroughly purge his floor, and will gather the wheat into his garner; but the chaff he will burn with fire unquenchable. (Luke 3:16-17)</a:t>
            </a:r>
          </a:p>
        </p:txBody>
      </p:sp>
      <p:sp>
        <p:nvSpPr>
          <p:cNvPr id="9" name="Oval 8">
            <a:extLst>
              <a:ext uri="{FF2B5EF4-FFF2-40B4-BE49-F238E27FC236}">
                <a16:creationId xmlns:a16="http://schemas.microsoft.com/office/drawing/2014/main" id="{CEBFCE79-6FAE-4908-82FC-43686DEE88C4}"/>
              </a:ext>
            </a:extLst>
          </p:cNvPr>
          <p:cNvSpPr/>
          <p:nvPr/>
        </p:nvSpPr>
        <p:spPr>
          <a:xfrm>
            <a:off x="6119949" y="2970711"/>
            <a:ext cx="2730137" cy="1685108"/>
          </a:xfrm>
          <a:prstGeom prst="ellipse">
            <a:avLst/>
          </a:prstGeom>
          <a:solidFill>
            <a:srgbClr val="7030A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Those baptized with the Holy Ghost receive the Baptism of Fire	</a:t>
            </a:r>
          </a:p>
        </p:txBody>
      </p:sp>
      <p:sp>
        <p:nvSpPr>
          <p:cNvPr id="20" name="Oval 19">
            <a:extLst>
              <a:ext uri="{FF2B5EF4-FFF2-40B4-BE49-F238E27FC236}">
                <a16:creationId xmlns:a16="http://schemas.microsoft.com/office/drawing/2014/main" id="{4CA2E159-D07A-4A7A-AF69-BC2F0B928F4E}"/>
              </a:ext>
            </a:extLst>
          </p:cNvPr>
          <p:cNvSpPr/>
          <p:nvPr/>
        </p:nvSpPr>
        <p:spPr>
          <a:xfrm>
            <a:off x="9050382" y="2996837"/>
            <a:ext cx="2730137" cy="1685108"/>
          </a:xfrm>
          <a:prstGeom prst="ellipse">
            <a:avLst/>
          </a:prstGeom>
          <a:solidFill>
            <a:schemeClr val="accent3">
              <a:lumMod val="5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The Holy Spirit and His Fire are inside those believers baptized in Christ</a:t>
            </a:r>
          </a:p>
        </p:txBody>
      </p:sp>
      <p:sp>
        <p:nvSpPr>
          <p:cNvPr id="21" name="Oval 20">
            <a:extLst>
              <a:ext uri="{FF2B5EF4-FFF2-40B4-BE49-F238E27FC236}">
                <a16:creationId xmlns:a16="http://schemas.microsoft.com/office/drawing/2014/main" id="{A8DCFF01-7889-4ED7-BAAE-C4DA95F275DE}"/>
              </a:ext>
            </a:extLst>
          </p:cNvPr>
          <p:cNvSpPr/>
          <p:nvPr/>
        </p:nvSpPr>
        <p:spPr>
          <a:xfrm>
            <a:off x="256902" y="4881154"/>
            <a:ext cx="2730137" cy="1685108"/>
          </a:xfrm>
          <a:prstGeom prst="ellipse">
            <a:avLst/>
          </a:prstGeom>
          <a:solidFill>
            <a:srgbClr val="00206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Most Christian leaders pray and lay hands upon a newly baptized believer…</a:t>
            </a:r>
          </a:p>
        </p:txBody>
      </p:sp>
      <p:sp>
        <p:nvSpPr>
          <p:cNvPr id="22" name="Oval 21">
            <a:extLst>
              <a:ext uri="{FF2B5EF4-FFF2-40B4-BE49-F238E27FC236}">
                <a16:creationId xmlns:a16="http://schemas.microsoft.com/office/drawing/2014/main" id="{4BDCFFFF-718B-4491-B479-50852EE30CC2}"/>
              </a:ext>
            </a:extLst>
          </p:cNvPr>
          <p:cNvSpPr/>
          <p:nvPr/>
        </p:nvSpPr>
        <p:spPr>
          <a:xfrm>
            <a:off x="3180805" y="4881154"/>
            <a:ext cx="2730137" cy="1685108"/>
          </a:xfrm>
          <a:prstGeom prst="ellipse">
            <a:avLst/>
          </a:prstGeom>
          <a:solidFill>
            <a:schemeClr val="accent4">
              <a:lumMod val="5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…To transfer a part of the Holy Spirit into a baptized believer</a:t>
            </a:r>
          </a:p>
        </p:txBody>
      </p:sp>
      <p:sp>
        <p:nvSpPr>
          <p:cNvPr id="23" name="Oval 22">
            <a:extLst>
              <a:ext uri="{FF2B5EF4-FFF2-40B4-BE49-F238E27FC236}">
                <a16:creationId xmlns:a16="http://schemas.microsoft.com/office/drawing/2014/main" id="{03BE408A-7732-4C4F-980F-B8A930ED5DAE}"/>
              </a:ext>
            </a:extLst>
          </p:cNvPr>
          <p:cNvSpPr/>
          <p:nvPr/>
        </p:nvSpPr>
        <p:spPr>
          <a:xfrm>
            <a:off x="6137363" y="4881154"/>
            <a:ext cx="2730137" cy="1685108"/>
          </a:xfrm>
          <a:prstGeom prst="ellipse">
            <a:avLst/>
          </a:prstGeom>
          <a:solidFill>
            <a:schemeClr val="accent5">
              <a:lumMod val="5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The fire of the Holy Spirit purges the believer of sin</a:t>
            </a:r>
          </a:p>
        </p:txBody>
      </p:sp>
      <p:sp>
        <p:nvSpPr>
          <p:cNvPr id="24" name="Oval 23">
            <a:extLst>
              <a:ext uri="{FF2B5EF4-FFF2-40B4-BE49-F238E27FC236}">
                <a16:creationId xmlns:a16="http://schemas.microsoft.com/office/drawing/2014/main" id="{79A70911-FC99-485F-B59E-5B630F6107EE}"/>
              </a:ext>
            </a:extLst>
          </p:cNvPr>
          <p:cNvSpPr/>
          <p:nvPr/>
        </p:nvSpPr>
        <p:spPr>
          <a:xfrm>
            <a:off x="9093921" y="4881154"/>
            <a:ext cx="2730137" cy="1685108"/>
          </a:xfrm>
          <a:prstGeom prst="ellipse">
            <a:avLst/>
          </a:prstGeom>
          <a:solidFill>
            <a:srgbClr val="00B0F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Holy Spirit fire reveals the good works of the Lord within a believer</a:t>
            </a:r>
          </a:p>
        </p:txBody>
      </p:sp>
      <p:sp>
        <p:nvSpPr>
          <p:cNvPr id="25" name="Oval 24">
            <a:extLst>
              <a:ext uri="{FF2B5EF4-FFF2-40B4-BE49-F238E27FC236}">
                <a16:creationId xmlns:a16="http://schemas.microsoft.com/office/drawing/2014/main" id="{3EB966C9-2D5F-4012-85C5-CA560EA82482}"/>
              </a:ext>
            </a:extLst>
          </p:cNvPr>
          <p:cNvSpPr/>
          <p:nvPr/>
        </p:nvSpPr>
        <p:spPr>
          <a:xfrm>
            <a:off x="3189515" y="2970711"/>
            <a:ext cx="2730137" cy="1685108"/>
          </a:xfrm>
          <a:prstGeom prst="ellipse">
            <a:avLst/>
          </a:prstGeom>
          <a:solidFill>
            <a:schemeClr val="accent6">
              <a:lumMod val="5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Christ’s Baptism of Redemption gives the Holy Ghost to a believer	</a:t>
            </a:r>
          </a:p>
        </p:txBody>
      </p:sp>
      <p:sp>
        <p:nvSpPr>
          <p:cNvPr id="26" name="Oval 25">
            <a:extLst>
              <a:ext uri="{FF2B5EF4-FFF2-40B4-BE49-F238E27FC236}">
                <a16:creationId xmlns:a16="http://schemas.microsoft.com/office/drawing/2014/main" id="{742BB965-26AE-45DD-9C19-5A8597A86796}"/>
              </a:ext>
            </a:extLst>
          </p:cNvPr>
          <p:cNvSpPr/>
          <p:nvPr/>
        </p:nvSpPr>
        <p:spPr>
          <a:xfrm>
            <a:off x="259081" y="2970711"/>
            <a:ext cx="2730137" cy="1685108"/>
          </a:xfrm>
          <a:prstGeom prst="ellipse">
            <a:avLst/>
          </a:prstGeom>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John’s Baptism of Repentance is done with water</a:t>
            </a:r>
          </a:p>
        </p:txBody>
      </p:sp>
      <p:sp>
        <p:nvSpPr>
          <p:cNvPr id="2" name="Rectangle 1">
            <a:extLst>
              <a:ext uri="{FF2B5EF4-FFF2-40B4-BE49-F238E27FC236}">
                <a16:creationId xmlns:a16="http://schemas.microsoft.com/office/drawing/2014/main" id="{749A6240-2C10-4914-9DB2-CD8A55ECF601}"/>
              </a:ext>
            </a:extLst>
          </p:cNvPr>
          <p:cNvSpPr/>
          <p:nvPr/>
        </p:nvSpPr>
        <p:spPr>
          <a:xfrm>
            <a:off x="276497" y="2095500"/>
            <a:ext cx="11547561" cy="447076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libri" panose="020F0502020204030204" pitchFamily="34" charset="0"/>
                <a:cs typeface="Calibri" panose="020F0502020204030204" pitchFamily="34" charset="0"/>
              </a:rPr>
              <a:t>The procedures and processes of the Holy Spirit Baptism will be studied in more detail in Module 6.  For now, lets go back to the Water Baptism received by Jesus Christ through John the Baptist.</a:t>
            </a:r>
          </a:p>
        </p:txBody>
      </p:sp>
    </p:spTree>
    <p:extLst>
      <p:ext uri="{BB962C8B-B14F-4D97-AF65-F5344CB8AC3E}">
        <p14:creationId xmlns:p14="http://schemas.microsoft.com/office/powerpoint/2010/main" val="993890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style.rotation</p:attrName>
                                        </p:attrNameLst>
                                      </p:cBhvr>
                                      <p:tavLst>
                                        <p:tav tm="0">
                                          <p:val>
                                            <p:fltVal val="720"/>
                                          </p:val>
                                        </p:tav>
                                        <p:tav tm="100000">
                                          <p:val>
                                            <p:fltVal val="0"/>
                                          </p:val>
                                        </p:tav>
                                      </p:tavLst>
                                    </p:anim>
                                    <p:anim calcmode="lin" valueType="num">
                                      <p:cBhvr>
                                        <p:cTn id="9" dur="2000" fill="hold"/>
                                        <p:tgtEl>
                                          <p:spTgt spid="26"/>
                                        </p:tgtEl>
                                        <p:attrNameLst>
                                          <p:attrName>ppt_h</p:attrName>
                                        </p:attrNameLst>
                                      </p:cBhvr>
                                      <p:tavLst>
                                        <p:tav tm="0">
                                          <p:val>
                                            <p:fltVal val="0"/>
                                          </p:val>
                                        </p:tav>
                                        <p:tav tm="100000">
                                          <p:val>
                                            <p:strVal val="#ppt_h"/>
                                          </p:val>
                                        </p:tav>
                                      </p:tavLst>
                                    </p:anim>
                                    <p:anim calcmode="lin" valueType="num">
                                      <p:cBhvr>
                                        <p:cTn id="10" dur="2000" fill="hold"/>
                                        <p:tgtEl>
                                          <p:spTgt spid="26"/>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10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000"/>
                                        <p:tgtEl>
                                          <p:spTgt spid="25"/>
                                        </p:tgtEl>
                                      </p:cBhvr>
                                    </p:animEffect>
                                    <p:anim calcmode="lin" valueType="num">
                                      <p:cBhvr>
                                        <p:cTn id="14" dur="2000" fill="hold"/>
                                        <p:tgtEl>
                                          <p:spTgt spid="25"/>
                                        </p:tgtEl>
                                        <p:attrNameLst>
                                          <p:attrName>style.rotation</p:attrName>
                                        </p:attrNameLst>
                                      </p:cBhvr>
                                      <p:tavLst>
                                        <p:tav tm="0">
                                          <p:val>
                                            <p:fltVal val="720"/>
                                          </p:val>
                                        </p:tav>
                                        <p:tav tm="100000">
                                          <p:val>
                                            <p:fltVal val="0"/>
                                          </p:val>
                                        </p:tav>
                                      </p:tavLst>
                                    </p:anim>
                                    <p:anim calcmode="lin" valueType="num">
                                      <p:cBhvr>
                                        <p:cTn id="15" dur="2000" fill="hold"/>
                                        <p:tgtEl>
                                          <p:spTgt spid="25"/>
                                        </p:tgtEl>
                                        <p:attrNameLst>
                                          <p:attrName>ppt_h</p:attrName>
                                        </p:attrNameLst>
                                      </p:cBhvr>
                                      <p:tavLst>
                                        <p:tav tm="0">
                                          <p:val>
                                            <p:fltVal val="0"/>
                                          </p:val>
                                        </p:tav>
                                        <p:tav tm="100000">
                                          <p:val>
                                            <p:strVal val="#ppt_h"/>
                                          </p:val>
                                        </p:tav>
                                      </p:tavLst>
                                    </p:anim>
                                    <p:anim calcmode="lin" valueType="num">
                                      <p:cBhvr>
                                        <p:cTn id="16" dur="2000" fill="hold"/>
                                        <p:tgtEl>
                                          <p:spTgt spid="25"/>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style.rotation</p:attrName>
                                        </p:attrNameLst>
                                      </p:cBhvr>
                                      <p:tavLst>
                                        <p:tav tm="0">
                                          <p:val>
                                            <p:fltVal val="720"/>
                                          </p:val>
                                        </p:tav>
                                        <p:tav tm="100000">
                                          <p:val>
                                            <p:fltVal val="0"/>
                                          </p:val>
                                        </p:tav>
                                      </p:tavLst>
                                    </p:anim>
                                    <p:anim calcmode="lin" valueType="num">
                                      <p:cBhvr>
                                        <p:cTn id="21" dur="2000" fill="hold"/>
                                        <p:tgtEl>
                                          <p:spTgt spid="9"/>
                                        </p:tgtEl>
                                        <p:attrNameLst>
                                          <p:attrName>ppt_h</p:attrName>
                                        </p:attrNameLst>
                                      </p:cBhvr>
                                      <p:tavLst>
                                        <p:tav tm="0">
                                          <p:val>
                                            <p:fltVal val="0"/>
                                          </p:val>
                                        </p:tav>
                                        <p:tav tm="100000">
                                          <p:val>
                                            <p:strVal val="#ppt_h"/>
                                          </p:val>
                                        </p:tav>
                                      </p:tavLst>
                                    </p:anim>
                                    <p:anim calcmode="lin" valueType="num">
                                      <p:cBhvr>
                                        <p:cTn id="22" dur="2000" fill="hold"/>
                                        <p:tgtEl>
                                          <p:spTgt spid="9"/>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30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000"/>
                                        <p:tgtEl>
                                          <p:spTgt spid="20"/>
                                        </p:tgtEl>
                                      </p:cBhvr>
                                    </p:animEffect>
                                    <p:anim calcmode="lin" valueType="num">
                                      <p:cBhvr>
                                        <p:cTn id="26" dur="2000" fill="hold"/>
                                        <p:tgtEl>
                                          <p:spTgt spid="20"/>
                                        </p:tgtEl>
                                        <p:attrNameLst>
                                          <p:attrName>style.rotation</p:attrName>
                                        </p:attrNameLst>
                                      </p:cBhvr>
                                      <p:tavLst>
                                        <p:tav tm="0">
                                          <p:val>
                                            <p:fltVal val="720"/>
                                          </p:val>
                                        </p:tav>
                                        <p:tav tm="100000">
                                          <p:val>
                                            <p:fltVal val="0"/>
                                          </p:val>
                                        </p:tav>
                                      </p:tavLst>
                                    </p:anim>
                                    <p:anim calcmode="lin" valueType="num">
                                      <p:cBhvr>
                                        <p:cTn id="27" dur="2000" fill="hold"/>
                                        <p:tgtEl>
                                          <p:spTgt spid="20"/>
                                        </p:tgtEl>
                                        <p:attrNameLst>
                                          <p:attrName>ppt_h</p:attrName>
                                        </p:attrNameLst>
                                      </p:cBhvr>
                                      <p:tavLst>
                                        <p:tav tm="0">
                                          <p:val>
                                            <p:fltVal val="0"/>
                                          </p:val>
                                        </p:tav>
                                        <p:tav tm="100000">
                                          <p:val>
                                            <p:strVal val="#ppt_h"/>
                                          </p:val>
                                        </p:tav>
                                      </p:tavLst>
                                    </p:anim>
                                    <p:anim calcmode="lin" valueType="num">
                                      <p:cBhvr>
                                        <p:cTn id="28" dur="2000" fill="hold"/>
                                        <p:tgtEl>
                                          <p:spTgt spid="20"/>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40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anim calcmode="lin" valueType="num">
                                      <p:cBhvr>
                                        <p:cTn id="32" dur="2000" fill="hold"/>
                                        <p:tgtEl>
                                          <p:spTgt spid="21"/>
                                        </p:tgtEl>
                                        <p:attrNameLst>
                                          <p:attrName>style.rotation</p:attrName>
                                        </p:attrNameLst>
                                      </p:cBhvr>
                                      <p:tavLst>
                                        <p:tav tm="0">
                                          <p:val>
                                            <p:fltVal val="720"/>
                                          </p:val>
                                        </p:tav>
                                        <p:tav tm="100000">
                                          <p:val>
                                            <p:fltVal val="0"/>
                                          </p:val>
                                        </p:tav>
                                      </p:tavLst>
                                    </p:anim>
                                    <p:anim calcmode="lin" valueType="num">
                                      <p:cBhvr>
                                        <p:cTn id="33" dur="2000" fill="hold"/>
                                        <p:tgtEl>
                                          <p:spTgt spid="21"/>
                                        </p:tgtEl>
                                        <p:attrNameLst>
                                          <p:attrName>ppt_h</p:attrName>
                                        </p:attrNameLst>
                                      </p:cBhvr>
                                      <p:tavLst>
                                        <p:tav tm="0">
                                          <p:val>
                                            <p:fltVal val="0"/>
                                          </p:val>
                                        </p:tav>
                                        <p:tav tm="100000">
                                          <p:val>
                                            <p:strVal val="#ppt_h"/>
                                          </p:val>
                                        </p:tav>
                                      </p:tavLst>
                                    </p:anim>
                                    <p:anim calcmode="lin" valueType="num">
                                      <p:cBhvr>
                                        <p:cTn id="34" dur="2000" fill="hold"/>
                                        <p:tgtEl>
                                          <p:spTgt spid="21"/>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50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anim calcmode="lin" valueType="num">
                                      <p:cBhvr>
                                        <p:cTn id="38" dur="2000" fill="hold"/>
                                        <p:tgtEl>
                                          <p:spTgt spid="22"/>
                                        </p:tgtEl>
                                        <p:attrNameLst>
                                          <p:attrName>style.rotation</p:attrName>
                                        </p:attrNameLst>
                                      </p:cBhvr>
                                      <p:tavLst>
                                        <p:tav tm="0">
                                          <p:val>
                                            <p:fltVal val="720"/>
                                          </p:val>
                                        </p:tav>
                                        <p:tav tm="100000">
                                          <p:val>
                                            <p:fltVal val="0"/>
                                          </p:val>
                                        </p:tav>
                                      </p:tavLst>
                                    </p:anim>
                                    <p:anim calcmode="lin" valueType="num">
                                      <p:cBhvr>
                                        <p:cTn id="39" dur="2000" fill="hold"/>
                                        <p:tgtEl>
                                          <p:spTgt spid="22"/>
                                        </p:tgtEl>
                                        <p:attrNameLst>
                                          <p:attrName>ppt_h</p:attrName>
                                        </p:attrNameLst>
                                      </p:cBhvr>
                                      <p:tavLst>
                                        <p:tav tm="0">
                                          <p:val>
                                            <p:fltVal val="0"/>
                                          </p:val>
                                        </p:tav>
                                        <p:tav tm="100000">
                                          <p:val>
                                            <p:strVal val="#ppt_h"/>
                                          </p:val>
                                        </p:tav>
                                      </p:tavLst>
                                    </p:anim>
                                    <p:anim calcmode="lin" valueType="num">
                                      <p:cBhvr>
                                        <p:cTn id="40" dur="2000" fill="hold"/>
                                        <p:tgtEl>
                                          <p:spTgt spid="22"/>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60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2000"/>
                                        <p:tgtEl>
                                          <p:spTgt spid="23"/>
                                        </p:tgtEl>
                                      </p:cBhvr>
                                    </p:animEffect>
                                    <p:anim calcmode="lin" valueType="num">
                                      <p:cBhvr>
                                        <p:cTn id="44" dur="2000" fill="hold"/>
                                        <p:tgtEl>
                                          <p:spTgt spid="23"/>
                                        </p:tgtEl>
                                        <p:attrNameLst>
                                          <p:attrName>style.rotation</p:attrName>
                                        </p:attrNameLst>
                                      </p:cBhvr>
                                      <p:tavLst>
                                        <p:tav tm="0">
                                          <p:val>
                                            <p:fltVal val="720"/>
                                          </p:val>
                                        </p:tav>
                                        <p:tav tm="100000">
                                          <p:val>
                                            <p:fltVal val="0"/>
                                          </p:val>
                                        </p:tav>
                                      </p:tavLst>
                                    </p:anim>
                                    <p:anim calcmode="lin" valueType="num">
                                      <p:cBhvr>
                                        <p:cTn id="45" dur="2000" fill="hold"/>
                                        <p:tgtEl>
                                          <p:spTgt spid="23"/>
                                        </p:tgtEl>
                                        <p:attrNameLst>
                                          <p:attrName>ppt_h</p:attrName>
                                        </p:attrNameLst>
                                      </p:cBhvr>
                                      <p:tavLst>
                                        <p:tav tm="0">
                                          <p:val>
                                            <p:fltVal val="0"/>
                                          </p:val>
                                        </p:tav>
                                        <p:tav tm="100000">
                                          <p:val>
                                            <p:strVal val="#ppt_h"/>
                                          </p:val>
                                        </p:tav>
                                      </p:tavLst>
                                    </p:anim>
                                    <p:anim calcmode="lin" valueType="num">
                                      <p:cBhvr>
                                        <p:cTn id="46" dur="2000" fill="hold"/>
                                        <p:tgtEl>
                                          <p:spTgt spid="23"/>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70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000"/>
                                        <p:tgtEl>
                                          <p:spTgt spid="24"/>
                                        </p:tgtEl>
                                      </p:cBhvr>
                                    </p:animEffect>
                                    <p:anim calcmode="lin" valueType="num">
                                      <p:cBhvr>
                                        <p:cTn id="50" dur="2000" fill="hold"/>
                                        <p:tgtEl>
                                          <p:spTgt spid="24"/>
                                        </p:tgtEl>
                                        <p:attrNameLst>
                                          <p:attrName>style.rotation</p:attrName>
                                        </p:attrNameLst>
                                      </p:cBhvr>
                                      <p:tavLst>
                                        <p:tav tm="0">
                                          <p:val>
                                            <p:fltVal val="720"/>
                                          </p:val>
                                        </p:tav>
                                        <p:tav tm="100000">
                                          <p:val>
                                            <p:fltVal val="0"/>
                                          </p:val>
                                        </p:tav>
                                      </p:tavLst>
                                    </p:anim>
                                    <p:anim calcmode="lin" valueType="num">
                                      <p:cBhvr>
                                        <p:cTn id="51" dur="2000" fill="hold"/>
                                        <p:tgtEl>
                                          <p:spTgt spid="24"/>
                                        </p:tgtEl>
                                        <p:attrNameLst>
                                          <p:attrName>ppt_h</p:attrName>
                                        </p:attrNameLst>
                                      </p:cBhvr>
                                      <p:tavLst>
                                        <p:tav tm="0">
                                          <p:val>
                                            <p:fltVal val="0"/>
                                          </p:val>
                                        </p:tav>
                                        <p:tav tm="100000">
                                          <p:val>
                                            <p:strVal val="#ppt_h"/>
                                          </p:val>
                                        </p:tav>
                                      </p:tavLst>
                                    </p:anim>
                                    <p:anim calcmode="lin" valueType="num">
                                      <p:cBhvr>
                                        <p:cTn id="52" dur="2000" fill="hold"/>
                                        <p:tgtEl>
                                          <p:spTgt spid="24"/>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1000"/>
                                        <p:tgtEl>
                                          <p:spTgt spid="2"/>
                                        </p:tgtEl>
                                      </p:cBhvr>
                                    </p:animEffect>
                                    <p:anim calcmode="lin" valueType="num">
                                      <p:cBhvr>
                                        <p:cTn id="58" dur="1000" fill="hold"/>
                                        <p:tgtEl>
                                          <p:spTgt spid="2"/>
                                        </p:tgtEl>
                                        <p:attrNameLst>
                                          <p:attrName>ppt_x</p:attrName>
                                        </p:attrNameLst>
                                      </p:cBhvr>
                                      <p:tavLst>
                                        <p:tav tm="0">
                                          <p:val>
                                            <p:strVal val="#ppt_x"/>
                                          </p:val>
                                        </p:tav>
                                        <p:tav tm="100000">
                                          <p:val>
                                            <p:strVal val="#ppt_x"/>
                                          </p:val>
                                        </p:tav>
                                      </p:tavLst>
                                    </p:anim>
                                    <p:anim calcmode="lin" valueType="num">
                                      <p:cBhvr>
                                        <p:cTn id="5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animBg="1"/>
      <p:bldP spid="22" grpId="0" animBg="1"/>
      <p:bldP spid="23" grpId="0" animBg="1"/>
      <p:bldP spid="24" grpId="0" animBg="1"/>
      <p:bldP spid="25" grpId="0" animBg="1"/>
      <p:bldP spid="26"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B2C5F1-CFED-4D06-9478-1FFEF0AEA298}"/>
              </a:ext>
            </a:extLst>
          </p:cNvPr>
          <p:cNvSpPr/>
          <p:nvPr/>
        </p:nvSpPr>
        <p:spPr>
          <a:xfrm>
            <a:off x="228600" y="500063"/>
            <a:ext cx="11458575" cy="1857375"/>
          </a:xfrm>
          <a:prstGeom prst="rect">
            <a:avLst/>
          </a:prstGeom>
          <a:gradFill flip="none" rotWithShape="1">
            <a:gsLst>
              <a:gs pos="0">
                <a:srgbClr val="002060"/>
              </a:gs>
              <a:gs pos="100000">
                <a:schemeClr val="accent5">
                  <a:lumMod val="50000"/>
                </a:schemeClr>
              </a:gs>
            </a:gsLst>
            <a:lin ang="16200000" scaled="1"/>
            <a:tileRect/>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BCC69F2-94CE-4852-9FC9-9B3FCF48B435}"/>
              </a:ext>
            </a:extLst>
          </p:cNvPr>
          <p:cNvSpPr/>
          <p:nvPr/>
        </p:nvSpPr>
        <p:spPr>
          <a:xfrm>
            <a:off x="488155" y="690086"/>
            <a:ext cx="10939463" cy="1477328"/>
          </a:xfrm>
          <a:prstGeom prst="rect">
            <a:avLst/>
          </a:prstGeom>
          <a:ln>
            <a:noFill/>
          </a:ln>
        </p:spPr>
        <p:txBody>
          <a:bodyPr wrap="square">
            <a:spAutoFit/>
          </a:bodyPr>
          <a:lstStyle/>
          <a:p>
            <a:pPr algn="just"/>
            <a:r>
              <a:rPr lang="en-US" b="1" dirty="0">
                <a:latin typeface="Calibri" panose="020F0502020204030204" pitchFamily="34" charset="0"/>
                <a:cs typeface="Calibri" panose="020F0502020204030204" pitchFamily="34" charset="0"/>
              </a:rPr>
              <a:t>As it is written in the prophets, Behold, I send my messenger before thy face, which shall prepare thy way before thee. The voice of one crying in the wilderness, Prepare ye the way of the Lord, make his paths straight. John did baptize in the wilderness, and preach the baptism of repentance for the remission of sins. And there went out unto him all the land of Judaea, and they of Jerusalem, and were all baptized of him in the river of Jordan, confessing their sins. (Mark 1:2–5)</a:t>
            </a:r>
          </a:p>
        </p:txBody>
      </p:sp>
      <p:sp>
        <p:nvSpPr>
          <p:cNvPr id="4" name="Oval 3">
            <a:extLst>
              <a:ext uri="{FF2B5EF4-FFF2-40B4-BE49-F238E27FC236}">
                <a16:creationId xmlns:a16="http://schemas.microsoft.com/office/drawing/2014/main" id="{E82B7DED-CFCF-445E-8E2B-EBD31D62CCE1}"/>
              </a:ext>
            </a:extLst>
          </p:cNvPr>
          <p:cNvSpPr/>
          <p:nvPr/>
        </p:nvSpPr>
        <p:spPr>
          <a:xfrm>
            <a:off x="828675" y="3214688"/>
            <a:ext cx="10329863" cy="3400425"/>
          </a:xfrm>
          <a:prstGeom prst="ellipse">
            <a:avLst/>
          </a:prstGeom>
          <a:gradFill>
            <a:gsLst>
              <a:gs pos="0">
                <a:srgbClr val="002060"/>
              </a:gs>
              <a:gs pos="51000">
                <a:srgbClr val="441D61"/>
              </a:gs>
              <a:gs pos="100000">
                <a:schemeClr val="accent5">
                  <a:lumMod val="5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John the Baptist preached the </a:t>
            </a:r>
          </a:p>
          <a:p>
            <a:pPr algn="ctr"/>
            <a:endParaRPr lang="en-US" b="1" dirty="0">
              <a:solidFill>
                <a:schemeClr val="tx1"/>
              </a:solidFill>
              <a:latin typeface="Calibri" panose="020F0502020204030204" pitchFamily="34" charset="0"/>
              <a:cs typeface="Calibri" panose="020F0502020204030204" pitchFamily="34" charset="0"/>
            </a:endParaRPr>
          </a:p>
          <a:p>
            <a:pPr algn="ctr"/>
            <a:r>
              <a:rPr lang="en-US" sz="2400" b="1" dirty="0">
                <a:solidFill>
                  <a:schemeClr val="tx1"/>
                </a:solidFill>
                <a:latin typeface="Calibri" panose="020F0502020204030204" pitchFamily="34" charset="0"/>
                <a:cs typeface="Calibri" panose="020F0502020204030204" pitchFamily="34" charset="0"/>
              </a:rPr>
              <a:t>BAPTISM OF REPENTANCE FOR THE REMISSION OF SINS</a:t>
            </a:r>
          </a:p>
        </p:txBody>
      </p:sp>
    </p:spTree>
    <p:extLst>
      <p:ext uri="{BB962C8B-B14F-4D97-AF65-F5344CB8AC3E}">
        <p14:creationId xmlns:p14="http://schemas.microsoft.com/office/powerpoint/2010/main" val="1286192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7B4B6-D6F6-437C-98EB-0FEA4C8D015F}"/>
              </a:ext>
            </a:extLst>
          </p:cNvPr>
          <p:cNvSpPr/>
          <p:nvPr/>
        </p:nvSpPr>
        <p:spPr>
          <a:xfrm>
            <a:off x="380999" y="1638300"/>
            <a:ext cx="3152775" cy="3806536"/>
          </a:xfrm>
          <a:prstGeom prst="rect">
            <a:avLst/>
          </a:prstGeom>
          <a:solidFill>
            <a:schemeClr val="tx1"/>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0B69C7A-3937-40E8-AA4F-0DFC3D5D205A}"/>
              </a:ext>
            </a:extLst>
          </p:cNvPr>
          <p:cNvSpPr/>
          <p:nvPr/>
        </p:nvSpPr>
        <p:spPr>
          <a:xfrm>
            <a:off x="542925" y="1846630"/>
            <a:ext cx="3152775" cy="3139321"/>
          </a:xfrm>
          <a:prstGeom prst="rect">
            <a:avLst/>
          </a:prstGeom>
          <a:solidFill>
            <a:schemeClr val="tx1"/>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algn="just"/>
            <a:r>
              <a:rPr lang="en-US" b="1" dirty="0">
                <a:solidFill>
                  <a:schemeClr val="bg1"/>
                </a:solidFill>
                <a:latin typeface="Calibri" panose="020F0502020204030204" pitchFamily="34" charset="0"/>
                <a:cs typeface="Calibri" panose="020F0502020204030204" pitchFamily="34" charset="0"/>
              </a:rPr>
              <a:t>Now when all the people were baptized, it came to pass, that Jesus also being baptized, and praying, the heaven was opened, And the Holy Ghost descended in a bodily shape like a dove upon him, and a voice came from heaven, which said, Thou art my beloved Son; in thee I am well pleased. (Luke 3:21–22)</a:t>
            </a:r>
          </a:p>
        </p:txBody>
      </p:sp>
      <p:sp>
        <p:nvSpPr>
          <p:cNvPr id="4" name="Rectangle 3">
            <a:extLst>
              <a:ext uri="{FF2B5EF4-FFF2-40B4-BE49-F238E27FC236}">
                <a16:creationId xmlns:a16="http://schemas.microsoft.com/office/drawing/2014/main" id="{8A78716F-402A-4A25-8B12-2F386A620B55}"/>
              </a:ext>
            </a:extLst>
          </p:cNvPr>
          <p:cNvSpPr/>
          <p:nvPr/>
        </p:nvSpPr>
        <p:spPr>
          <a:xfrm>
            <a:off x="4019551" y="847725"/>
            <a:ext cx="7791450" cy="1581150"/>
          </a:xfrm>
          <a:prstGeom prst="rect">
            <a:avLst/>
          </a:prstGeom>
          <a:solidFill>
            <a:schemeClr val="accent5">
              <a:lumMod val="75000"/>
            </a:schemeClr>
          </a:solidFill>
          <a:ln>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VERY IMPORTANT NOTE:  </a:t>
            </a:r>
          </a:p>
          <a:p>
            <a:pPr algn="ctr"/>
            <a:r>
              <a:rPr lang="en-US" b="1" dirty="0">
                <a:latin typeface="Calibri" panose="020F0502020204030204" pitchFamily="34" charset="0"/>
                <a:cs typeface="Calibri" panose="020F0502020204030204" pitchFamily="34" charset="0"/>
              </a:rPr>
              <a:t>Jesus Christ was not baptized until John had baptized “all the people. “ Many of those receiving John’s Baptism of Redemption later became followers of Christ, and were prepared to receive the Baptism of Holy Spirit in the future.</a:t>
            </a:r>
          </a:p>
        </p:txBody>
      </p:sp>
      <p:sp>
        <p:nvSpPr>
          <p:cNvPr id="5" name="Rectangle 4">
            <a:extLst>
              <a:ext uri="{FF2B5EF4-FFF2-40B4-BE49-F238E27FC236}">
                <a16:creationId xmlns:a16="http://schemas.microsoft.com/office/drawing/2014/main" id="{A4B207C5-858D-4ED2-9299-FDC85EB2C9AC}"/>
              </a:ext>
            </a:extLst>
          </p:cNvPr>
          <p:cNvSpPr/>
          <p:nvPr/>
        </p:nvSpPr>
        <p:spPr>
          <a:xfrm>
            <a:off x="4019551" y="2847977"/>
            <a:ext cx="7791450" cy="1581149"/>
          </a:xfrm>
          <a:prstGeom prst="rect">
            <a:avLst/>
          </a:prstGeom>
          <a:solidFill>
            <a:schemeClr val="accent6">
              <a:lumMod val="75000"/>
            </a:schemeClr>
          </a:solidFill>
          <a:ln>
            <a:noFill/>
          </a:ln>
          <a:effectLst>
            <a:glow rad="2286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Following Christ’s water baptism, The Holy Ghost came upon him from heaven in bodily shape “like a dove.”  The Holy Spirit descended from Heaven to Christ on earth to come upon him. The “dove” is a popular representation </a:t>
            </a:r>
          </a:p>
          <a:p>
            <a:pPr algn="ctr"/>
            <a:r>
              <a:rPr lang="en-US" b="1" dirty="0">
                <a:solidFill>
                  <a:schemeClr val="tx1"/>
                </a:solidFill>
                <a:latin typeface="Calibri" panose="020F0502020204030204" pitchFamily="34" charset="0"/>
                <a:cs typeface="Calibri" panose="020F0502020204030204" pitchFamily="34" charset="0"/>
              </a:rPr>
              <a:t>of the Holy Spirit  in denominational logos and biblical artwork.</a:t>
            </a:r>
          </a:p>
        </p:txBody>
      </p:sp>
      <p:sp>
        <p:nvSpPr>
          <p:cNvPr id="6" name="Rectangle 5">
            <a:extLst>
              <a:ext uri="{FF2B5EF4-FFF2-40B4-BE49-F238E27FC236}">
                <a16:creationId xmlns:a16="http://schemas.microsoft.com/office/drawing/2014/main" id="{8B6849B0-D34F-485B-B542-7F6CA4E6F2C9}"/>
              </a:ext>
            </a:extLst>
          </p:cNvPr>
          <p:cNvSpPr/>
          <p:nvPr/>
        </p:nvSpPr>
        <p:spPr>
          <a:xfrm>
            <a:off x="4019551" y="4848228"/>
            <a:ext cx="7791450" cy="1616629"/>
          </a:xfrm>
          <a:prstGeom prst="rect">
            <a:avLst/>
          </a:prstGeom>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Those standing around Jesus Christ to witness his baptism were convinced that he was the Son of God because the LORD God announced that fact in saying “Thou art my beloved Son; in thee I am well pleased.”</a:t>
            </a:r>
          </a:p>
        </p:txBody>
      </p:sp>
    </p:spTree>
    <p:extLst>
      <p:ext uri="{BB962C8B-B14F-4D97-AF65-F5344CB8AC3E}">
        <p14:creationId xmlns:p14="http://schemas.microsoft.com/office/powerpoint/2010/main" val="863291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4A67CE-D89C-4536-AA99-67575D2834FA}"/>
              </a:ext>
            </a:extLst>
          </p:cNvPr>
          <p:cNvPicPr>
            <a:picLocks noChangeAspect="1"/>
          </p:cNvPicPr>
          <p:nvPr/>
        </p:nvPicPr>
        <p:blipFill>
          <a:blip r:embed="rId2"/>
          <a:stretch>
            <a:fillRect/>
          </a:stretch>
        </p:blipFill>
        <p:spPr>
          <a:xfrm>
            <a:off x="4006254" y="204025"/>
            <a:ext cx="4179492" cy="5796089"/>
          </a:xfrm>
          <a:prstGeom prst="rect">
            <a:avLst/>
          </a:prstGeom>
          <a:scene3d>
            <a:camera prst="orthographicFront"/>
            <a:lightRig rig="threePt" dir="t"/>
          </a:scene3d>
          <a:sp3d>
            <a:bevelT w="139700" h="139700" prst="divot"/>
          </a:sp3d>
        </p:spPr>
      </p:pic>
      <p:sp>
        <p:nvSpPr>
          <p:cNvPr id="4" name="Rectangle 3">
            <a:extLst>
              <a:ext uri="{FF2B5EF4-FFF2-40B4-BE49-F238E27FC236}">
                <a16:creationId xmlns:a16="http://schemas.microsoft.com/office/drawing/2014/main" id="{D77E9849-ECC8-4CDB-A284-989B1AE0B0C3}"/>
              </a:ext>
            </a:extLst>
          </p:cNvPr>
          <p:cNvSpPr/>
          <p:nvPr/>
        </p:nvSpPr>
        <p:spPr>
          <a:xfrm>
            <a:off x="4006254" y="6276023"/>
            <a:ext cx="4157472" cy="377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a:latin typeface="Calibri" panose="020F0502020204030204" pitchFamily="34" charset="0"/>
                <a:cs typeface="Calibri" panose="020F0502020204030204" pitchFamily="34" charset="0"/>
              </a:rPr>
              <a:t>The Baptism of Christ</a:t>
            </a:r>
          </a:p>
          <a:p>
            <a:pPr algn="ctr"/>
            <a:r>
              <a:rPr lang="en-US" sz="900" dirty="0">
                <a:latin typeface="Calibri" panose="020F0502020204030204" pitchFamily="34" charset="0"/>
                <a:cs typeface="Calibri" panose="020F0502020204030204" pitchFamily="34" charset="0"/>
              </a:rPr>
              <a:t>Antoine </a:t>
            </a:r>
            <a:r>
              <a:rPr lang="en-US" sz="900" dirty="0" err="1">
                <a:latin typeface="Calibri" panose="020F0502020204030204" pitchFamily="34" charset="0"/>
                <a:cs typeface="Calibri" panose="020F0502020204030204" pitchFamily="34" charset="0"/>
              </a:rPr>
              <a:t>Coypel</a:t>
            </a:r>
            <a:r>
              <a:rPr lang="en-US" sz="900" dirty="0">
                <a:latin typeface="Calibri" panose="020F0502020204030204" pitchFamily="34" charset="0"/>
                <a:cs typeface="Calibri" panose="020F0502020204030204" pitchFamily="34" charset="0"/>
              </a:rPr>
              <a:t> (France, Paris, 1661-1722)</a:t>
            </a:r>
          </a:p>
          <a:p>
            <a:pPr algn="ctr"/>
            <a:r>
              <a:rPr lang="en-US" sz="900" dirty="0">
                <a:latin typeface="Calibri" panose="020F0502020204030204" pitchFamily="34" charset="0"/>
                <a:cs typeface="Calibri" panose="020F0502020204030204" pitchFamily="34" charset="0"/>
              </a:rPr>
              <a:t>www.lacma.org</a:t>
            </a:r>
          </a:p>
        </p:txBody>
      </p:sp>
    </p:spTree>
    <p:extLst>
      <p:ext uri="{BB962C8B-B14F-4D97-AF65-F5344CB8AC3E}">
        <p14:creationId xmlns:p14="http://schemas.microsoft.com/office/powerpoint/2010/main" val="2175159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B956D8-9E13-48C1-9C3D-A509FE2ECE06}"/>
              </a:ext>
            </a:extLst>
          </p:cNvPr>
          <p:cNvSpPr/>
          <p:nvPr/>
        </p:nvSpPr>
        <p:spPr>
          <a:xfrm>
            <a:off x="646176" y="1536192"/>
            <a:ext cx="11070336" cy="1121664"/>
          </a:xfrm>
          <a:prstGeom prst="rect">
            <a:avLst/>
          </a:prstGeom>
          <a:solidFill>
            <a:schemeClr val="tx1"/>
          </a:solidFill>
          <a:ln>
            <a:noFill/>
          </a:ln>
          <a:effectLst/>
          <a:scene3d>
            <a:camera prst="perspectiveRelaxedModerately"/>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50000"/>
                  </a:schemeClr>
                </a:solidFill>
                <a:latin typeface="Calibri" panose="020F0502020204030204" pitchFamily="34" charset="0"/>
                <a:cs typeface="Calibri" panose="020F0502020204030204" pitchFamily="34" charset="0"/>
              </a:rPr>
              <a:t>Jesus Christ was </a:t>
            </a:r>
            <a:r>
              <a:rPr lang="en-US" b="1" dirty="0">
                <a:solidFill>
                  <a:srgbClr val="DE2622"/>
                </a:solidFill>
                <a:latin typeface="Calibri" panose="020F0502020204030204" pitchFamily="34" charset="0"/>
                <a:cs typeface="Calibri" panose="020F0502020204030204" pitchFamily="34" charset="0"/>
              </a:rPr>
              <a:t>NOT</a:t>
            </a:r>
            <a:r>
              <a:rPr lang="en-US" b="1" dirty="0">
                <a:solidFill>
                  <a:schemeClr val="bg2">
                    <a:lumMod val="50000"/>
                  </a:schemeClr>
                </a:solidFill>
                <a:latin typeface="Calibri" panose="020F0502020204030204" pitchFamily="34" charset="0"/>
                <a:cs typeface="Calibri" panose="020F0502020204030204" pitchFamily="34" charset="0"/>
              </a:rPr>
              <a:t> baptized to rid himself of original sin.  He was without sin.</a:t>
            </a:r>
          </a:p>
        </p:txBody>
      </p:sp>
      <p:sp>
        <p:nvSpPr>
          <p:cNvPr id="3" name="Rectangle 2">
            <a:extLst>
              <a:ext uri="{FF2B5EF4-FFF2-40B4-BE49-F238E27FC236}">
                <a16:creationId xmlns:a16="http://schemas.microsoft.com/office/drawing/2014/main" id="{6E94D40D-CE74-4CBB-B4B6-3AB09347F731}"/>
              </a:ext>
            </a:extLst>
          </p:cNvPr>
          <p:cNvSpPr/>
          <p:nvPr/>
        </p:nvSpPr>
        <p:spPr>
          <a:xfrm>
            <a:off x="641746" y="4561332"/>
            <a:ext cx="11074765" cy="1121664"/>
          </a:xfrm>
          <a:prstGeom prst="rect">
            <a:avLst/>
          </a:prstGeom>
          <a:solidFill>
            <a:schemeClr val="tx1"/>
          </a:solid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Jesus Christ was </a:t>
            </a:r>
            <a:r>
              <a:rPr lang="en-US" b="1" dirty="0">
                <a:solidFill>
                  <a:schemeClr val="accent1"/>
                </a:solidFill>
                <a:latin typeface="Calibri" panose="020F0502020204030204" pitchFamily="34" charset="0"/>
                <a:cs typeface="Calibri" panose="020F0502020204030204" pitchFamily="34" charset="0"/>
              </a:rPr>
              <a:t>NOT</a:t>
            </a:r>
            <a:r>
              <a:rPr lang="en-US" b="1" dirty="0">
                <a:solidFill>
                  <a:schemeClr val="bg1"/>
                </a:solidFill>
                <a:latin typeface="Calibri" panose="020F0502020204030204" pitchFamily="34" charset="0"/>
                <a:cs typeface="Calibri" panose="020F0502020204030204" pitchFamily="34" charset="0"/>
              </a:rPr>
              <a:t> baptized to rid the world of sin.</a:t>
            </a:r>
          </a:p>
        </p:txBody>
      </p:sp>
      <p:sp>
        <p:nvSpPr>
          <p:cNvPr id="4" name="Rectangle 3">
            <a:extLst>
              <a:ext uri="{FF2B5EF4-FFF2-40B4-BE49-F238E27FC236}">
                <a16:creationId xmlns:a16="http://schemas.microsoft.com/office/drawing/2014/main" id="{91EA8065-850B-42D1-8DE6-D9760307E05D}"/>
              </a:ext>
            </a:extLst>
          </p:cNvPr>
          <p:cNvSpPr/>
          <p:nvPr/>
        </p:nvSpPr>
        <p:spPr>
          <a:xfrm>
            <a:off x="641746" y="2945130"/>
            <a:ext cx="11070336" cy="1121664"/>
          </a:xfrm>
          <a:prstGeom prst="rect">
            <a:avLst/>
          </a:prstGeom>
          <a:solidFill>
            <a:schemeClr val="tx1"/>
          </a:solid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Jesus Christ was </a:t>
            </a:r>
            <a:r>
              <a:rPr lang="en-US" b="1" dirty="0">
                <a:solidFill>
                  <a:srgbClr val="FF0000"/>
                </a:solidFill>
                <a:latin typeface="Calibri" panose="020F0502020204030204" pitchFamily="34" charset="0"/>
                <a:cs typeface="Calibri" panose="020F0502020204030204" pitchFamily="34" charset="0"/>
              </a:rPr>
              <a:t>NOT</a:t>
            </a:r>
            <a:r>
              <a:rPr lang="en-US" b="1" dirty="0">
                <a:solidFill>
                  <a:schemeClr val="bg1"/>
                </a:solidFill>
                <a:latin typeface="Calibri" panose="020F0502020204030204" pitchFamily="34" charset="0"/>
                <a:cs typeface="Calibri" panose="020F0502020204030204" pitchFamily="34" charset="0"/>
              </a:rPr>
              <a:t> baptized to show people a better way to be saved.</a:t>
            </a:r>
          </a:p>
        </p:txBody>
      </p:sp>
      <p:sp>
        <p:nvSpPr>
          <p:cNvPr id="5" name="Rectangle 4">
            <a:extLst>
              <a:ext uri="{FF2B5EF4-FFF2-40B4-BE49-F238E27FC236}">
                <a16:creationId xmlns:a16="http://schemas.microsoft.com/office/drawing/2014/main" id="{02535F08-559B-4636-8AC9-8D99B218C9B8}"/>
              </a:ext>
            </a:extLst>
          </p:cNvPr>
          <p:cNvSpPr/>
          <p:nvPr/>
        </p:nvSpPr>
        <p:spPr>
          <a:xfrm>
            <a:off x="475488" y="173736"/>
            <a:ext cx="11241024" cy="194310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3DA4774-663C-4C3C-9E6D-B87A0A534223}"/>
              </a:ext>
            </a:extLst>
          </p:cNvPr>
          <p:cNvSpPr/>
          <p:nvPr/>
        </p:nvSpPr>
        <p:spPr>
          <a:xfrm>
            <a:off x="808006" y="187253"/>
            <a:ext cx="10737818" cy="1754326"/>
          </a:xfrm>
          <a:prstGeom prst="rect">
            <a:avLst/>
          </a:prstGeom>
        </p:spPr>
        <p:txBody>
          <a:bodyPr wrap="square">
            <a:spAutoFit/>
          </a:bodyPr>
          <a:lstStyle/>
          <a:p>
            <a:pPr algn="just"/>
            <a:r>
              <a:rPr lang="en-US" b="1" dirty="0">
                <a:solidFill>
                  <a:schemeClr val="tx1">
                    <a:lumMod val="95000"/>
                  </a:schemeClr>
                </a:solidFill>
                <a:latin typeface="Calibri" panose="020F0502020204030204" pitchFamily="34" charset="0"/>
                <a:cs typeface="Calibri" panose="020F0502020204030204" pitchFamily="34" charset="0"/>
              </a:rPr>
              <a:t>Then cometh Jesus from Galilee to Jordan unto John, to be baptized of him. But John forbad him, saying, I have need to be baptized of thee, and comest thou to me? And Jesus answering said unto him, Suffer it to be so now: for thus it becometh us to fulfill all righteousness. Then he suffered him. And Jesus, when he was baptized, went up straightway out of the water: and, lo, the heavens were opened unto him, and he saw the Spirit of God descending like a dove, and lighting upon him: And lo a voice from heaven, saying, This is my beloved Son, in whom I am well pleased. (Matthew 3:13–17)</a:t>
            </a:r>
          </a:p>
        </p:txBody>
      </p:sp>
      <p:sp>
        <p:nvSpPr>
          <p:cNvPr id="7" name="Rectangle 6">
            <a:extLst>
              <a:ext uri="{FF2B5EF4-FFF2-40B4-BE49-F238E27FC236}">
                <a16:creationId xmlns:a16="http://schemas.microsoft.com/office/drawing/2014/main" id="{EBE0AE23-AC16-4ACC-B458-0190F62665ED}"/>
              </a:ext>
            </a:extLst>
          </p:cNvPr>
          <p:cNvSpPr/>
          <p:nvPr/>
        </p:nvSpPr>
        <p:spPr>
          <a:xfrm>
            <a:off x="643961" y="2404110"/>
            <a:ext cx="11068121" cy="102489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Jesus Christ </a:t>
            </a:r>
            <a:r>
              <a:rPr lang="en-US" b="1" dirty="0">
                <a:solidFill>
                  <a:schemeClr val="accent1">
                    <a:lumMod val="60000"/>
                    <a:lumOff val="40000"/>
                  </a:schemeClr>
                </a:solidFill>
                <a:latin typeface="Calibri" panose="020F0502020204030204" pitchFamily="34" charset="0"/>
                <a:cs typeface="Calibri" panose="020F0502020204030204" pitchFamily="34" charset="0"/>
              </a:rPr>
              <a:t>WAS</a:t>
            </a:r>
            <a:r>
              <a:rPr lang="en-US" b="1" dirty="0">
                <a:latin typeface="Calibri" panose="020F0502020204030204" pitchFamily="34" charset="0"/>
                <a:cs typeface="Calibri" panose="020F0502020204030204" pitchFamily="34" charset="0"/>
              </a:rPr>
              <a:t> baptized to “FULFILL ALL RIGHTEOUSNESS”</a:t>
            </a:r>
          </a:p>
        </p:txBody>
      </p:sp>
      <p:sp>
        <p:nvSpPr>
          <p:cNvPr id="8" name="Rectangle 7">
            <a:extLst>
              <a:ext uri="{FF2B5EF4-FFF2-40B4-BE49-F238E27FC236}">
                <a16:creationId xmlns:a16="http://schemas.microsoft.com/office/drawing/2014/main" id="{55541E36-5BBF-4017-968D-C40789359E41}"/>
              </a:ext>
            </a:extLst>
          </p:cNvPr>
          <p:cNvSpPr/>
          <p:nvPr/>
        </p:nvSpPr>
        <p:spPr>
          <a:xfrm>
            <a:off x="641746" y="4020312"/>
            <a:ext cx="11070336" cy="2217420"/>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Righteousness, </a:t>
            </a:r>
            <a:r>
              <a:rPr lang="el-GR" dirty="0">
                <a:latin typeface="#Logos 5 Resource"/>
              </a:rPr>
              <a:t>δικαιοσύνη</a:t>
            </a:r>
            <a:r>
              <a:rPr lang="en-US" dirty="0">
                <a:latin typeface="#Logos 5 Resource"/>
              </a:rPr>
              <a:t> (</a:t>
            </a:r>
            <a:r>
              <a:rPr lang="en-US" i="1" dirty="0" err="1">
                <a:latin typeface="#Logos 5 Resource"/>
              </a:rPr>
              <a:t>dikaiosynē</a:t>
            </a:r>
            <a:r>
              <a:rPr lang="en-US" i="1" dirty="0">
                <a:latin typeface="#Logos 5 Resource"/>
              </a:rPr>
              <a:t>), </a:t>
            </a:r>
            <a:r>
              <a:rPr lang="en-US" dirty="0">
                <a:latin typeface="#Logos 5 Resource"/>
              </a:rPr>
              <a:t>word usage in Matthew 3:15 speaks specifically about the </a:t>
            </a:r>
          </a:p>
          <a:p>
            <a:pPr algn="ctr"/>
            <a:r>
              <a:rPr lang="en-US" dirty="0">
                <a:latin typeface="#Logos 5 Resource"/>
              </a:rPr>
              <a:t>idea of “to put right with” especially with regards to a “religious obligation.” (Strong’s Greek 1466) .</a:t>
            </a:r>
          </a:p>
          <a:p>
            <a:pPr algn="ctr"/>
            <a:r>
              <a:rPr lang="en-US" dirty="0">
                <a:latin typeface="#Logos 5 Resource"/>
              </a:rPr>
              <a:t> </a:t>
            </a:r>
          </a:p>
          <a:p>
            <a:pPr algn="ctr"/>
            <a:r>
              <a:rPr lang="en-US" i="1" dirty="0">
                <a:latin typeface="#Logos 5 Resource"/>
              </a:rPr>
              <a:t>The Bible Sense Lexicon </a:t>
            </a:r>
            <a:r>
              <a:rPr lang="en-US" dirty="0">
                <a:latin typeface="#Logos 5 Resource"/>
              </a:rPr>
              <a:t>goes further into the definition, and stresses it is </a:t>
            </a:r>
          </a:p>
          <a:p>
            <a:pPr algn="ctr"/>
            <a:r>
              <a:rPr lang="en-US" dirty="0">
                <a:latin typeface="#Logos 5 Resource"/>
              </a:rPr>
              <a:t> “life or lifestyle in conformity to justice, law, or morality as given by God.”</a:t>
            </a:r>
          </a:p>
          <a:p>
            <a:pPr algn="ctr"/>
            <a:endParaRPr lang="en-US" dirty="0">
              <a:latin typeface="#Logos 5 Resource"/>
            </a:endParaRPr>
          </a:p>
          <a:p>
            <a:pPr algn="ctr"/>
            <a:r>
              <a:rPr lang="en-US" dirty="0">
                <a:latin typeface="#Logos 5 Resource"/>
              </a:rPr>
              <a:t> Jesus Christ’s baptism fulfilled the LORD God’s expectation of his conformity to the right things of God.</a:t>
            </a:r>
            <a:endParaRPr lang="en-US"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7980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1000"/>
                                        <p:tgtEl>
                                          <p:spTgt spid="2"/>
                                        </p:tgtEl>
                                      </p:cBhvr>
                                    </p:animEffect>
                                    <p:anim calcmode="lin" valueType="num">
                                      <p:cBhvr>
                                        <p:cTn id="24" dur="1000"/>
                                        <p:tgtEl>
                                          <p:spTgt spid="2"/>
                                        </p:tgtEl>
                                        <p:attrNameLst>
                                          <p:attrName>ppt_x</p:attrName>
                                        </p:attrNameLst>
                                      </p:cBhvr>
                                      <p:tavLst>
                                        <p:tav tm="0">
                                          <p:val>
                                            <p:strVal val="ppt_x"/>
                                          </p:val>
                                        </p:tav>
                                        <p:tav tm="100000">
                                          <p:val>
                                            <p:strVal val="ppt_x"/>
                                          </p:val>
                                        </p:tav>
                                      </p:tavLst>
                                    </p:anim>
                                    <p:anim calcmode="lin" valueType="num">
                                      <p:cBhvr>
                                        <p:cTn id="25" dur="1000"/>
                                        <p:tgtEl>
                                          <p:spTgt spid="2"/>
                                        </p:tgtEl>
                                        <p:attrNameLst>
                                          <p:attrName>ppt_y</p:attrName>
                                        </p:attrNameLst>
                                      </p:cBhvr>
                                      <p:tavLst>
                                        <p:tav tm="0">
                                          <p:val>
                                            <p:strVal val="ppt_y"/>
                                          </p:val>
                                        </p:tav>
                                        <p:tav tm="100000">
                                          <p:val>
                                            <p:strVal val="ppt_y+.1"/>
                                          </p:val>
                                        </p:tav>
                                      </p:tavLst>
                                    </p:anim>
                                    <p:set>
                                      <p:cBhvr>
                                        <p:cTn id="26" dur="1" fill="hold">
                                          <p:stCondLst>
                                            <p:cond delay="999"/>
                                          </p:stCondLst>
                                        </p:cTn>
                                        <p:tgtEl>
                                          <p:spTgt spid="2"/>
                                        </p:tgtEl>
                                        <p:attrNameLst>
                                          <p:attrName>style.visibility</p:attrName>
                                        </p:attrNameLst>
                                      </p:cBhvr>
                                      <p:to>
                                        <p:strVal val="hidden"/>
                                      </p:to>
                                    </p:set>
                                  </p:childTnLst>
                                </p:cTn>
                              </p:par>
                              <p:par>
                                <p:cTn id="27" presetID="42" presetClass="exit" presetSubtype="0" fill="hold" grpId="1" nodeType="withEffect">
                                  <p:stCondLst>
                                    <p:cond delay="0"/>
                                  </p:stCondLst>
                                  <p:childTnLst>
                                    <p:animEffect transition="out" filter="fade">
                                      <p:cBhvr>
                                        <p:cTn id="28" dur="1000"/>
                                        <p:tgtEl>
                                          <p:spTgt spid="4"/>
                                        </p:tgtEl>
                                      </p:cBhvr>
                                    </p:animEffect>
                                    <p:anim calcmode="lin" valueType="num">
                                      <p:cBhvr>
                                        <p:cTn id="29" dur="1000"/>
                                        <p:tgtEl>
                                          <p:spTgt spid="4"/>
                                        </p:tgtEl>
                                        <p:attrNameLst>
                                          <p:attrName>ppt_x</p:attrName>
                                        </p:attrNameLst>
                                      </p:cBhvr>
                                      <p:tavLst>
                                        <p:tav tm="0">
                                          <p:val>
                                            <p:strVal val="ppt_x"/>
                                          </p:val>
                                        </p:tav>
                                        <p:tav tm="100000">
                                          <p:val>
                                            <p:strVal val="ppt_x"/>
                                          </p:val>
                                        </p:tav>
                                      </p:tavLst>
                                    </p:anim>
                                    <p:anim calcmode="lin" valueType="num">
                                      <p:cBhvr>
                                        <p:cTn id="30" dur="1000"/>
                                        <p:tgtEl>
                                          <p:spTgt spid="4"/>
                                        </p:tgtEl>
                                        <p:attrNameLst>
                                          <p:attrName>ppt_y</p:attrName>
                                        </p:attrNameLst>
                                      </p:cBhvr>
                                      <p:tavLst>
                                        <p:tav tm="0">
                                          <p:val>
                                            <p:strVal val="ppt_y"/>
                                          </p:val>
                                        </p:tav>
                                        <p:tav tm="100000">
                                          <p:val>
                                            <p:strVal val="ppt_y+.1"/>
                                          </p:val>
                                        </p:tav>
                                      </p:tavLst>
                                    </p:anim>
                                    <p:set>
                                      <p:cBhvr>
                                        <p:cTn id="31" dur="1" fill="hold">
                                          <p:stCondLst>
                                            <p:cond delay="999"/>
                                          </p:stCondLst>
                                        </p:cTn>
                                        <p:tgtEl>
                                          <p:spTgt spid="4"/>
                                        </p:tgtEl>
                                        <p:attrNameLst>
                                          <p:attrName>style.visibility</p:attrName>
                                        </p:attrNameLst>
                                      </p:cBhvr>
                                      <p:to>
                                        <p:strVal val="hidden"/>
                                      </p:to>
                                    </p:set>
                                  </p:childTnLst>
                                </p:cTn>
                              </p:par>
                              <p:par>
                                <p:cTn id="32" presetID="42" presetClass="exit" presetSubtype="0" fill="hold" grpId="1" nodeType="withEffect">
                                  <p:stCondLst>
                                    <p:cond delay="0"/>
                                  </p:stCondLst>
                                  <p:childTnLst>
                                    <p:animEffect transition="out" filter="fade">
                                      <p:cBhvr>
                                        <p:cTn id="33" dur="1000"/>
                                        <p:tgtEl>
                                          <p:spTgt spid="3"/>
                                        </p:tgtEl>
                                      </p:cBhvr>
                                    </p:animEffect>
                                    <p:anim calcmode="lin" valueType="num">
                                      <p:cBhvr>
                                        <p:cTn id="34" dur="1000"/>
                                        <p:tgtEl>
                                          <p:spTgt spid="3"/>
                                        </p:tgtEl>
                                        <p:attrNameLst>
                                          <p:attrName>ppt_x</p:attrName>
                                        </p:attrNameLst>
                                      </p:cBhvr>
                                      <p:tavLst>
                                        <p:tav tm="0">
                                          <p:val>
                                            <p:strVal val="ppt_x"/>
                                          </p:val>
                                        </p:tav>
                                        <p:tav tm="100000">
                                          <p:val>
                                            <p:strVal val="ppt_x"/>
                                          </p:val>
                                        </p:tav>
                                      </p:tavLst>
                                    </p:anim>
                                    <p:anim calcmode="lin" valueType="num">
                                      <p:cBhvr>
                                        <p:cTn id="35" dur="1000"/>
                                        <p:tgtEl>
                                          <p:spTgt spid="3"/>
                                        </p:tgtEl>
                                        <p:attrNameLst>
                                          <p:attrName>ppt_y</p:attrName>
                                        </p:attrNameLst>
                                      </p:cBhvr>
                                      <p:tavLst>
                                        <p:tav tm="0">
                                          <p:val>
                                            <p:strVal val="ppt_y"/>
                                          </p:val>
                                        </p:tav>
                                        <p:tav tm="100000">
                                          <p:val>
                                            <p:strVal val="ppt_y+.1"/>
                                          </p:val>
                                        </p:tav>
                                      </p:tavLst>
                                    </p:anim>
                                    <p:set>
                                      <p:cBhvr>
                                        <p:cTn id="36" dur="1" fill="hold">
                                          <p:stCondLst>
                                            <p:cond delay="999"/>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6"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D06144-C4EA-48AC-96BD-DC43395F6EE4}"/>
              </a:ext>
            </a:extLst>
          </p:cNvPr>
          <p:cNvSpPr/>
          <p:nvPr/>
        </p:nvSpPr>
        <p:spPr>
          <a:xfrm>
            <a:off x="887895" y="1729408"/>
            <a:ext cx="10416209" cy="4393096"/>
          </a:xfrm>
          <a:prstGeom prst="rect">
            <a:avLst/>
          </a:prstGeom>
          <a:gradFill flip="none" rotWithShape="1">
            <a:gsLst>
              <a:gs pos="0">
                <a:srgbClr val="00B050"/>
              </a:gs>
              <a:gs pos="68000">
                <a:schemeClr val="accent4">
                  <a:lumMod val="50000"/>
                </a:schemeClr>
              </a:gs>
              <a:gs pos="100000">
                <a:schemeClr val="accent4">
                  <a:lumMod val="75000"/>
                </a:schemeClr>
              </a:gs>
            </a:gsLst>
            <a:path path="circle">
              <a:fillToRect l="50000" t="50000" r="50000" b="50000"/>
            </a:path>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4C837303-CA39-4441-9D66-43E2171F680B}"/>
              </a:ext>
            </a:extLst>
          </p:cNvPr>
          <p:cNvSpPr/>
          <p:nvPr/>
        </p:nvSpPr>
        <p:spPr>
          <a:xfrm>
            <a:off x="1255643" y="2226775"/>
            <a:ext cx="9455426" cy="3477875"/>
          </a:xfrm>
          <a:prstGeom prst="rect">
            <a:avLst/>
          </a:prstGeom>
        </p:spPr>
        <p:txBody>
          <a:bodyPr wrap="square">
            <a:spAutoFit/>
          </a:bodyPr>
          <a:lstStyle/>
          <a:p>
            <a:pPr algn="just"/>
            <a:r>
              <a:rPr lang="en-US" sz="2000" b="1" dirty="0">
                <a:latin typeface="Calibri" panose="020F0502020204030204" pitchFamily="34" charset="0"/>
                <a:cs typeface="Calibri" panose="020F0502020204030204" pitchFamily="34" charset="0"/>
              </a:rPr>
              <a:t>And when the messengers of John were departed, he began to speak unto the people concerning John, What went ye out into the wilderness for to see? A reed shaken with the wind? But what went ye out for to see? A man clothed in soft raiment? Behold, they which are gorgeously appareled, and live delicately, are in kings’ courts. But what went ye out for to see? A prophet? Yea, I say unto you, and much more than a prophet. This is he, of whom it is written, Behold, I send my messenger before thy face, which shall prepare thy way before thee. For I say unto you, Among those that are born of women there is not a greater prophet than John the Baptist: but he that is least in the kingdom of God is greater than he. And all the people that heard him, and the publicans, justified God, being baptized with the baptism of John. But the Pharisees and lawyers rejected the counsel of God against themselves, being not baptized of him. (Luke 7:24–30)</a:t>
            </a:r>
          </a:p>
        </p:txBody>
      </p:sp>
      <p:sp>
        <p:nvSpPr>
          <p:cNvPr id="5" name="Rectangle 4">
            <a:extLst>
              <a:ext uri="{FF2B5EF4-FFF2-40B4-BE49-F238E27FC236}">
                <a16:creationId xmlns:a16="http://schemas.microsoft.com/office/drawing/2014/main" id="{F6B22118-C32C-4B39-9AE5-215CDDC87E68}"/>
              </a:ext>
            </a:extLst>
          </p:cNvPr>
          <p:cNvSpPr/>
          <p:nvPr/>
        </p:nvSpPr>
        <p:spPr>
          <a:xfrm>
            <a:off x="887894" y="397565"/>
            <a:ext cx="10416209" cy="1053548"/>
          </a:xfrm>
          <a:prstGeom prst="rect">
            <a:avLst/>
          </a:prstGeom>
          <a:gradFill>
            <a:gsLst>
              <a:gs pos="0">
                <a:srgbClr val="00B050"/>
              </a:gs>
              <a:gs pos="68000">
                <a:schemeClr val="accent4">
                  <a:lumMod val="50000"/>
                </a:schemeClr>
              </a:gs>
              <a:gs pos="100000">
                <a:schemeClr val="accent4">
                  <a:lumMod val="75000"/>
                </a:schemeClr>
              </a:gs>
            </a:gsLst>
            <a:path path="circle">
              <a:fillToRect l="50000" t="50000" r="50000" b="50000"/>
            </a:path>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Jesus had important things to say about John the Baptist</a:t>
            </a:r>
          </a:p>
        </p:txBody>
      </p:sp>
    </p:spTree>
    <p:extLst>
      <p:ext uri="{BB962C8B-B14F-4D97-AF65-F5344CB8AC3E}">
        <p14:creationId xmlns:p14="http://schemas.microsoft.com/office/powerpoint/2010/main" val="1520026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D1D4B6-9E19-4682-9214-3E80DC59167C}"/>
              </a:ext>
            </a:extLst>
          </p:cNvPr>
          <p:cNvSpPr/>
          <p:nvPr/>
        </p:nvSpPr>
        <p:spPr>
          <a:xfrm>
            <a:off x="414528" y="365760"/>
            <a:ext cx="11362944" cy="1109472"/>
          </a:xfrm>
          <a:prstGeom prst="rect">
            <a:avLst/>
          </a:prstGeom>
          <a:gradFill>
            <a:gsLst>
              <a:gs pos="0">
                <a:schemeClr val="accent4">
                  <a:lumMod val="50000"/>
                </a:schemeClr>
              </a:gs>
              <a:gs pos="23000">
                <a:schemeClr val="tx1"/>
              </a:gs>
            </a:gsLst>
            <a:lin ang="5400000" scaled="1"/>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libri" panose="020F0502020204030204" pitchFamily="34" charset="0"/>
                <a:cs typeface="Calibri" panose="020F0502020204030204" pitchFamily="34" charset="0"/>
              </a:rPr>
              <a:t>Jesus Christ’s comments about John the Baptist…</a:t>
            </a:r>
          </a:p>
        </p:txBody>
      </p:sp>
      <p:sp>
        <p:nvSpPr>
          <p:cNvPr id="3" name="Speech Bubble: Rectangle 2">
            <a:extLst>
              <a:ext uri="{FF2B5EF4-FFF2-40B4-BE49-F238E27FC236}">
                <a16:creationId xmlns:a16="http://schemas.microsoft.com/office/drawing/2014/main" id="{A749BFAA-3A89-464C-8D3A-1E3E18CE4EB5}"/>
              </a:ext>
            </a:extLst>
          </p:cNvPr>
          <p:cNvSpPr/>
          <p:nvPr/>
        </p:nvSpPr>
        <p:spPr>
          <a:xfrm>
            <a:off x="522104" y="1929652"/>
            <a:ext cx="2355566" cy="1842248"/>
          </a:xfrm>
          <a:prstGeom prst="wedgeRectCallout">
            <a:avLst/>
          </a:prstGeom>
          <a:gradFill>
            <a:gsLst>
              <a:gs pos="0">
                <a:srgbClr val="0070C0"/>
              </a:gs>
              <a:gs pos="13000">
                <a:schemeClr val="tx1">
                  <a:lumMod val="95000"/>
                </a:schemeClr>
              </a:gs>
            </a:gsLst>
            <a:lin ang="5400000" scaled="1"/>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John’s teachings of LORD God and His Son Jesus Christ are not doctrines that change often like a reed blowing  in the wind</a:t>
            </a:r>
          </a:p>
          <a:p>
            <a:pPr algn="ctr"/>
            <a:r>
              <a:rPr lang="en-US" sz="1600" b="1" dirty="0">
                <a:solidFill>
                  <a:schemeClr val="bg1"/>
                </a:solidFill>
                <a:latin typeface="Calibri" panose="020F0502020204030204" pitchFamily="34" charset="0"/>
                <a:cs typeface="Calibri" panose="020F0502020204030204" pitchFamily="34" charset="0"/>
              </a:rPr>
              <a:t> (Luke 7:24)</a:t>
            </a:r>
          </a:p>
        </p:txBody>
      </p:sp>
      <p:sp>
        <p:nvSpPr>
          <p:cNvPr id="6" name="Speech Bubble: Rectangle 5">
            <a:extLst>
              <a:ext uri="{FF2B5EF4-FFF2-40B4-BE49-F238E27FC236}">
                <a16:creationId xmlns:a16="http://schemas.microsoft.com/office/drawing/2014/main" id="{9B23E1F1-FBF5-421E-8E8A-52B257FBBB1D}"/>
              </a:ext>
            </a:extLst>
          </p:cNvPr>
          <p:cNvSpPr/>
          <p:nvPr/>
        </p:nvSpPr>
        <p:spPr>
          <a:xfrm>
            <a:off x="522104" y="4320988"/>
            <a:ext cx="2355566" cy="1842248"/>
          </a:xfrm>
          <a:prstGeom prst="wedgeRectCallout">
            <a:avLst/>
          </a:prstGeom>
          <a:gradFill>
            <a:gsLst>
              <a:gs pos="0">
                <a:srgbClr val="7030A0"/>
              </a:gs>
              <a:gs pos="13000">
                <a:schemeClr val="tx1"/>
              </a:gs>
            </a:gsLst>
            <a:lin ang="5400000" scaled="1"/>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John is a prophet of the LORD God, and he is much more than just a prophet to prepare the way for Christ to come (Luke 7:26, 27) </a:t>
            </a:r>
          </a:p>
        </p:txBody>
      </p:sp>
      <p:sp>
        <p:nvSpPr>
          <p:cNvPr id="7" name="Speech Bubble: Rectangle 6">
            <a:extLst>
              <a:ext uri="{FF2B5EF4-FFF2-40B4-BE49-F238E27FC236}">
                <a16:creationId xmlns:a16="http://schemas.microsoft.com/office/drawing/2014/main" id="{EFE97B63-E96A-4823-B384-DC4BB68C1E82}"/>
              </a:ext>
            </a:extLst>
          </p:cNvPr>
          <p:cNvSpPr/>
          <p:nvPr/>
        </p:nvSpPr>
        <p:spPr>
          <a:xfrm>
            <a:off x="3484401" y="4320988"/>
            <a:ext cx="2355566" cy="1842248"/>
          </a:xfrm>
          <a:prstGeom prst="wedgeRectCallout">
            <a:avLst/>
          </a:prstGeom>
          <a:gradFill>
            <a:gsLst>
              <a:gs pos="5000">
                <a:schemeClr val="tx2">
                  <a:lumMod val="10000"/>
                </a:schemeClr>
              </a:gs>
              <a:gs pos="15000">
                <a:schemeClr val="tx1"/>
              </a:gs>
            </a:gsLst>
            <a:lin ang="5400000" scaled="1"/>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There is no greater prophet than John the Baptist; he was chosen </a:t>
            </a:r>
          </a:p>
          <a:p>
            <a:pPr algn="ctr"/>
            <a:r>
              <a:rPr lang="en-US" sz="1600" b="1" dirty="0">
                <a:solidFill>
                  <a:schemeClr val="bg1"/>
                </a:solidFill>
                <a:latin typeface="Calibri" panose="020F0502020204030204" pitchFamily="34" charset="0"/>
                <a:cs typeface="Calibri" panose="020F0502020204030204" pitchFamily="34" charset="0"/>
              </a:rPr>
              <a:t>as God’s messenger</a:t>
            </a:r>
          </a:p>
          <a:p>
            <a:pPr algn="ctr"/>
            <a:r>
              <a:rPr lang="en-US" sz="1600" b="1" dirty="0">
                <a:solidFill>
                  <a:schemeClr val="bg1"/>
                </a:solidFill>
                <a:latin typeface="Calibri" panose="020F0502020204030204" pitchFamily="34" charset="0"/>
                <a:cs typeface="Calibri" panose="020F0502020204030204" pitchFamily="34" charset="0"/>
              </a:rPr>
              <a:t>(Luke 7:28)</a:t>
            </a:r>
          </a:p>
        </p:txBody>
      </p:sp>
      <p:sp>
        <p:nvSpPr>
          <p:cNvPr id="8" name="Speech Bubble: Rectangle 7">
            <a:extLst>
              <a:ext uri="{FF2B5EF4-FFF2-40B4-BE49-F238E27FC236}">
                <a16:creationId xmlns:a16="http://schemas.microsoft.com/office/drawing/2014/main" id="{395735E6-7436-4C22-9992-C70299F0493E}"/>
              </a:ext>
            </a:extLst>
          </p:cNvPr>
          <p:cNvSpPr/>
          <p:nvPr/>
        </p:nvSpPr>
        <p:spPr>
          <a:xfrm>
            <a:off x="9421906" y="4320988"/>
            <a:ext cx="2355566" cy="1842248"/>
          </a:xfrm>
          <a:prstGeom prst="wedgeRectCallout">
            <a:avLst/>
          </a:prstGeom>
          <a:gradFill>
            <a:gsLst>
              <a:gs pos="0">
                <a:srgbClr val="00B050"/>
              </a:gs>
              <a:gs pos="12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Those that heard John’s preaching justified </a:t>
            </a:r>
          </a:p>
          <a:p>
            <a:pPr algn="ctr"/>
            <a:r>
              <a:rPr lang="en-US" sz="1600" b="1" dirty="0">
                <a:solidFill>
                  <a:schemeClr val="bg1"/>
                </a:solidFill>
                <a:latin typeface="Calibri" panose="020F0502020204030204" pitchFamily="34" charset="0"/>
                <a:cs typeface="Calibri" panose="020F0502020204030204" pitchFamily="34" charset="0"/>
              </a:rPr>
              <a:t>God. But those unbaptized rejected</a:t>
            </a:r>
          </a:p>
          <a:p>
            <a:pPr algn="ctr"/>
            <a:r>
              <a:rPr lang="en-US" sz="1600" b="1" dirty="0">
                <a:solidFill>
                  <a:schemeClr val="bg1"/>
                </a:solidFill>
                <a:latin typeface="Calibri" panose="020F0502020204030204" pitchFamily="34" charset="0"/>
                <a:cs typeface="Calibri" panose="020F0502020204030204" pitchFamily="34" charset="0"/>
              </a:rPr>
              <a:t> the counsel of God.</a:t>
            </a:r>
          </a:p>
          <a:p>
            <a:pPr algn="ctr"/>
            <a:r>
              <a:rPr lang="en-US" sz="1600" b="1" dirty="0">
                <a:solidFill>
                  <a:schemeClr val="bg1"/>
                </a:solidFill>
                <a:latin typeface="Calibri" panose="020F0502020204030204" pitchFamily="34" charset="0"/>
                <a:cs typeface="Calibri" panose="020F0502020204030204" pitchFamily="34" charset="0"/>
              </a:rPr>
              <a:t>(Luke 7:29-30)</a:t>
            </a:r>
          </a:p>
        </p:txBody>
      </p:sp>
      <p:sp>
        <p:nvSpPr>
          <p:cNvPr id="9" name="Speech Bubble: Rectangle 8">
            <a:extLst>
              <a:ext uri="{FF2B5EF4-FFF2-40B4-BE49-F238E27FC236}">
                <a16:creationId xmlns:a16="http://schemas.microsoft.com/office/drawing/2014/main" id="{8D01A642-4E7F-493F-A592-DF4A5494D251}"/>
              </a:ext>
            </a:extLst>
          </p:cNvPr>
          <p:cNvSpPr/>
          <p:nvPr/>
        </p:nvSpPr>
        <p:spPr>
          <a:xfrm>
            <a:off x="6472518" y="4320988"/>
            <a:ext cx="2355566" cy="1842248"/>
          </a:xfrm>
          <a:prstGeom prst="wedgeRectCallout">
            <a:avLst/>
          </a:prstGeom>
          <a:gradFill>
            <a:gsLst>
              <a:gs pos="0">
                <a:schemeClr val="accent5">
                  <a:lumMod val="50000"/>
                </a:schemeClr>
              </a:gs>
              <a:gs pos="13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Calibri" panose="020F0502020204030204" pitchFamily="34" charset="0"/>
                <a:cs typeface="Calibri" panose="020F0502020204030204" pitchFamily="34" charset="0"/>
              </a:rPr>
              <a:t>Even though John is the greatest prophet ever born of women, believers least in the kingdom of God is greater than him</a:t>
            </a:r>
          </a:p>
          <a:p>
            <a:pPr algn="ctr"/>
            <a:r>
              <a:rPr lang="en-US" sz="1600" b="1">
                <a:solidFill>
                  <a:schemeClr val="bg1"/>
                </a:solidFill>
                <a:latin typeface="Calibri" panose="020F0502020204030204" pitchFamily="34" charset="0"/>
                <a:cs typeface="Calibri" panose="020F0502020204030204" pitchFamily="34" charset="0"/>
              </a:rPr>
              <a:t>(Luke 7:28)</a:t>
            </a:r>
            <a:endParaRPr lang="en-US" sz="1600" b="1" dirty="0">
              <a:solidFill>
                <a:schemeClr val="bg1"/>
              </a:solidFill>
              <a:latin typeface="Calibri" panose="020F0502020204030204" pitchFamily="34" charset="0"/>
              <a:cs typeface="Calibri" panose="020F0502020204030204" pitchFamily="34" charset="0"/>
            </a:endParaRPr>
          </a:p>
        </p:txBody>
      </p:sp>
      <p:sp>
        <p:nvSpPr>
          <p:cNvPr id="10" name="Speech Bubble: Rectangle 9">
            <a:extLst>
              <a:ext uri="{FF2B5EF4-FFF2-40B4-BE49-F238E27FC236}">
                <a16:creationId xmlns:a16="http://schemas.microsoft.com/office/drawing/2014/main" id="{D7C96E4E-E0D1-4B7E-984F-5164FB3E325B}"/>
              </a:ext>
            </a:extLst>
          </p:cNvPr>
          <p:cNvSpPr/>
          <p:nvPr/>
        </p:nvSpPr>
        <p:spPr>
          <a:xfrm>
            <a:off x="3471492" y="1976986"/>
            <a:ext cx="2355566" cy="1842248"/>
          </a:xfrm>
          <a:prstGeom prst="wedgeRectCallout">
            <a:avLst/>
          </a:prstGeom>
          <a:gradFill>
            <a:gsLst>
              <a:gs pos="0">
                <a:schemeClr val="accent3">
                  <a:lumMod val="50000"/>
                </a:schemeClr>
              </a:gs>
              <a:gs pos="17000">
                <a:schemeClr val="tx1">
                  <a:lumMod val="95000"/>
                </a:schemeClr>
              </a:gs>
            </a:gsLst>
            <a:lin ang="5400000" scaled="1"/>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Those seeking John’s teachings knew they would find him in the wilderness, not in </a:t>
            </a:r>
          </a:p>
          <a:p>
            <a:pPr algn="ctr"/>
            <a:r>
              <a:rPr lang="en-US" sz="1600" b="1" dirty="0">
                <a:solidFill>
                  <a:schemeClr val="bg1"/>
                </a:solidFill>
                <a:latin typeface="Calibri" panose="020F0502020204030204" pitchFamily="34" charset="0"/>
                <a:cs typeface="Calibri" panose="020F0502020204030204" pitchFamily="34" charset="0"/>
              </a:rPr>
              <a:t>a king’s court</a:t>
            </a:r>
          </a:p>
          <a:p>
            <a:pPr algn="ctr"/>
            <a:r>
              <a:rPr lang="en-US" sz="1600" b="1" dirty="0">
                <a:solidFill>
                  <a:schemeClr val="bg1"/>
                </a:solidFill>
                <a:latin typeface="Calibri" panose="020F0502020204030204" pitchFamily="34" charset="0"/>
                <a:cs typeface="Calibri" panose="020F0502020204030204" pitchFamily="34" charset="0"/>
              </a:rPr>
              <a:t>(Luke 7:24, 25)</a:t>
            </a:r>
          </a:p>
        </p:txBody>
      </p:sp>
      <p:sp>
        <p:nvSpPr>
          <p:cNvPr id="11" name="Speech Bubble: Rectangle 10">
            <a:extLst>
              <a:ext uri="{FF2B5EF4-FFF2-40B4-BE49-F238E27FC236}">
                <a16:creationId xmlns:a16="http://schemas.microsoft.com/office/drawing/2014/main" id="{57213038-3FEA-44DE-885A-CBC0DB8A4815}"/>
              </a:ext>
            </a:extLst>
          </p:cNvPr>
          <p:cNvSpPr/>
          <p:nvPr/>
        </p:nvSpPr>
        <p:spPr>
          <a:xfrm>
            <a:off x="6472518" y="1976986"/>
            <a:ext cx="2355566" cy="1842248"/>
          </a:xfrm>
          <a:prstGeom prst="wedgeRectCallout">
            <a:avLst/>
          </a:prstGeom>
          <a:gradFill>
            <a:gsLst>
              <a:gs pos="0">
                <a:schemeClr val="accent2">
                  <a:lumMod val="50000"/>
                </a:schemeClr>
              </a:gs>
              <a:gs pos="15000">
                <a:schemeClr val="tx1"/>
              </a:gs>
            </a:gsLst>
            <a:lin ang="5400000" scaled="1"/>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John’s clothing choice was not one of soft fabric, but instead,</a:t>
            </a:r>
          </a:p>
          <a:p>
            <a:pPr algn="ctr"/>
            <a:r>
              <a:rPr lang="en-US" sz="1600" b="1" dirty="0">
                <a:solidFill>
                  <a:schemeClr val="bg1"/>
                </a:solidFill>
                <a:latin typeface="Calibri" panose="020F0502020204030204" pitchFamily="34" charset="0"/>
                <a:cs typeface="Calibri" panose="020F0502020204030204" pitchFamily="34" charset="0"/>
              </a:rPr>
              <a:t> of rough camel’s </a:t>
            </a:r>
          </a:p>
          <a:p>
            <a:pPr algn="ctr"/>
            <a:r>
              <a:rPr lang="en-US" sz="1600" b="1" dirty="0">
                <a:solidFill>
                  <a:schemeClr val="bg1"/>
                </a:solidFill>
                <a:latin typeface="Calibri" panose="020F0502020204030204" pitchFamily="34" charset="0"/>
                <a:cs typeface="Calibri" panose="020F0502020204030204" pitchFamily="34" charset="0"/>
              </a:rPr>
              <a:t>hair and skin</a:t>
            </a:r>
          </a:p>
          <a:p>
            <a:pPr algn="ctr"/>
            <a:r>
              <a:rPr lang="en-US" sz="1600" b="1" dirty="0">
                <a:solidFill>
                  <a:schemeClr val="bg1"/>
                </a:solidFill>
                <a:latin typeface="Calibri" panose="020F0502020204030204" pitchFamily="34" charset="0"/>
                <a:cs typeface="Calibri" panose="020F0502020204030204" pitchFamily="34" charset="0"/>
              </a:rPr>
              <a:t>(Luke 7:25)</a:t>
            </a:r>
          </a:p>
        </p:txBody>
      </p:sp>
      <p:sp>
        <p:nvSpPr>
          <p:cNvPr id="12" name="Speech Bubble: Rectangle 11">
            <a:extLst>
              <a:ext uri="{FF2B5EF4-FFF2-40B4-BE49-F238E27FC236}">
                <a16:creationId xmlns:a16="http://schemas.microsoft.com/office/drawing/2014/main" id="{7115F924-8E2D-4F01-BC07-E190E7181917}"/>
              </a:ext>
            </a:extLst>
          </p:cNvPr>
          <p:cNvSpPr/>
          <p:nvPr/>
        </p:nvSpPr>
        <p:spPr>
          <a:xfrm>
            <a:off x="9314330" y="1976986"/>
            <a:ext cx="2355566" cy="1842248"/>
          </a:xfrm>
          <a:prstGeom prst="wedgeRectCallout">
            <a:avLst/>
          </a:prstGeom>
          <a:gradFill>
            <a:gsLst>
              <a:gs pos="0">
                <a:schemeClr val="accent1">
                  <a:lumMod val="50000"/>
                </a:schemeClr>
              </a:gs>
              <a:gs pos="12000">
                <a:schemeClr val="tx1"/>
              </a:gs>
            </a:gsLst>
            <a:lin ang="5400000" scaled="1"/>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The LORD God’s prophet is neither gorgeously appareled nor given noble settings to speak God’s Words</a:t>
            </a:r>
          </a:p>
          <a:p>
            <a:pPr algn="ctr"/>
            <a:r>
              <a:rPr lang="en-US" sz="1600" b="1" dirty="0">
                <a:solidFill>
                  <a:schemeClr val="bg1"/>
                </a:solidFill>
                <a:latin typeface="Calibri" panose="020F0502020204030204" pitchFamily="34" charset="0"/>
                <a:cs typeface="Calibri" panose="020F0502020204030204" pitchFamily="34" charset="0"/>
              </a:rPr>
              <a:t>(Luke 7:25)</a:t>
            </a:r>
          </a:p>
        </p:txBody>
      </p:sp>
    </p:spTree>
    <p:extLst>
      <p:ext uri="{BB962C8B-B14F-4D97-AF65-F5344CB8AC3E}">
        <p14:creationId xmlns:p14="http://schemas.microsoft.com/office/powerpoint/2010/main" val="4086572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style.rotation</p:attrName>
                                        </p:attrNameLst>
                                      </p:cBhvr>
                                      <p:tavLst>
                                        <p:tav tm="0">
                                          <p:val>
                                            <p:fltVal val="720"/>
                                          </p:val>
                                        </p:tav>
                                        <p:tav tm="100000">
                                          <p:val>
                                            <p:fltVal val="0"/>
                                          </p:val>
                                        </p:tav>
                                      </p:tavLst>
                                    </p:anim>
                                    <p:anim calcmode="lin" valueType="num">
                                      <p:cBhvr>
                                        <p:cTn id="15" dur="2000" fill="hold"/>
                                        <p:tgtEl>
                                          <p:spTgt spid="10"/>
                                        </p:tgtEl>
                                        <p:attrNameLst>
                                          <p:attrName>ppt_h</p:attrName>
                                        </p:attrNameLst>
                                      </p:cBhvr>
                                      <p:tavLst>
                                        <p:tav tm="0">
                                          <p:val>
                                            <p:fltVal val="0"/>
                                          </p:val>
                                        </p:tav>
                                        <p:tav tm="100000">
                                          <p:val>
                                            <p:strVal val="#ppt_h"/>
                                          </p:val>
                                        </p:tav>
                                      </p:tavLst>
                                    </p:anim>
                                    <p:anim calcmode="lin" valueType="num">
                                      <p:cBhvr>
                                        <p:cTn id="16" dur="2000" fill="hold"/>
                                        <p:tgtEl>
                                          <p:spTgt spid="10"/>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2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anim calcmode="lin" valueType="num">
                                      <p:cBhvr>
                                        <p:cTn id="20" dur="2000" fill="hold"/>
                                        <p:tgtEl>
                                          <p:spTgt spid="11"/>
                                        </p:tgtEl>
                                        <p:attrNameLst>
                                          <p:attrName>style.rotation</p:attrName>
                                        </p:attrNameLst>
                                      </p:cBhvr>
                                      <p:tavLst>
                                        <p:tav tm="0">
                                          <p:val>
                                            <p:fltVal val="720"/>
                                          </p:val>
                                        </p:tav>
                                        <p:tav tm="100000">
                                          <p:val>
                                            <p:fltVal val="0"/>
                                          </p:val>
                                        </p:tav>
                                      </p:tavLst>
                                    </p:anim>
                                    <p:anim calcmode="lin" valueType="num">
                                      <p:cBhvr>
                                        <p:cTn id="21" dur="2000" fill="hold"/>
                                        <p:tgtEl>
                                          <p:spTgt spid="11"/>
                                        </p:tgtEl>
                                        <p:attrNameLst>
                                          <p:attrName>ppt_h</p:attrName>
                                        </p:attrNameLst>
                                      </p:cBhvr>
                                      <p:tavLst>
                                        <p:tav tm="0">
                                          <p:val>
                                            <p:fltVal val="0"/>
                                          </p:val>
                                        </p:tav>
                                        <p:tav tm="100000">
                                          <p:val>
                                            <p:strVal val="#ppt_h"/>
                                          </p:val>
                                        </p:tav>
                                      </p:tavLst>
                                    </p:anim>
                                    <p:anim calcmode="lin" valueType="num">
                                      <p:cBhvr>
                                        <p:cTn id="22" dur="2000" fill="hold"/>
                                        <p:tgtEl>
                                          <p:spTgt spid="11"/>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30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anim calcmode="lin" valueType="num">
                                      <p:cBhvr>
                                        <p:cTn id="26" dur="2000" fill="hold"/>
                                        <p:tgtEl>
                                          <p:spTgt spid="12"/>
                                        </p:tgtEl>
                                        <p:attrNameLst>
                                          <p:attrName>style.rotation</p:attrName>
                                        </p:attrNameLst>
                                      </p:cBhvr>
                                      <p:tavLst>
                                        <p:tav tm="0">
                                          <p:val>
                                            <p:fltVal val="720"/>
                                          </p:val>
                                        </p:tav>
                                        <p:tav tm="100000">
                                          <p:val>
                                            <p:fltVal val="0"/>
                                          </p:val>
                                        </p:tav>
                                      </p:tavLst>
                                    </p:anim>
                                    <p:anim calcmode="lin" valueType="num">
                                      <p:cBhvr>
                                        <p:cTn id="27" dur="2000" fill="hold"/>
                                        <p:tgtEl>
                                          <p:spTgt spid="12"/>
                                        </p:tgtEl>
                                        <p:attrNameLst>
                                          <p:attrName>ppt_h</p:attrName>
                                        </p:attrNameLst>
                                      </p:cBhvr>
                                      <p:tavLst>
                                        <p:tav tm="0">
                                          <p:val>
                                            <p:fltVal val="0"/>
                                          </p:val>
                                        </p:tav>
                                        <p:tav tm="100000">
                                          <p:val>
                                            <p:strVal val="#ppt_h"/>
                                          </p:val>
                                        </p:tav>
                                      </p:tavLst>
                                    </p:anim>
                                    <p:anim calcmode="lin" valueType="num">
                                      <p:cBhvr>
                                        <p:cTn id="28" dur="2000" fill="hold"/>
                                        <p:tgtEl>
                                          <p:spTgt spid="12"/>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40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style.rotation</p:attrName>
                                        </p:attrNameLst>
                                      </p:cBhvr>
                                      <p:tavLst>
                                        <p:tav tm="0">
                                          <p:val>
                                            <p:fltVal val="720"/>
                                          </p:val>
                                        </p:tav>
                                        <p:tav tm="100000">
                                          <p:val>
                                            <p:fltVal val="0"/>
                                          </p:val>
                                        </p:tav>
                                      </p:tavLst>
                                    </p:anim>
                                    <p:anim calcmode="lin" valueType="num">
                                      <p:cBhvr>
                                        <p:cTn id="33" dur="2000" fill="hold"/>
                                        <p:tgtEl>
                                          <p:spTgt spid="6"/>
                                        </p:tgtEl>
                                        <p:attrNameLst>
                                          <p:attrName>ppt_h</p:attrName>
                                        </p:attrNameLst>
                                      </p:cBhvr>
                                      <p:tavLst>
                                        <p:tav tm="0">
                                          <p:val>
                                            <p:fltVal val="0"/>
                                          </p:val>
                                        </p:tav>
                                        <p:tav tm="100000">
                                          <p:val>
                                            <p:strVal val="#ppt_h"/>
                                          </p:val>
                                        </p:tav>
                                      </p:tavLst>
                                    </p:anim>
                                    <p:anim calcmode="lin" valueType="num">
                                      <p:cBhvr>
                                        <p:cTn id="34" dur="2000" fill="hold"/>
                                        <p:tgtEl>
                                          <p:spTgt spid="6"/>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50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anim calcmode="lin" valueType="num">
                                      <p:cBhvr>
                                        <p:cTn id="38" dur="2000" fill="hold"/>
                                        <p:tgtEl>
                                          <p:spTgt spid="7"/>
                                        </p:tgtEl>
                                        <p:attrNameLst>
                                          <p:attrName>style.rotation</p:attrName>
                                        </p:attrNameLst>
                                      </p:cBhvr>
                                      <p:tavLst>
                                        <p:tav tm="0">
                                          <p:val>
                                            <p:fltVal val="720"/>
                                          </p:val>
                                        </p:tav>
                                        <p:tav tm="100000">
                                          <p:val>
                                            <p:fltVal val="0"/>
                                          </p:val>
                                        </p:tav>
                                      </p:tavLst>
                                    </p:anim>
                                    <p:anim calcmode="lin" valueType="num">
                                      <p:cBhvr>
                                        <p:cTn id="39" dur="2000" fill="hold"/>
                                        <p:tgtEl>
                                          <p:spTgt spid="7"/>
                                        </p:tgtEl>
                                        <p:attrNameLst>
                                          <p:attrName>ppt_h</p:attrName>
                                        </p:attrNameLst>
                                      </p:cBhvr>
                                      <p:tavLst>
                                        <p:tav tm="0">
                                          <p:val>
                                            <p:fltVal val="0"/>
                                          </p:val>
                                        </p:tav>
                                        <p:tav tm="100000">
                                          <p:val>
                                            <p:strVal val="#ppt_h"/>
                                          </p:val>
                                        </p:tav>
                                      </p:tavLst>
                                    </p:anim>
                                    <p:anim calcmode="lin" valueType="num">
                                      <p:cBhvr>
                                        <p:cTn id="40" dur="2000" fill="hold"/>
                                        <p:tgtEl>
                                          <p:spTgt spid="7"/>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60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000"/>
                                        <p:tgtEl>
                                          <p:spTgt spid="9"/>
                                        </p:tgtEl>
                                      </p:cBhvr>
                                    </p:animEffect>
                                    <p:anim calcmode="lin" valueType="num">
                                      <p:cBhvr>
                                        <p:cTn id="44" dur="2000" fill="hold"/>
                                        <p:tgtEl>
                                          <p:spTgt spid="9"/>
                                        </p:tgtEl>
                                        <p:attrNameLst>
                                          <p:attrName>style.rotation</p:attrName>
                                        </p:attrNameLst>
                                      </p:cBhvr>
                                      <p:tavLst>
                                        <p:tav tm="0">
                                          <p:val>
                                            <p:fltVal val="720"/>
                                          </p:val>
                                        </p:tav>
                                        <p:tav tm="100000">
                                          <p:val>
                                            <p:fltVal val="0"/>
                                          </p:val>
                                        </p:tav>
                                      </p:tavLst>
                                    </p:anim>
                                    <p:anim calcmode="lin" valueType="num">
                                      <p:cBhvr>
                                        <p:cTn id="45" dur="2000" fill="hold"/>
                                        <p:tgtEl>
                                          <p:spTgt spid="9"/>
                                        </p:tgtEl>
                                        <p:attrNameLst>
                                          <p:attrName>ppt_h</p:attrName>
                                        </p:attrNameLst>
                                      </p:cBhvr>
                                      <p:tavLst>
                                        <p:tav tm="0">
                                          <p:val>
                                            <p:fltVal val="0"/>
                                          </p:val>
                                        </p:tav>
                                        <p:tav tm="100000">
                                          <p:val>
                                            <p:strVal val="#ppt_h"/>
                                          </p:val>
                                        </p:tav>
                                      </p:tavLst>
                                    </p:anim>
                                    <p:anim calcmode="lin" valueType="num">
                                      <p:cBhvr>
                                        <p:cTn id="46" dur="2000" fill="hold"/>
                                        <p:tgtEl>
                                          <p:spTgt spid="9"/>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700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2000"/>
                                        <p:tgtEl>
                                          <p:spTgt spid="8"/>
                                        </p:tgtEl>
                                      </p:cBhvr>
                                    </p:animEffect>
                                    <p:anim calcmode="lin" valueType="num">
                                      <p:cBhvr>
                                        <p:cTn id="50" dur="2000" fill="hold"/>
                                        <p:tgtEl>
                                          <p:spTgt spid="8"/>
                                        </p:tgtEl>
                                        <p:attrNameLst>
                                          <p:attrName>style.rotation</p:attrName>
                                        </p:attrNameLst>
                                      </p:cBhvr>
                                      <p:tavLst>
                                        <p:tav tm="0">
                                          <p:val>
                                            <p:fltVal val="720"/>
                                          </p:val>
                                        </p:tav>
                                        <p:tav tm="100000">
                                          <p:val>
                                            <p:fltVal val="0"/>
                                          </p:val>
                                        </p:tav>
                                      </p:tavLst>
                                    </p:anim>
                                    <p:anim calcmode="lin" valueType="num">
                                      <p:cBhvr>
                                        <p:cTn id="51" dur="2000" fill="hold"/>
                                        <p:tgtEl>
                                          <p:spTgt spid="8"/>
                                        </p:tgtEl>
                                        <p:attrNameLst>
                                          <p:attrName>ppt_h</p:attrName>
                                        </p:attrNameLst>
                                      </p:cBhvr>
                                      <p:tavLst>
                                        <p:tav tm="0">
                                          <p:val>
                                            <p:fltVal val="0"/>
                                          </p:val>
                                        </p:tav>
                                        <p:tav tm="100000">
                                          <p:val>
                                            <p:strVal val="#ppt_h"/>
                                          </p:val>
                                        </p:tav>
                                      </p:tavLst>
                                    </p:anim>
                                    <p:anim calcmode="lin" valueType="num">
                                      <p:cBhvr>
                                        <p:cTn id="52"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4274</TotalTime>
  <Words>2107</Words>
  <Application>Microsoft Office PowerPoint</Application>
  <PresentationFormat>Widescreen</PresentationFormat>
  <Paragraphs>97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#Logos 5 Resource</vt:lpstr>
      <vt:lpstr>Arial</vt:lpstr>
      <vt:lpstr>Calibri</vt:lpstr>
      <vt:lpstr>Century Gothic</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B100 – Module 5.3 – Baptism (Jesus Christ)</dc:title>
  <dc:creator>Kathy L. McFarland</dc:creator>
  <cp:keywords>Jesus Christ, baptism, Holy Spirit baptism, John the Baptist, water baptism, baptism of repentance, remission of sins, dove, beloved son, well pleased, baptism of Christ, fulfill all righteousness, righteousness, luke 7, wilderness, camels hair, prophet, no greater prophet, pharisees, lawyers, separatists, apollos, corinth, apolytrosis, redemption, baptism of redemption</cp:keywords>
  <cp:lastModifiedBy>Kathy L. McFarland</cp:lastModifiedBy>
  <cp:revision>262</cp:revision>
  <dcterms:created xsi:type="dcterms:W3CDTF">2018-10-10T20:39:06Z</dcterms:created>
  <dcterms:modified xsi:type="dcterms:W3CDTF">2018-10-23T23:22:10Z</dcterms:modified>
  <cp:category>Baptism</cp:category>
</cp:coreProperties>
</file>