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F9C2"/>
    <a:srgbClr val="036130"/>
    <a:srgbClr val="742A2A"/>
    <a:srgbClr val="800F60"/>
    <a:srgbClr val="710505"/>
    <a:srgbClr val="3C81C4"/>
    <a:srgbClr val="107E79"/>
    <a:srgbClr val="504D36"/>
    <a:srgbClr val="07D7D2"/>
    <a:srgbClr val="47B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79" d="100"/>
          <a:sy n="79" d="100"/>
        </p:scale>
        <p:origin x="5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780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9014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3501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267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1382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44145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005FB-43F1-405F-898F-4E1EAE797AF9}"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3005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005FB-43F1-405F-898F-4E1EAE797AF9}"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7061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05FB-43F1-405F-898F-4E1EAE797AF9}"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78083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33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8382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005FB-43F1-405F-898F-4E1EAE797AF9}" type="datetimeFigureOut">
              <a:rPr lang="en-US" smtClean="0"/>
              <a:t>9/25/2018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8CD7E-31D4-404E-89A6-E5092F180DC5}" type="slidenum">
              <a:rPr lang="en-US" smtClean="0"/>
              <a:t>‹#›</a:t>
            </a:fld>
            <a:endParaRPr lang="en-US"/>
          </a:p>
        </p:txBody>
      </p:sp>
    </p:spTree>
    <p:extLst>
      <p:ext uri="{BB962C8B-B14F-4D97-AF65-F5344CB8AC3E}">
        <p14:creationId xmlns:p14="http://schemas.microsoft.com/office/powerpoint/2010/main" val="380011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2969" y="1214651"/>
            <a:ext cx="8830102" cy="523220"/>
          </a:xfrm>
          <a:prstGeom prst="rect">
            <a:avLst/>
          </a:prstGeom>
          <a:noFill/>
        </p:spPr>
        <p:txBody>
          <a:bodyPr wrap="square" rtlCol="0">
            <a:spAutoFit/>
          </a:bodyPr>
          <a:lstStyle/>
          <a:p>
            <a:pPr algn="ctr"/>
            <a:r>
              <a:rPr lang="en-US" sz="2800" b="1" dirty="0"/>
              <a:t>BI100 – Module 3.3 –  Romans 8:1-14 Spiritual Restoration</a:t>
            </a:r>
          </a:p>
        </p:txBody>
      </p:sp>
      <p:sp>
        <p:nvSpPr>
          <p:cNvPr id="9" name="TextBox 8"/>
          <p:cNvSpPr txBox="1"/>
          <p:nvPr/>
        </p:nvSpPr>
        <p:spPr>
          <a:xfrm>
            <a:off x="1862969" y="518615"/>
            <a:ext cx="9505616" cy="584775"/>
          </a:xfrm>
          <a:prstGeom prst="rect">
            <a:avLst/>
          </a:prstGeom>
          <a:noFill/>
        </p:spPr>
        <p:txBody>
          <a:bodyPr wrap="square" rtlCol="0">
            <a:spAutoFit/>
          </a:bodyPr>
          <a:lstStyle/>
          <a:p>
            <a:pPr algn="ctr"/>
            <a:r>
              <a:rPr lang="en-US" sz="3200" b="1" dirty="0"/>
              <a:t>Becker Professional Theology Academy</a:t>
            </a:r>
          </a:p>
        </p:txBody>
      </p:sp>
      <p:sp>
        <p:nvSpPr>
          <p:cNvPr id="2" name="TextBox 1"/>
          <p:cNvSpPr txBox="1"/>
          <p:nvPr/>
        </p:nvSpPr>
        <p:spPr>
          <a:xfrm>
            <a:off x="609600" y="5072743"/>
            <a:ext cx="4169229" cy="923330"/>
          </a:xfrm>
          <a:prstGeom prst="rect">
            <a:avLst/>
          </a:prstGeom>
          <a:noFill/>
        </p:spPr>
        <p:txBody>
          <a:bodyPr wrap="square" rtlCol="0">
            <a:spAutoFit/>
          </a:bodyPr>
          <a:lstStyle/>
          <a:p>
            <a:pPr algn="ctr"/>
            <a:r>
              <a:rPr lang="en-US" dirty="0"/>
              <a:t>Course Creator – Kathy L. McFarland</a:t>
            </a:r>
          </a:p>
          <a:p>
            <a:endParaRPr lang="en-US" dirty="0"/>
          </a:p>
          <a:p>
            <a:pPr algn="ctr"/>
            <a:r>
              <a:rPr lang="en-US" dirty="0">
                <a:solidFill>
                  <a:schemeClr val="bg1">
                    <a:lumMod val="75000"/>
                  </a:schemeClr>
                </a:solidFill>
              </a:rPr>
              <a:t>http://becker.academy/moodle/</a:t>
            </a:r>
          </a:p>
        </p:txBody>
      </p:sp>
      <p:pic>
        <p:nvPicPr>
          <p:cNvPr id="4" name="Picture 3">
            <a:extLst>
              <a:ext uri="{FF2B5EF4-FFF2-40B4-BE49-F238E27FC236}">
                <a16:creationId xmlns:a16="http://schemas.microsoft.com/office/drawing/2014/main" id="{0FEFB10E-F7F5-4F23-82FA-E66FC33FD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7" y="2154936"/>
            <a:ext cx="6188183" cy="4262642"/>
          </a:xfrm>
          <a:prstGeom prst="rect">
            <a:avLst/>
          </a:prstGeom>
        </p:spPr>
      </p:pic>
    </p:spTree>
    <p:extLst>
      <p:ext uri="{BB962C8B-B14F-4D97-AF65-F5344CB8AC3E}">
        <p14:creationId xmlns:p14="http://schemas.microsoft.com/office/powerpoint/2010/main" val="3083236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681" y="4274553"/>
            <a:ext cx="5769114" cy="2261673"/>
          </a:xfrm>
          <a:prstGeom prst="rect">
            <a:avLst/>
          </a:prstGeom>
        </p:spPr>
      </p:pic>
      <p:sp>
        <p:nvSpPr>
          <p:cNvPr id="3" name="Rectangle 2">
            <a:extLst>
              <a:ext uri="{FF2B5EF4-FFF2-40B4-BE49-F238E27FC236}">
                <a16:creationId xmlns:a16="http://schemas.microsoft.com/office/drawing/2014/main" id="{C0D5DDA1-5782-4C63-8946-DE85BD7CFCE2}"/>
              </a:ext>
            </a:extLst>
          </p:cNvPr>
          <p:cNvSpPr/>
          <p:nvPr/>
        </p:nvSpPr>
        <p:spPr>
          <a:xfrm>
            <a:off x="721660" y="444546"/>
            <a:ext cx="10969597" cy="1121790"/>
          </a:xfrm>
          <a:prstGeom prst="rect">
            <a:avLst/>
          </a:prstGeom>
          <a:gradFill>
            <a:gsLst>
              <a:gs pos="100000">
                <a:srgbClr val="7030A0"/>
              </a:gs>
              <a:gs pos="52000">
                <a:srgbClr val="107E79"/>
              </a:gs>
              <a:gs pos="0">
                <a:srgbClr val="00B050"/>
              </a:gs>
            </a:gsLst>
            <a:path path="shape">
              <a:fillToRect l="50000" t="50000" r="50000" b="50000"/>
            </a:path>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to be carnally minded is death; but to be spiritually minded is life and peace. Because the carnal mind is enmity against God: for it is not subject to the law of God, neither indeed can be. So then they that are in the flesh cannot please God. But ye are not in the flesh, but in the Spirit, if so be that the Spirit of God dwell in you. (Romans 8:6-9a)</a:t>
            </a:r>
          </a:p>
        </p:txBody>
      </p:sp>
      <p:sp>
        <p:nvSpPr>
          <p:cNvPr id="4" name="Diamond 3">
            <a:extLst>
              <a:ext uri="{FF2B5EF4-FFF2-40B4-BE49-F238E27FC236}">
                <a16:creationId xmlns:a16="http://schemas.microsoft.com/office/drawing/2014/main" id="{EA54FD9E-382A-475B-BA47-E53D305F00B5}"/>
              </a:ext>
            </a:extLst>
          </p:cNvPr>
          <p:cNvSpPr/>
          <p:nvPr/>
        </p:nvSpPr>
        <p:spPr>
          <a:xfrm>
            <a:off x="409083" y="1913708"/>
            <a:ext cx="2817149" cy="1828801"/>
          </a:xfrm>
          <a:prstGeom prst="diamond">
            <a:avLst/>
          </a:prstGeom>
          <a:solidFill>
            <a:srgbClr val="07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a:t>
            </a:r>
          </a:p>
          <a:p>
            <a:pPr algn="ctr"/>
            <a:r>
              <a:rPr lang="en-US" b="1" dirty="0"/>
              <a:t>carnal mind </a:t>
            </a:r>
            <a:r>
              <a:rPr lang="en-US" dirty="0"/>
              <a:t>is used in NATURAL LIFE.</a:t>
            </a:r>
          </a:p>
        </p:txBody>
      </p:sp>
      <p:sp>
        <p:nvSpPr>
          <p:cNvPr id="5" name="Diamond 4">
            <a:extLst>
              <a:ext uri="{FF2B5EF4-FFF2-40B4-BE49-F238E27FC236}">
                <a16:creationId xmlns:a16="http://schemas.microsoft.com/office/drawing/2014/main" id="{0B599362-6EDD-4E68-AE98-FBD842B56691}"/>
              </a:ext>
            </a:extLst>
          </p:cNvPr>
          <p:cNvSpPr/>
          <p:nvPr/>
        </p:nvSpPr>
        <p:spPr>
          <a:xfrm>
            <a:off x="3248297" y="1907176"/>
            <a:ext cx="2843349" cy="1828801"/>
          </a:xfrm>
          <a:prstGeom prst="diamond">
            <a:avLst/>
          </a:prstGeom>
          <a:solidFill>
            <a:srgbClr val="069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death because it is in rebellion against God</a:t>
            </a:r>
          </a:p>
        </p:txBody>
      </p:sp>
      <p:sp>
        <p:nvSpPr>
          <p:cNvPr id="6" name="Diamond 5">
            <a:extLst>
              <a:ext uri="{FF2B5EF4-FFF2-40B4-BE49-F238E27FC236}">
                <a16:creationId xmlns:a16="http://schemas.microsoft.com/office/drawing/2014/main" id="{3F219763-1FDC-4868-9784-9D2CE1C021F6}"/>
              </a:ext>
            </a:extLst>
          </p:cNvPr>
          <p:cNvSpPr/>
          <p:nvPr/>
        </p:nvSpPr>
        <p:spPr>
          <a:xfrm>
            <a:off x="6091646" y="1907175"/>
            <a:ext cx="2817149" cy="182880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cannot and will not obey the law of God</a:t>
            </a:r>
          </a:p>
        </p:txBody>
      </p:sp>
      <p:sp>
        <p:nvSpPr>
          <p:cNvPr id="7" name="Diamond 6">
            <a:extLst>
              <a:ext uri="{FF2B5EF4-FFF2-40B4-BE49-F238E27FC236}">
                <a16:creationId xmlns:a16="http://schemas.microsoft.com/office/drawing/2014/main" id="{75861659-E9C5-4716-A3AB-7ABDB54E69D4}"/>
              </a:ext>
            </a:extLst>
          </p:cNvPr>
          <p:cNvSpPr/>
          <p:nvPr/>
        </p:nvSpPr>
        <p:spPr>
          <a:xfrm>
            <a:off x="8891131" y="1907176"/>
            <a:ext cx="2812795" cy="182880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cannot please God</a:t>
            </a:r>
          </a:p>
        </p:txBody>
      </p:sp>
      <p:sp>
        <p:nvSpPr>
          <p:cNvPr id="8" name="Diamond 7">
            <a:extLst>
              <a:ext uri="{FF2B5EF4-FFF2-40B4-BE49-F238E27FC236}">
                <a16:creationId xmlns:a16="http://schemas.microsoft.com/office/drawing/2014/main" id="{6CBD2A9D-E633-45F2-AFAC-0E009B9C7864}"/>
              </a:ext>
            </a:extLst>
          </p:cNvPr>
          <p:cNvSpPr/>
          <p:nvPr/>
        </p:nvSpPr>
        <p:spPr>
          <a:xfrm>
            <a:off x="383195" y="3742510"/>
            <a:ext cx="2812795" cy="1828801"/>
          </a:xfrm>
          <a:prstGeom prst="diamond">
            <a:avLst/>
          </a:prstGeom>
          <a:solidFill>
            <a:srgbClr val="06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never part of the SPIRITUAL LIFE</a:t>
            </a:r>
          </a:p>
        </p:txBody>
      </p:sp>
      <p:sp>
        <p:nvSpPr>
          <p:cNvPr id="9" name="Diamond 8">
            <a:extLst>
              <a:ext uri="{FF2B5EF4-FFF2-40B4-BE49-F238E27FC236}">
                <a16:creationId xmlns:a16="http://schemas.microsoft.com/office/drawing/2014/main" id="{182C082C-D499-4221-90D3-270E40F14A29}"/>
              </a:ext>
            </a:extLst>
          </p:cNvPr>
          <p:cNvSpPr/>
          <p:nvPr/>
        </p:nvSpPr>
        <p:spPr>
          <a:xfrm>
            <a:off x="8893628" y="3742511"/>
            <a:ext cx="2782462" cy="1828801"/>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unable to house the Spirit of God</a:t>
            </a:r>
          </a:p>
        </p:txBody>
      </p:sp>
      <p:sp>
        <p:nvSpPr>
          <p:cNvPr id="10" name="Diamond 9">
            <a:extLst>
              <a:ext uri="{FF2B5EF4-FFF2-40B4-BE49-F238E27FC236}">
                <a16:creationId xmlns:a16="http://schemas.microsoft.com/office/drawing/2014/main" id="{7FB885CC-C8C4-4B2C-AAD2-5DC7DCBD480D}"/>
              </a:ext>
            </a:extLst>
          </p:cNvPr>
          <p:cNvSpPr/>
          <p:nvPr/>
        </p:nvSpPr>
        <p:spPr>
          <a:xfrm>
            <a:off x="375630" y="1907173"/>
            <a:ext cx="2856411" cy="1841868"/>
          </a:xfrm>
          <a:prstGeom prst="diamond">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spiritual mind is used in SPIRITUAL LIFE</a:t>
            </a:r>
          </a:p>
        </p:txBody>
      </p:sp>
      <p:sp>
        <p:nvSpPr>
          <p:cNvPr id="11" name="Diamond 10">
            <a:extLst>
              <a:ext uri="{FF2B5EF4-FFF2-40B4-BE49-F238E27FC236}">
                <a16:creationId xmlns:a16="http://schemas.microsoft.com/office/drawing/2014/main" id="{D5D5EE54-CB00-416B-B892-5B0132682A5D}"/>
              </a:ext>
            </a:extLst>
          </p:cNvPr>
          <p:cNvSpPr/>
          <p:nvPr/>
        </p:nvSpPr>
        <p:spPr>
          <a:xfrm>
            <a:off x="3241765" y="1921743"/>
            <a:ext cx="2856411" cy="1841868"/>
          </a:xfrm>
          <a:prstGeom prst="diamond">
            <a:avLst/>
          </a:prstGeom>
          <a:solidFill>
            <a:srgbClr val="03613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holds life</a:t>
            </a:r>
          </a:p>
        </p:txBody>
      </p:sp>
      <p:sp>
        <p:nvSpPr>
          <p:cNvPr id="12" name="Diamond 11">
            <a:extLst>
              <a:ext uri="{FF2B5EF4-FFF2-40B4-BE49-F238E27FC236}">
                <a16:creationId xmlns:a16="http://schemas.microsoft.com/office/drawing/2014/main" id="{60DC0CCE-7EA4-43A4-A491-00C969AFB217}"/>
              </a:ext>
            </a:extLst>
          </p:cNvPr>
          <p:cNvSpPr/>
          <p:nvPr/>
        </p:nvSpPr>
        <p:spPr>
          <a:xfrm>
            <a:off x="6069985" y="1920242"/>
            <a:ext cx="2856411" cy="1841868"/>
          </a:xfrm>
          <a:prstGeom prst="diamond">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reflects peace</a:t>
            </a:r>
          </a:p>
        </p:txBody>
      </p:sp>
      <p:sp>
        <p:nvSpPr>
          <p:cNvPr id="13" name="Diamond 12">
            <a:extLst>
              <a:ext uri="{FF2B5EF4-FFF2-40B4-BE49-F238E27FC236}">
                <a16:creationId xmlns:a16="http://schemas.microsoft.com/office/drawing/2014/main" id="{764F2D24-094D-4A3F-816D-CF624A8AE218}"/>
              </a:ext>
            </a:extLst>
          </p:cNvPr>
          <p:cNvSpPr/>
          <p:nvPr/>
        </p:nvSpPr>
        <p:spPr>
          <a:xfrm>
            <a:off x="8869322" y="1913705"/>
            <a:ext cx="2856411" cy="1841868"/>
          </a:xfrm>
          <a:prstGeom prst="diamond">
            <a:avLst/>
          </a:prstGeom>
          <a:solidFill>
            <a:srgbClr val="03613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can and will obey God</a:t>
            </a:r>
          </a:p>
        </p:txBody>
      </p:sp>
      <p:sp>
        <p:nvSpPr>
          <p:cNvPr id="14" name="Diamond 13">
            <a:extLst>
              <a:ext uri="{FF2B5EF4-FFF2-40B4-BE49-F238E27FC236}">
                <a16:creationId xmlns:a16="http://schemas.microsoft.com/office/drawing/2014/main" id="{7597CAE4-FC3B-45CF-9CCB-BC20CFA301A0}"/>
              </a:ext>
            </a:extLst>
          </p:cNvPr>
          <p:cNvSpPr/>
          <p:nvPr/>
        </p:nvSpPr>
        <p:spPr>
          <a:xfrm>
            <a:off x="365891" y="3755573"/>
            <a:ext cx="2856411" cy="1841868"/>
          </a:xfrm>
          <a:prstGeom prst="diamond">
            <a:avLst/>
          </a:prstGeom>
          <a:solidFill>
            <a:srgbClr val="03613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will please God</a:t>
            </a:r>
          </a:p>
        </p:txBody>
      </p:sp>
      <p:sp>
        <p:nvSpPr>
          <p:cNvPr id="15" name="Diamond 14">
            <a:extLst>
              <a:ext uri="{FF2B5EF4-FFF2-40B4-BE49-F238E27FC236}">
                <a16:creationId xmlns:a16="http://schemas.microsoft.com/office/drawing/2014/main" id="{949FFE47-ACC0-407E-A041-A3EC6E1CF1A8}"/>
              </a:ext>
            </a:extLst>
          </p:cNvPr>
          <p:cNvSpPr/>
          <p:nvPr/>
        </p:nvSpPr>
        <p:spPr>
          <a:xfrm>
            <a:off x="8864237" y="3749041"/>
            <a:ext cx="2856411" cy="1841868"/>
          </a:xfrm>
          <a:prstGeom prst="diamond">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prepares body for the Spirit of God to dwell</a:t>
            </a:r>
          </a:p>
        </p:txBody>
      </p:sp>
    </p:spTree>
    <p:extLst>
      <p:ext uri="{BB962C8B-B14F-4D97-AF65-F5344CB8AC3E}">
        <p14:creationId xmlns:p14="http://schemas.microsoft.com/office/powerpoint/2010/main" val="594612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8)">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8)">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8)">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8)">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8)">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8)">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heel(8)">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heel(8)">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8)">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132CC-AB65-413E-BB2F-61EBF1E88AE0}"/>
              </a:ext>
            </a:extLst>
          </p:cNvPr>
          <p:cNvPicPr>
            <a:picLocks noChangeAspect="1"/>
          </p:cNvPicPr>
          <p:nvPr/>
        </p:nvPicPr>
        <p:blipFill>
          <a:blip r:embed="rId2"/>
          <a:stretch>
            <a:fillRect/>
          </a:stretch>
        </p:blipFill>
        <p:spPr>
          <a:xfrm>
            <a:off x="375579" y="3742674"/>
            <a:ext cx="4517528" cy="3115326"/>
          </a:xfrm>
          <a:prstGeom prst="rect">
            <a:avLst/>
          </a:prstGeom>
        </p:spPr>
      </p:pic>
      <p:sp>
        <p:nvSpPr>
          <p:cNvPr id="5" name="Rectangle 4">
            <a:extLst>
              <a:ext uri="{FF2B5EF4-FFF2-40B4-BE49-F238E27FC236}">
                <a16:creationId xmlns:a16="http://schemas.microsoft.com/office/drawing/2014/main" id="{00AEF275-F8EE-40C6-A36D-BEA0E974720B}"/>
              </a:ext>
            </a:extLst>
          </p:cNvPr>
          <p:cNvSpPr/>
          <p:nvPr/>
        </p:nvSpPr>
        <p:spPr>
          <a:xfrm>
            <a:off x="709631" y="302207"/>
            <a:ext cx="11070348" cy="1645920"/>
          </a:xfrm>
          <a:prstGeom prst="rect">
            <a:avLst/>
          </a:prstGeom>
          <a:solidFill>
            <a:srgbClr val="D2492E"/>
          </a:solidFill>
          <a:ln>
            <a:noFill/>
          </a:ln>
          <a:effectLst>
            <a:outerShdw blurRad="190500" dist="228600" dir="2700000" algn="ctr">
              <a:srgbClr val="000000">
                <a:alpha val="30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 ye are not in the flesh, but in the Spirit, if so be that the Spirit of God dwell in you. Now if any man have not the Spirit of Christ, he is none of his. And if Christ be in you, the body is dead because of sin;</a:t>
            </a:r>
          </a:p>
          <a:p>
            <a:pPr algn="ctr"/>
            <a:r>
              <a:rPr lang="en-US" dirty="0"/>
              <a:t> but the Spirit is life because of righteousness. But if the Spirit of him that raised up Jesus from </a:t>
            </a:r>
          </a:p>
          <a:p>
            <a:pPr algn="ctr"/>
            <a:r>
              <a:rPr lang="en-US" dirty="0"/>
              <a:t>the dead dwell in you, he that raised up Christ from the dead shall also quicken your </a:t>
            </a:r>
          </a:p>
          <a:p>
            <a:pPr algn="ctr"/>
            <a:r>
              <a:rPr lang="en-US" dirty="0"/>
              <a:t>mortal bodies by his Spirit that dwelleth in you. (Romans 8:9-11)</a:t>
            </a:r>
          </a:p>
        </p:txBody>
      </p:sp>
      <p:sp>
        <p:nvSpPr>
          <p:cNvPr id="8" name="Rectangle: Folded Corner 7">
            <a:extLst>
              <a:ext uri="{FF2B5EF4-FFF2-40B4-BE49-F238E27FC236}">
                <a16:creationId xmlns:a16="http://schemas.microsoft.com/office/drawing/2014/main" id="{C95459A3-32A8-4277-B41E-7D72899B2CD0}"/>
              </a:ext>
            </a:extLst>
          </p:cNvPr>
          <p:cNvSpPr/>
          <p:nvPr/>
        </p:nvSpPr>
        <p:spPr>
          <a:xfrm>
            <a:off x="709631" y="2201889"/>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with the Spirit of God have the Spirit of Christ</a:t>
            </a:r>
          </a:p>
        </p:txBody>
      </p:sp>
      <p:sp>
        <p:nvSpPr>
          <p:cNvPr id="9" name="Rectangle: Folded Corner 8">
            <a:extLst>
              <a:ext uri="{FF2B5EF4-FFF2-40B4-BE49-F238E27FC236}">
                <a16:creationId xmlns:a16="http://schemas.microsoft.com/office/drawing/2014/main" id="{F1EB28F9-B34B-407E-9757-76109C72EE4F}"/>
              </a:ext>
            </a:extLst>
          </p:cNvPr>
          <p:cNvSpPr/>
          <p:nvPr/>
        </p:nvSpPr>
        <p:spPr>
          <a:xfrm>
            <a:off x="2950726" y="2201889"/>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without the Spirit of Christ do NOT have the Spirit of God within them</a:t>
            </a:r>
          </a:p>
        </p:txBody>
      </p:sp>
      <p:sp>
        <p:nvSpPr>
          <p:cNvPr id="10" name="Rectangle: Folded Corner 9">
            <a:extLst>
              <a:ext uri="{FF2B5EF4-FFF2-40B4-BE49-F238E27FC236}">
                <a16:creationId xmlns:a16="http://schemas.microsoft.com/office/drawing/2014/main" id="{56EDF169-78B5-4FD7-93A8-432110DCF201}"/>
              </a:ext>
            </a:extLst>
          </p:cNvPr>
          <p:cNvSpPr/>
          <p:nvPr/>
        </p:nvSpPr>
        <p:spPr>
          <a:xfrm>
            <a:off x="7396804" y="2201889"/>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with Christ in them actually have a “dead” body because of sin</a:t>
            </a:r>
          </a:p>
        </p:txBody>
      </p:sp>
      <p:sp>
        <p:nvSpPr>
          <p:cNvPr id="11" name="Rectangle: Folded Corner 10">
            <a:extLst>
              <a:ext uri="{FF2B5EF4-FFF2-40B4-BE49-F238E27FC236}">
                <a16:creationId xmlns:a16="http://schemas.microsoft.com/office/drawing/2014/main" id="{F7D13F59-311E-4375-B9DC-8D16374BEC35}"/>
              </a:ext>
            </a:extLst>
          </p:cNvPr>
          <p:cNvSpPr/>
          <p:nvPr/>
        </p:nvSpPr>
        <p:spPr>
          <a:xfrm>
            <a:off x="5191821" y="2201889"/>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with Christ have a dead body, but they are very alive because of the Spirit within them</a:t>
            </a:r>
          </a:p>
        </p:txBody>
      </p:sp>
      <p:sp>
        <p:nvSpPr>
          <p:cNvPr id="12" name="Rectangle: Folded Corner 11">
            <a:extLst>
              <a:ext uri="{FF2B5EF4-FFF2-40B4-BE49-F238E27FC236}">
                <a16:creationId xmlns:a16="http://schemas.microsoft.com/office/drawing/2014/main" id="{F3F2195B-71C1-41B3-A1CD-0772BCDB326A}"/>
              </a:ext>
            </a:extLst>
          </p:cNvPr>
          <p:cNvSpPr/>
          <p:nvPr/>
        </p:nvSpPr>
        <p:spPr>
          <a:xfrm>
            <a:off x="9601787" y="2193847"/>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with Christ in them have the Spirit of life because of righteousness</a:t>
            </a:r>
          </a:p>
        </p:txBody>
      </p:sp>
      <p:sp>
        <p:nvSpPr>
          <p:cNvPr id="13" name="Rectangle: Folded Corner 12">
            <a:extLst>
              <a:ext uri="{FF2B5EF4-FFF2-40B4-BE49-F238E27FC236}">
                <a16:creationId xmlns:a16="http://schemas.microsoft.com/office/drawing/2014/main" id="{6126C698-C3AC-4D7A-8D33-A53EF293F743}"/>
              </a:ext>
            </a:extLst>
          </p:cNvPr>
          <p:cNvSpPr/>
          <p:nvPr/>
        </p:nvSpPr>
        <p:spPr>
          <a:xfrm>
            <a:off x="5191821" y="4346743"/>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was the Spirit of Life that raised Jesus in His Resurrection after Crucifixion</a:t>
            </a:r>
          </a:p>
        </p:txBody>
      </p:sp>
      <p:sp>
        <p:nvSpPr>
          <p:cNvPr id="14" name="Rectangle: Folded Corner 13">
            <a:extLst>
              <a:ext uri="{FF2B5EF4-FFF2-40B4-BE49-F238E27FC236}">
                <a16:creationId xmlns:a16="http://schemas.microsoft.com/office/drawing/2014/main" id="{07AF7FEF-F09D-4705-B3B5-C75E38C13AA4}"/>
              </a:ext>
            </a:extLst>
          </p:cNvPr>
          <p:cNvSpPr/>
          <p:nvPr/>
        </p:nvSpPr>
        <p:spPr>
          <a:xfrm>
            <a:off x="7396804" y="4346742"/>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with the Spirit of Life will be raised from the dead by the same process</a:t>
            </a:r>
          </a:p>
        </p:txBody>
      </p:sp>
      <p:sp>
        <p:nvSpPr>
          <p:cNvPr id="15" name="Rectangle: Folded Corner 14">
            <a:extLst>
              <a:ext uri="{FF2B5EF4-FFF2-40B4-BE49-F238E27FC236}">
                <a16:creationId xmlns:a16="http://schemas.microsoft.com/office/drawing/2014/main" id="{C98EF0C5-C9DC-4596-9F0B-259806B3B8DB}"/>
              </a:ext>
            </a:extLst>
          </p:cNvPr>
          <p:cNvSpPr/>
          <p:nvPr/>
        </p:nvSpPr>
        <p:spPr>
          <a:xfrm>
            <a:off x="9598482" y="4346745"/>
            <a:ext cx="2181497" cy="1907177"/>
          </a:xfrm>
          <a:prstGeom prst="foldedCorner">
            <a:avLst/>
          </a:prstGeom>
          <a:gradFill flip="none" rotWithShape="1">
            <a:gsLst>
              <a:gs pos="100000">
                <a:srgbClr val="901417">
                  <a:alpha val="0"/>
                </a:srgbClr>
              </a:gs>
              <a:gs pos="94000">
                <a:srgbClr val="580C0E">
                  <a:lumMod val="0"/>
                </a:srgbClr>
              </a:gs>
              <a:gs pos="0">
                <a:srgbClr val="F63A3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Spirit of Life “quickens” mortal bodies upon their bodily death</a:t>
            </a:r>
          </a:p>
        </p:txBody>
      </p:sp>
    </p:spTree>
    <p:extLst>
      <p:ext uri="{BB962C8B-B14F-4D97-AF65-F5344CB8AC3E}">
        <p14:creationId xmlns:p14="http://schemas.microsoft.com/office/powerpoint/2010/main" val="28855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7482" y="4804883"/>
            <a:ext cx="5205255" cy="2053117"/>
          </a:xfrm>
          <a:prstGeom prst="rect">
            <a:avLst/>
          </a:prstGeom>
        </p:spPr>
      </p:pic>
      <p:sp>
        <p:nvSpPr>
          <p:cNvPr id="3" name="Rectangle 2">
            <a:extLst>
              <a:ext uri="{FF2B5EF4-FFF2-40B4-BE49-F238E27FC236}">
                <a16:creationId xmlns:a16="http://schemas.microsoft.com/office/drawing/2014/main" id="{639D73FE-BDE2-40F5-A18E-7D8F86068CBE}"/>
              </a:ext>
            </a:extLst>
          </p:cNvPr>
          <p:cNvSpPr/>
          <p:nvPr/>
        </p:nvSpPr>
        <p:spPr>
          <a:xfrm>
            <a:off x="647350" y="482846"/>
            <a:ext cx="10897299" cy="1317072"/>
          </a:xfrm>
          <a:prstGeom prst="rect">
            <a:avLst/>
          </a:prstGeom>
          <a:solidFill>
            <a:srgbClr val="800F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we say that we have no sin, we deceive ourselves, and the truth is not in us. If we confess our sins, he is faithful and just to forgive us our sins, and to cleanse us from all unrighteousness. If we say that we have not sinned, </a:t>
            </a:r>
          </a:p>
          <a:p>
            <a:pPr algn="ctr"/>
            <a:r>
              <a:rPr lang="en-US" dirty="0"/>
              <a:t>we make him a liar, and his word is not in us. (1 John 1:8-10)</a:t>
            </a:r>
          </a:p>
        </p:txBody>
      </p:sp>
      <p:sp>
        <p:nvSpPr>
          <p:cNvPr id="4" name="Rectangle 3">
            <a:extLst>
              <a:ext uri="{FF2B5EF4-FFF2-40B4-BE49-F238E27FC236}">
                <a16:creationId xmlns:a16="http://schemas.microsoft.com/office/drawing/2014/main" id="{5C3B5212-DBAF-4AB7-BA5D-D9CB648104EE}"/>
              </a:ext>
            </a:extLst>
          </p:cNvPr>
          <p:cNvSpPr/>
          <p:nvPr/>
        </p:nvSpPr>
        <p:spPr>
          <a:xfrm>
            <a:off x="1073426" y="2053117"/>
            <a:ext cx="9740348" cy="649357"/>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Confession of sins to Jesus Christ requires sinner to…</a:t>
            </a:r>
          </a:p>
        </p:txBody>
      </p:sp>
      <p:sp>
        <p:nvSpPr>
          <p:cNvPr id="5" name="Oval 4">
            <a:extLst>
              <a:ext uri="{FF2B5EF4-FFF2-40B4-BE49-F238E27FC236}">
                <a16:creationId xmlns:a16="http://schemas.microsoft.com/office/drawing/2014/main" id="{B0FDE22F-197A-4548-85BF-5A2E16486633}"/>
              </a:ext>
            </a:extLst>
          </p:cNvPr>
          <p:cNvSpPr/>
          <p:nvPr/>
        </p:nvSpPr>
        <p:spPr>
          <a:xfrm>
            <a:off x="647350" y="3077379"/>
            <a:ext cx="3485322" cy="1943822"/>
          </a:xfrm>
          <a:prstGeom prst="ellipse">
            <a:avLst/>
          </a:prstGeom>
          <a:gradFill flip="none" rotWithShape="1">
            <a:gsLst>
              <a:gs pos="0">
                <a:srgbClr val="710505"/>
              </a:gs>
              <a:gs pos="50000">
                <a:srgbClr val="800F60"/>
              </a:gs>
              <a:gs pos="100000">
                <a:srgbClr val="7030A0"/>
              </a:gs>
            </a:gsLst>
            <a:lin ang="54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Possess faith in </a:t>
            </a:r>
          </a:p>
          <a:p>
            <a:pPr algn="ctr"/>
            <a:r>
              <a:rPr lang="en-US" dirty="0"/>
              <a:t>Christ’s forgiveness</a:t>
            </a:r>
          </a:p>
        </p:txBody>
      </p:sp>
      <p:sp>
        <p:nvSpPr>
          <p:cNvPr id="6" name="Oval 5">
            <a:extLst>
              <a:ext uri="{FF2B5EF4-FFF2-40B4-BE49-F238E27FC236}">
                <a16:creationId xmlns:a16="http://schemas.microsoft.com/office/drawing/2014/main" id="{25139363-B83D-4EBD-BE99-80D2033FA1E3}"/>
              </a:ext>
            </a:extLst>
          </p:cNvPr>
          <p:cNvSpPr/>
          <p:nvPr/>
        </p:nvSpPr>
        <p:spPr>
          <a:xfrm>
            <a:off x="4356899" y="3114261"/>
            <a:ext cx="3485321" cy="1943822"/>
          </a:xfrm>
          <a:prstGeom prst="ellipse">
            <a:avLst/>
          </a:prstGeom>
          <a:gradFill>
            <a:gsLst>
              <a:gs pos="0">
                <a:srgbClr val="710505"/>
              </a:gs>
              <a:gs pos="50000">
                <a:srgbClr val="800F60"/>
              </a:gs>
              <a:gs pos="100000">
                <a:srgbClr val="7030A0"/>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Possess faith in the cleansing from all unrighteousness</a:t>
            </a:r>
          </a:p>
        </p:txBody>
      </p:sp>
      <p:sp>
        <p:nvSpPr>
          <p:cNvPr id="7" name="Oval 6">
            <a:extLst>
              <a:ext uri="{FF2B5EF4-FFF2-40B4-BE49-F238E27FC236}">
                <a16:creationId xmlns:a16="http://schemas.microsoft.com/office/drawing/2014/main" id="{8A2EAA7C-2158-4EF3-84C4-CCF015AB0F51}"/>
              </a:ext>
            </a:extLst>
          </p:cNvPr>
          <p:cNvSpPr/>
          <p:nvPr/>
        </p:nvSpPr>
        <p:spPr>
          <a:xfrm>
            <a:off x="8059327" y="3124200"/>
            <a:ext cx="3485322" cy="1933883"/>
          </a:xfrm>
          <a:prstGeom prst="ellipse">
            <a:avLst/>
          </a:prstGeom>
          <a:gradFill>
            <a:gsLst>
              <a:gs pos="0">
                <a:srgbClr val="710505"/>
              </a:gs>
              <a:gs pos="50000">
                <a:srgbClr val="800F60"/>
              </a:gs>
              <a:gs pos="100000">
                <a:srgbClr val="7030A0"/>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Possess knowledge of the sin that is confessed</a:t>
            </a:r>
          </a:p>
        </p:txBody>
      </p:sp>
    </p:spTree>
    <p:extLst>
      <p:ext uri="{BB962C8B-B14F-4D97-AF65-F5344CB8AC3E}">
        <p14:creationId xmlns:p14="http://schemas.microsoft.com/office/powerpoint/2010/main" val="135646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931" y="4283966"/>
            <a:ext cx="5363347" cy="2102600"/>
          </a:xfrm>
          <a:prstGeom prst="rect">
            <a:avLst/>
          </a:prstGeom>
        </p:spPr>
      </p:pic>
      <p:sp>
        <p:nvSpPr>
          <p:cNvPr id="3" name="Rectangle 2">
            <a:extLst>
              <a:ext uri="{FF2B5EF4-FFF2-40B4-BE49-F238E27FC236}">
                <a16:creationId xmlns:a16="http://schemas.microsoft.com/office/drawing/2014/main" id="{874ED3D4-AE83-4BF3-A895-9B47C38F51F9}"/>
              </a:ext>
            </a:extLst>
          </p:cNvPr>
          <p:cNvSpPr/>
          <p:nvPr/>
        </p:nvSpPr>
        <p:spPr>
          <a:xfrm>
            <a:off x="802781" y="471434"/>
            <a:ext cx="10827026" cy="980660"/>
          </a:xfrm>
          <a:prstGeom prst="rect">
            <a:avLst/>
          </a:prstGeom>
          <a:solidFill>
            <a:srgbClr val="07F9C2"/>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Baptism of Jesus Christ releases sin from control of a faithful Christian</a:t>
            </a:r>
          </a:p>
        </p:txBody>
      </p:sp>
      <p:sp>
        <p:nvSpPr>
          <p:cNvPr id="4" name="Rectangle 3">
            <a:extLst>
              <a:ext uri="{FF2B5EF4-FFF2-40B4-BE49-F238E27FC236}">
                <a16:creationId xmlns:a16="http://schemas.microsoft.com/office/drawing/2014/main" id="{3D04E668-37E4-494B-BFC0-15BBBFB92D6A}"/>
              </a:ext>
            </a:extLst>
          </p:cNvPr>
          <p:cNvSpPr/>
          <p:nvPr/>
        </p:nvSpPr>
        <p:spPr>
          <a:xfrm>
            <a:off x="1721963" y="1574643"/>
            <a:ext cx="8748074" cy="5038627"/>
          </a:xfrm>
          <a:prstGeom prst="rect">
            <a:avLst/>
          </a:prstGeom>
          <a:solidFill>
            <a:srgbClr val="07F9C2">
              <a:alpha val="20000"/>
            </a:srgb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What shall we say then? Shall we continue in sin, that grace may abound? God forbid. How shall we, that are dead to sin, live any longer therein? Know ye not, that so many of us as were baptized into Jesus Christ were baptized into his death? Therefore we are buried with him by baptism into death: that like as Christ was raised up from the dead by the glory of the Father, even so we also should walk in newness of life. For if we have been planted together in the likeness of his death, we shall be also in the likeness of his resurrection: Knowing this, that our old man is crucified with him, that the body of sin might be destroyed, that henceforth we should not serve sin. For he that is dead is freed from sin. Now if we be dead with Christ, we believe that we shall also live with him: Knowing that Christ being raised from the dead dieth no more; death hath no more dominion over him. For in that he died, he died unto sin once: but in that he liveth, he liveth unto God. Likewise reckon ye also yourselves to be dead indeed unto sin, but alive unto God through Jesus Christ our Lord. Let not sin therefore reign in your mortal body, that ye should obey it in the lusts thereof. Neither yield ye your members as instruments of unrighteousness unto sin: but yield yourselves unto God, as those that are alive from the dead, and your members as instruments of righteousness unto God. For sin shall not have dominion over you: for ye are not under the law, but under grace. (Romans 6:1-14)</a:t>
            </a:r>
          </a:p>
        </p:txBody>
      </p:sp>
      <p:sp>
        <p:nvSpPr>
          <p:cNvPr id="5" name="Rectangle 4">
            <a:extLst>
              <a:ext uri="{FF2B5EF4-FFF2-40B4-BE49-F238E27FC236}">
                <a16:creationId xmlns:a16="http://schemas.microsoft.com/office/drawing/2014/main" id="{769924AB-9046-4190-930C-C11826213365}"/>
              </a:ext>
            </a:extLst>
          </p:cNvPr>
          <p:cNvSpPr/>
          <p:nvPr/>
        </p:nvSpPr>
        <p:spPr>
          <a:xfrm>
            <a:off x="1018095" y="2762054"/>
            <a:ext cx="10388338" cy="1521912"/>
          </a:xfrm>
          <a:prstGeom prst="rect">
            <a:avLst/>
          </a:prstGeom>
          <a:gradFill flip="none" rotWithShape="1">
            <a:gsLst>
              <a:gs pos="0">
                <a:schemeClr val="accent1">
                  <a:lumMod val="75000"/>
                </a:schemeClr>
              </a:gs>
              <a:gs pos="58000">
                <a:schemeClr val="accent5">
                  <a:lumMod val="60000"/>
                  <a:lumOff val="40000"/>
                </a:schemeClr>
              </a:gs>
              <a:gs pos="100000">
                <a:schemeClr val="tx2">
                  <a:lumMod val="75000"/>
                  <a:alpha val="82000"/>
                </a:schemeClr>
              </a:gs>
            </a:gsLst>
            <a:path path="circl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will study the Baptism of Jesus Christ and the Baptism of the Holy Spirit in BI100, Module 4. However, it is important to mention that Christ’s Baptism makes it possible for spiritual restoration towards righteousness.  Without the symbolic death and resurrection from the baptismal grave, spiritual restoration cannot be accomplished.  The presence of sin prevents the making of holiness.</a:t>
            </a:r>
          </a:p>
        </p:txBody>
      </p:sp>
    </p:spTree>
    <p:extLst>
      <p:ext uri="{BB962C8B-B14F-4D97-AF65-F5344CB8AC3E}">
        <p14:creationId xmlns:p14="http://schemas.microsoft.com/office/powerpoint/2010/main" val="87567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AFEC8-B60E-4B1F-9AFE-0A10B3AFD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875" y="4692074"/>
            <a:ext cx="5028888" cy="1971482"/>
          </a:xfrm>
          <a:prstGeom prst="rect">
            <a:avLst/>
          </a:prstGeom>
        </p:spPr>
      </p:pic>
      <p:sp>
        <p:nvSpPr>
          <p:cNvPr id="7" name="Rectangle 6">
            <a:extLst>
              <a:ext uri="{FF2B5EF4-FFF2-40B4-BE49-F238E27FC236}">
                <a16:creationId xmlns:a16="http://schemas.microsoft.com/office/drawing/2014/main" id="{392F30F9-CC67-4286-99BD-DF8927403F3E}"/>
              </a:ext>
            </a:extLst>
          </p:cNvPr>
          <p:cNvSpPr/>
          <p:nvPr/>
        </p:nvSpPr>
        <p:spPr>
          <a:xfrm>
            <a:off x="452352" y="1056809"/>
            <a:ext cx="11019934" cy="2763813"/>
          </a:xfrm>
          <a:prstGeom prst="rect">
            <a:avLst/>
          </a:prstGeom>
          <a:solidFill>
            <a:schemeClr val="bg1">
              <a:lumMod val="9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Please continue to next BI100 – </a:t>
            </a:r>
            <a:r>
              <a:rPr lang="en-US" sz="2800" b="1" dirty="0">
                <a:solidFill>
                  <a:srgbClr val="0070C0"/>
                </a:solidFill>
              </a:rPr>
              <a:t>Module 3.4 </a:t>
            </a:r>
            <a:r>
              <a:rPr lang="en-US" sz="2800" b="1" dirty="0">
                <a:solidFill>
                  <a:schemeClr val="tx1"/>
                </a:solidFill>
              </a:rPr>
              <a:t>– Spiritual Restoration</a:t>
            </a:r>
          </a:p>
        </p:txBody>
      </p:sp>
    </p:spTree>
    <p:extLst>
      <p:ext uri="{BB962C8B-B14F-4D97-AF65-F5344CB8AC3E}">
        <p14:creationId xmlns:p14="http://schemas.microsoft.com/office/powerpoint/2010/main" val="333639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849" y="338075"/>
            <a:ext cx="10090377" cy="33855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dirty="0">
                <a:solidFill>
                  <a:schemeClr val="bg1"/>
                </a:solidFill>
                <a:latin typeface="Gotham Medium" pitchFamily="50" charset="0"/>
                <a:cs typeface="Gotham Medium" pitchFamily="50" charset="0"/>
              </a:rPr>
              <a:t> </a:t>
            </a:r>
            <a:r>
              <a:rPr lang="en-US" sz="1600" b="1" dirty="0">
                <a:cs typeface="Gotham Medium" pitchFamily="50" charset="0"/>
              </a:rPr>
              <a:t>Thy word have I hid in mine heart, That I might not sin against thee. </a:t>
            </a:r>
            <a:r>
              <a:rPr lang="en-US" sz="1600" dirty="0">
                <a:cs typeface="Gotham Medium" pitchFamily="50" charset="0"/>
              </a:rPr>
              <a:t>(Psalm 119:11)</a:t>
            </a:r>
          </a:p>
        </p:txBody>
      </p:sp>
      <p:pic>
        <p:nvPicPr>
          <p:cNvPr id="5" name="Picture 4">
            <a:extLst>
              <a:ext uri="{FF2B5EF4-FFF2-40B4-BE49-F238E27FC236}">
                <a16:creationId xmlns:a16="http://schemas.microsoft.com/office/drawing/2014/main" id="{D113A533-D8BB-4C75-B26F-7C191DFA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25" y="2508308"/>
            <a:ext cx="3147136" cy="4200614"/>
          </a:xfrm>
          <a:prstGeom prst="rect">
            <a:avLst/>
          </a:prstGeom>
        </p:spPr>
      </p:pic>
      <p:sp>
        <p:nvSpPr>
          <p:cNvPr id="4" name="Rectangle: Folded Corner 3">
            <a:extLst>
              <a:ext uri="{FF2B5EF4-FFF2-40B4-BE49-F238E27FC236}">
                <a16:creationId xmlns:a16="http://schemas.microsoft.com/office/drawing/2014/main" id="{C6AC9877-5AD6-4305-8005-268915DC6E8A}"/>
              </a:ext>
            </a:extLst>
          </p:cNvPr>
          <p:cNvSpPr/>
          <p:nvPr/>
        </p:nvSpPr>
        <p:spPr>
          <a:xfrm>
            <a:off x="2801923" y="1333850"/>
            <a:ext cx="2818701" cy="1694576"/>
          </a:xfrm>
          <a:prstGeom prst="foldedCorne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 hide the Word of God in your heart and avoid sin, you must…</a:t>
            </a:r>
          </a:p>
        </p:txBody>
      </p:sp>
      <p:sp>
        <p:nvSpPr>
          <p:cNvPr id="6" name="Rectangle: Folded Corner 5">
            <a:extLst>
              <a:ext uri="{FF2B5EF4-FFF2-40B4-BE49-F238E27FC236}">
                <a16:creationId xmlns:a16="http://schemas.microsoft.com/office/drawing/2014/main" id="{6BD7CC8B-7E88-4C2B-9FAF-3E3F7BDD1F05}"/>
              </a:ext>
            </a:extLst>
          </p:cNvPr>
          <p:cNvSpPr/>
          <p:nvPr/>
        </p:nvSpPr>
        <p:spPr>
          <a:xfrm>
            <a:off x="6379037" y="2273417"/>
            <a:ext cx="2952924" cy="2021746"/>
          </a:xfrm>
          <a:prstGeom prst="foldedCorne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 your Bible</a:t>
            </a:r>
          </a:p>
        </p:txBody>
      </p:sp>
      <p:sp>
        <p:nvSpPr>
          <p:cNvPr id="7" name="Rectangle: Folded Corner 6">
            <a:extLst>
              <a:ext uri="{FF2B5EF4-FFF2-40B4-BE49-F238E27FC236}">
                <a16:creationId xmlns:a16="http://schemas.microsoft.com/office/drawing/2014/main" id="{51174D46-18C9-4943-909D-6AB5B5E6BEB4}"/>
              </a:ext>
            </a:extLst>
          </p:cNvPr>
          <p:cNvSpPr/>
          <p:nvPr/>
        </p:nvSpPr>
        <p:spPr>
          <a:xfrm>
            <a:off x="3103927" y="4404220"/>
            <a:ext cx="2992073" cy="1929468"/>
          </a:xfrm>
          <a:prstGeom prst="folded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 God’s guidance</a:t>
            </a:r>
          </a:p>
        </p:txBody>
      </p:sp>
      <p:sp>
        <p:nvSpPr>
          <p:cNvPr id="8" name="Rectangle: Folded Corner 7">
            <a:extLst>
              <a:ext uri="{FF2B5EF4-FFF2-40B4-BE49-F238E27FC236}">
                <a16:creationId xmlns:a16="http://schemas.microsoft.com/office/drawing/2014/main" id="{B09F7D76-D1F0-4240-8B92-A5B32B07BDAF}"/>
              </a:ext>
            </a:extLst>
          </p:cNvPr>
          <p:cNvSpPr/>
          <p:nvPr/>
        </p:nvSpPr>
        <p:spPr>
          <a:xfrm>
            <a:off x="9331961" y="4404220"/>
            <a:ext cx="2662114" cy="1929468"/>
          </a:xfrm>
          <a:prstGeom prst="foldedCorner">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Apply God’s Word</a:t>
            </a:r>
          </a:p>
        </p:txBody>
      </p:sp>
    </p:spTree>
    <p:extLst>
      <p:ext uri="{BB962C8B-B14F-4D97-AF65-F5344CB8AC3E}">
        <p14:creationId xmlns:p14="http://schemas.microsoft.com/office/powerpoint/2010/main" val="261454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0461" y="488259"/>
            <a:ext cx="10506012" cy="461665"/>
          </a:xfrm>
          <a:prstGeom prst="rect">
            <a:avLst/>
          </a:prstGeom>
          <a:solidFill>
            <a:srgbClr val="FF0000"/>
          </a:solidFill>
          <a:effectLst>
            <a:outerShdw blurRad="63500" sx="102000" sy="102000" algn="ctr" rotWithShape="0">
              <a:prstClr val="black">
                <a:alpha val="40000"/>
              </a:prstClr>
            </a:outerShdw>
          </a:effectLst>
        </p:spPr>
        <p:txBody>
          <a:bodyPr wrap="square" rtlCol="0">
            <a:spAutoFit/>
          </a:bodyPr>
          <a:lstStyle/>
          <a:p>
            <a:pPr algn="ctr"/>
            <a:r>
              <a:rPr lang="en-US" sz="2400" b="1" dirty="0">
                <a:solidFill>
                  <a:schemeClr val="bg1"/>
                </a:solidFill>
              </a:rPr>
              <a:t>False Interpretation of the Word of God …</a:t>
            </a:r>
          </a:p>
        </p:txBody>
      </p:sp>
      <p:sp>
        <p:nvSpPr>
          <p:cNvPr id="4" name="Rectangle 3">
            <a:extLst>
              <a:ext uri="{FF2B5EF4-FFF2-40B4-BE49-F238E27FC236}">
                <a16:creationId xmlns:a16="http://schemas.microsoft.com/office/drawing/2014/main" id="{657FDD62-BBE9-451B-A999-F27B912D8C39}"/>
              </a:ext>
            </a:extLst>
          </p:cNvPr>
          <p:cNvSpPr/>
          <p:nvPr/>
        </p:nvSpPr>
        <p:spPr>
          <a:xfrm>
            <a:off x="1686187" y="1317070"/>
            <a:ext cx="4102217" cy="1786855"/>
          </a:xfrm>
          <a:prstGeom prst="rect">
            <a:avLst/>
          </a:prstGeom>
          <a:solidFill>
            <a:srgbClr val="BA12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Leads people towards sin</a:t>
            </a:r>
          </a:p>
        </p:txBody>
      </p:sp>
      <p:sp>
        <p:nvSpPr>
          <p:cNvPr id="5" name="Rectangle 4">
            <a:extLst>
              <a:ext uri="{FF2B5EF4-FFF2-40B4-BE49-F238E27FC236}">
                <a16:creationId xmlns:a16="http://schemas.microsoft.com/office/drawing/2014/main" id="{A3D17488-02CC-4CEF-8FC0-13CC1F95048A}"/>
              </a:ext>
            </a:extLst>
          </p:cNvPr>
          <p:cNvSpPr/>
          <p:nvPr/>
        </p:nvSpPr>
        <p:spPr>
          <a:xfrm>
            <a:off x="6705599" y="1317070"/>
            <a:ext cx="4102217" cy="1786855"/>
          </a:xfrm>
          <a:prstGeom prst="rect">
            <a:avLst/>
          </a:prstGeom>
          <a:solidFill>
            <a:srgbClr val="BA12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Causes people to commit spiritual error</a:t>
            </a:r>
          </a:p>
        </p:txBody>
      </p:sp>
      <p:pic>
        <p:nvPicPr>
          <p:cNvPr id="6" name="Picture 5">
            <a:extLst>
              <a:ext uri="{FF2B5EF4-FFF2-40B4-BE49-F238E27FC236}">
                <a16:creationId xmlns:a16="http://schemas.microsoft.com/office/drawing/2014/main" id="{C9D593A5-AFC4-4853-B2AD-37C71DE217B4}"/>
              </a:ext>
            </a:extLst>
          </p:cNvPr>
          <p:cNvPicPr>
            <a:picLocks noChangeAspect="1"/>
          </p:cNvPicPr>
          <p:nvPr/>
        </p:nvPicPr>
        <p:blipFill>
          <a:blip r:embed="rId2"/>
          <a:stretch>
            <a:fillRect/>
          </a:stretch>
        </p:blipFill>
        <p:spPr>
          <a:xfrm>
            <a:off x="4370838" y="4762788"/>
            <a:ext cx="2835132" cy="1952470"/>
          </a:xfrm>
          <a:prstGeom prst="rect">
            <a:avLst/>
          </a:prstGeom>
        </p:spPr>
      </p:pic>
      <p:sp>
        <p:nvSpPr>
          <p:cNvPr id="7" name="Rectangle 6">
            <a:extLst>
              <a:ext uri="{FF2B5EF4-FFF2-40B4-BE49-F238E27FC236}">
                <a16:creationId xmlns:a16="http://schemas.microsoft.com/office/drawing/2014/main" id="{88B4A54D-F400-4A60-B4D7-9E201DD2BBD4}"/>
              </a:ext>
            </a:extLst>
          </p:cNvPr>
          <p:cNvSpPr/>
          <p:nvPr/>
        </p:nvSpPr>
        <p:spPr>
          <a:xfrm>
            <a:off x="1020462" y="1067731"/>
            <a:ext cx="10506011" cy="3148684"/>
          </a:xfrm>
          <a:prstGeom prst="rect">
            <a:avLst/>
          </a:prstGeom>
          <a:gradFill>
            <a:gsLst>
              <a:gs pos="0">
                <a:srgbClr val="C00000"/>
              </a:gs>
              <a:gs pos="22000">
                <a:schemeClr val="accent1">
                  <a:lumMod val="51000"/>
                  <a:lumOff val="49000"/>
                </a:schemeClr>
              </a:gs>
              <a:gs pos="100000">
                <a:srgbClr val="7030A0">
                  <a:lumMod val="45000"/>
                  <a:lumOff val="55000"/>
                </a:srgbClr>
              </a:gs>
            </a:gsLst>
            <a:lin ang="54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Hide the Word of God into your heart so that </a:t>
            </a:r>
          </a:p>
          <a:p>
            <a:pPr algn="ctr"/>
            <a:r>
              <a:rPr lang="en-US" sz="3200" b="1" dirty="0">
                <a:solidFill>
                  <a:schemeClr val="tx1"/>
                </a:solidFill>
              </a:rPr>
              <a:t>false interpreters CANNOT change, </a:t>
            </a:r>
          </a:p>
          <a:p>
            <a:pPr algn="ctr"/>
            <a:r>
              <a:rPr lang="en-US" sz="3200" b="1" dirty="0">
                <a:solidFill>
                  <a:schemeClr val="tx1"/>
                </a:solidFill>
              </a:rPr>
              <a:t>misinterpret, dilute, or remove </a:t>
            </a:r>
          </a:p>
          <a:p>
            <a:pPr algn="ctr"/>
            <a:r>
              <a:rPr lang="en-US" sz="3200" b="1" dirty="0">
                <a:solidFill>
                  <a:schemeClr val="tx1"/>
                </a:solidFill>
              </a:rPr>
              <a:t>Scripture from true belief!!!</a:t>
            </a:r>
          </a:p>
        </p:txBody>
      </p:sp>
      <p:sp>
        <p:nvSpPr>
          <p:cNvPr id="17" name="Rectangle 16">
            <a:extLst>
              <a:ext uri="{FF2B5EF4-FFF2-40B4-BE49-F238E27FC236}">
                <a16:creationId xmlns:a16="http://schemas.microsoft.com/office/drawing/2014/main" id="{5E2A2FE2-F19E-41AA-91AD-F1210A9D7685}"/>
              </a:ext>
            </a:extLst>
          </p:cNvPr>
          <p:cNvSpPr/>
          <p:nvPr/>
        </p:nvSpPr>
        <p:spPr>
          <a:xfrm>
            <a:off x="1020461" y="488259"/>
            <a:ext cx="10506012" cy="494951"/>
          </a:xfrm>
          <a:prstGeom prst="rect">
            <a:avLst/>
          </a:prstGeom>
          <a:gradFill>
            <a:gsLst>
              <a:gs pos="0">
                <a:srgbClr val="C00000"/>
              </a:gs>
              <a:gs pos="31000">
                <a:srgbClr val="3C81C4">
                  <a:lumMod val="0"/>
                  <a:lumOff val="100000"/>
                </a:srgbClr>
              </a:gs>
              <a:gs pos="100000">
                <a:srgbClr val="7030A0"/>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Truth Revealed in the Word of God</a:t>
            </a:r>
          </a:p>
        </p:txBody>
      </p:sp>
    </p:spTree>
    <p:extLst>
      <p:ext uri="{BB962C8B-B14F-4D97-AF65-F5344CB8AC3E}">
        <p14:creationId xmlns:p14="http://schemas.microsoft.com/office/powerpoint/2010/main" val="375432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51EC2-897E-4E07-BE5A-1516ACEB3F1D}"/>
              </a:ext>
            </a:extLst>
          </p:cNvPr>
          <p:cNvSpPr/>
          <p:nvPr/>
        </p:nvSpPr>
        <p:spPr>
          <a:xfrm>
            <a:off x="897623" y="427838"/>
            <a:ext cx="9957732" cy="914400"/>
          </a:xfrm>
          <a:prstGeom prst="rect">
            <a:avLst/>
          </a:prstGeom>
          <a:solidFill>
            <a:srgbClr val="92D050"/>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      </a:t>
            </a:r>
            <a:r>
              <a:rPr lang="en-US" b="1" dirty="0">
                <a:solidFill>
                  <a:schemeClr val="tx1"/>
                </a:solidFill>
              </a:rPr>
              <a:t>I said, I will take heed to my ways, That I sin not with my tongue: </a:t>
            </a:r>
          </a:p>
          <a:p>
            <a:pPr algn="ctr"/>
            <a:r>
              <a:rPr lang="en-US" b="1" dirty="0">
                <a:solidFill>
                  <a:schemeClr val="tx1"/>
                </a:solidFill>
              </a:rPr>
              <a:t>I will keep my mouth with a bridle, While the wicked is before me. </a:t>
            </a:r>
            <a:r>
              <a:rPr lang="en-US" dirty="0">
                <a:solidFill>
                  <a:schemeClr val="tx1"/>
                </a:solidFill>
              </a:rPr>
              <a:t>(Psalm 39:1)</a:t>
            </a:r>
          </a:p>
          <a:p>
            <a:pPr algn="ctr"/>
            <a:endParaRPr lang="en-US" sz="2000" dirty="0">
              <a:solidFill>
                <a:schemeClr val="tx1"/>
              </a:solidFill>
            </a:endParaRPr>
          </a:p>
        </p:txBody>
      </p:sp>
      <p:pic>
        <p:nvPicPr>
          <p:cNvPr id="2" name="Picture 1">
            <a:extLst>
              <a:ext uri="{FF2B5EF4-FFF2-40B4-BE49-F238E27FC236}">
                <a16:creationId xmlns:a16="http://schemas.microsoft.com/office/drawing/2014/main" id="{E96EED82-74C0-42D0-BF07-82004445AD3D}"/>
              </a:ext>
            </a:extLst>
          </p:cNvPr>
          <p:cNvPicPr>
            <a:picLocks noChangeAspect="1"/>
          </p:cNvPicPr>
          <p:nvPr/>
        </p:nvPicPr>
        <p:blipFill>
          <a:blip r:embed="rId2"/>
          <a:stretch>
            <a:fillRect/>
          </a:stretch>
        </p:blipFill>
        <p:spPr>
          <a:xfrm>
            <a:off x="303736" y="4437776"/>
            <a:ext cx="1773152" cy="2251276"/>
          </a:xfrm>
          <a:prstGeom prst="rect">
            <a:avLst/>
          </a:prstGeom>
        </p:spPr>
      </p:pic>
      <p:sp>
        <p:nvSpPr>
          <p:cNvPr id="4" name="Rectangle 3">
            <a:extLst>
              <a:ext uri="{FF2B5EF4-FFF2-40B4-BE49-F238E27FC236}">
                <a16:creationId xmlns:a16="http://schemas.microsoft.com/office/drawing/2014/main" id="{8BF43BAD-0F98-439F-BB38-6AC489494EA4}"/>
              </a:ext>
            </a:extLst>
          </p:cNvPr>
          <p:cNvSpPr/>
          <p:nvPr/>
        </p:nvSpPr>
        <p:spPr>
          <a:xfrm>
            <a:off x="885768" y="1398864"/>
            <a:ext cx="9969587" cy="3028426"/>
          </a:xfrm>
          <a:prstGeom prst="rect">
            <a:avLst/>
          </a:prstGeom>
          <a:solidFill>
            <a:srgbClr val="00E9C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Even so the tongue is a little member, and boasteth great things. Behold, how great a matter a little fire kindleth! And the tongue is a fire, a world of iniquity: so is the tongue among our members, that it defileth the whole body, and setteth on fire the course of nature; and it is set on fire of hell. For every kind of beasts, and of birds, and of serpents, and of things in the sea, is tamed, and hath been tamed of mankind: But the tongue can no man tame;  it is an unruly evil, full of deadly poison. Therewith bless we God, even the Father; and therewith curse we men, which are made after the similitude of God. Out of the same mouth proceedeth blessing and cursing. My brethren, these things ought not so to be. </a:t>
            </a:r>
          </a:p>
          <a:p>
            <a:pPr algn="ctr"/>
            <a:r>
              <a:rPr lang="en-US" dirty="0">
                <a:solidFill>
                  <a:schemeClr val="tx1"/>
                </a:solidFill>
              </a:rPr>
              <a:t>(James 3:5-10)</a:t>
            </a:r>
            <a:endParaRPr lang="en-US" b="1" dirty="0">
              <a:solidFill>
                <a:schemeClr val="tx1"/>
              </a:solidFill>
            </a:endParaRPr>
          </a:p>
        </p:txBody>
      </p:sp>
      <p:sp>
        <p:nvSpPr>
          <p:cNvPr id="5" name="Rectangle 4">
            <a:extLst>
              <a:ext uri="{FF2B5EF4-FFF2-40B4-BE49-F238E27FC236}">
                <a16:creationId xmlns:a16="http://schemas.microsoft.com/office/drawing/2014/main" id="{07DB4CF7-B8CF-46C8-B1E6-5A9F31AC6C28}"/>
              </a:ext>
            </a:extLst>
          </p:cNvPr>
          <p:cNvSpPr/>
          <p:nvPr/>
        </p:nvSpPr>
        <p:spPr>
          <a:xfrm>
            <a:off x="2076888" y="4857224"/>
            <a:ext cx="2718033" cy="1468073"/>
          </a:xfrm>
          <a:prstGeom prst="rect">
            <a:avLst/>
          </a:prstGeom>
          <a:gradFill flip="none" rotWithShape="1">
            <a:gsLst>
              <a:gs pos="0">
                <a:srgbClr val="05F8D8"/>
              </a:gs>
              <a:gs pos="50000">
                <a:schemeClr val="accent1">
                  <a:shade val="67500"/>
                  <a:satMod val="115000"/>
                </a:schemeClr>
              </a:gs>
              <a:gs pos="100000">
                <a:srgbClr val="9DDD58"/>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wicked will take advantage of a Christians’ sins through </a:t>
            </a:r>
          </a:p>
          <a:p>
            <a:pPr algn="ctr"/>
            <a:r>
              <a:rPr lang="en-US" sz="1400" dirty="0"/>
              <a:t>their tongues</a:t>
            </a:r>
          </a:p>
        </p:txBody>
      </p:sp>
      <p:sp>
        <p:nvSpPr>
          <p:cNvPr id="6" name="Rectangle 5">
            <a:extLst>
              <a:ext uri="{FF2B5EF4-FFF2-40B4-BE49-F238E27FC236}">
                <a16:creationId xmlns:a16="http://schemas.microsoft.com/office/drawing/2014/main" id="{CD0FFB08-76A0-4170-834F-B23EBC8CA8DB}"/>
              </a:ext>
            </a:extLst>
          </p:cNvPr>
          <p:cNvSpPr/>
          <p:nvPr/>
        </p:nvSpPr>
        <p:spPr>
          <a:xfrm>
            <a:off x="5209056" y="4857224"/>
            <a:ext cx="2718033" cy="1468073"/>
          </a:xfrm>
          <a:prstGeom prst="rect">
            <a:avLst/>
          </a:prstGeom>
          <a:gradFill flip="none" rotWithShape="1">
            <a:gsLst>
              <a:gs pos="0">
                <a:schemeClr val="accent1">
                  <a:shade val="30000"/>
                  <a:satMod val="115000"/>
                </a:schemeClr>
              </a:gs>
              <a:gs pos="50000">
                <a:srgbClr val="9DDD58"/>
              </a:gs>
              <a:gs pos="100000">
                <a:srgbClr val="09FAE3"/>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sinning tongue can defile the entire body and prevent </a:t>
            </a:r>
          </a:p>
          <a:p>
            <a:pPr algn="ctr"/>
            <a:r>
              <a:rPr lang="en-US" sz="1400" dirty="0"/>
              <a:t>spiritual restoration</a:t>
            </a:r>
          </a:p>
        </p:txBody>
      </p:sp>
      <p:sp>
        <p:nvSpPr>
          <p:cNvPr id="9" name="Rectangle 8">
            <a:extLst>
              <a:ext uri="{FF2B5EF4-FFF2-40B4-BE49-F238E27FC236}">
                <a16:creationId xmlns:a16="http://schemas.microsoft.com/office/drawing/2014/main" id="{4639D370-B3AF-4497-AE96-D04809DFCFCB}"/>
              </a:ext>
            </a:extLst>
          </p:cNvPr>
          <p:cNvSpPr/>
          <p:nvPr/>
        </p:nvSpPr>
        <p:spPr>
          <a:xfrm>
            <a:off x="8140903" y="4857224"/>
            <a:ext cx="2718033" cy="1468073"/>
          </a:xfrm>
          <a:prstGeom prst="rect">
            <a:avLst/>
          </a:prstGeom>
          <a:gradFill flip="none" rotWithShape="1">
            <a:gsLst>
              <a:gs pos="0">
                <a:srgbClr val="008661"/>
              </a:gs>
              <a:gs pos="50000">
                <a:schemeClr val="accent1">
                  <a:shade val="67500"/>
                  <a:satMod val="115000"/>
                </a:schemeClr>
              </a:gs>
              <a:gs pos="100000">
                <a:srgbClr val="05F8D8"/>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sinning tongue is unruly and full of deadly poison</a:t>
            </a:r>
          </a:p>
        </p:txBody>
      </p:sp>
    </p:spTree>
    <p:extLst>
      <p:ext uri="{BB962C8B-B14F-4D97-AF65-F5344CB8AC3E}">
        <p14:creationId xmlns:p14="http://schemas.microsoft.com/office/powerpoint/2010/main" val="2793933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CBB5E5-9D15-4985-B09E-E871415CA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1895913"/>
            <a:ext cx="2923945" cy="4496079"/>
          </a:xfrm>
          <a:prstGeom prst="rect">
            <a:avLst/>
          </a:prstGeom>
        </p:spPr>
      </p:pic>
      <p:sp>
        <p:nvSpPr>
          <p:cNvPr id="2" name="Rectangle 1">
            <a:extLst>
              <a:ext uri="{FF2B5EF4-FFF2-40B4-BE49-F238E27FC236}">
                <a16:creationId xmlns:a16="http://schemas.microsoft.com/office/drawing/2014/main" id="{39C81FA8-E5C3-4D30-94F9-78B02FAADCE9}"/>
              </a:ext>
            </a:extLst>
          </p:cNvPr>
          <p:cNvSpPr/>
          <p:nvPr/>
        </p:nvSpPr>
        <p:spPr>
          <a:xfrm>
            <a:off x="998290" y="466008"/>
            <a:ext cx="9966121" cy="867842"/>
          </a:xfrm>
          <a:prstGeom prst="rect">
            <a:avLst/>
          </a:prstGeom>
          <a:gradFill>
            <a:gsLst>
              <a:gs pos="0">
                <a:srgbClr val="065798"/>
              </a:gs>
              <a:gs pos="50000">
                <a:srgbClr val="523D9B"/>
              </a:gs>
              <a:gs pos="100000">
                <a:srgbClr val="002060"/>
              </a:gs>
            </a:gsLst>
            <a:path path="circle">
              <a:fillToRect l="50000" t="50000" r="50000" b="50000"/>
            </a:path>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Romans 8:1-14 is a perfect map of walking with the spiritually restored life</a:t>
            </a:r>
          </a:p>
        </p:txBody>
      </p:sp>
      <p:sp>
        <p:nvSpPr>
          <p:cNvPr id="8" name="Rectangle 7">
            <a:extLst>
              <a:ext uri="{FF2B5EF4-FFF2-40B4-BE49-F238E27FC236}">
                <a16:creationId xmlns:a16="http://schemas.microsoft.com/office/drawing/2014/main" id="{B97F6308-2BA4-480C-AF35-CCF5CE5FF586}"/>
              </a:ext>
            </a:extLst>
          </p:cNvPr>
          <p:cNvSpPr/>
          <p:nvPr/>
        </p:nvSpPr>
        <p:spPr>
          <a:xfrm>
            <a:off x="1015067" y="1564849"/>
            <a:ext cx="9932565" cy="4827143"/>
          </a:xfrm>
          <a:prstGeom prst="rect">
            <a:avLst/>
          </a:prstGeom>
          <a:gradFill flip="none" rotWithShape="1">
            <a:gsLst>
              <a:gs pos="0">
                <a:srgbClr val="065798"/>
              </a:gs>
              <a:gs pos="50000">
                <a:srgbClr val="523D9B"/>
              </a:gs>
              <a:gs pos="100000">
                <a:srgbClr val="002060"/>
              </a:gs>
            </a:gsLst>
            <a:path path="circle">
              <a:fillToRect l="50000" t="50000" r="50000" b="50000"/>
            </a:path>
            <a:tileRect/>
          </a:gradFill>
          <a:ln>
            <a:noFill/>
          </a:ln>
          <a:scene3d>
            <a:camera prst="obliqueTopRigh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a:p>
            <a:pPr algn="just"/>
            <a:r>
              <a:rPr lang="en-US" dirty="0"/>
              <a:t>There is therefore now no condemnation to them which are in Christ Jesus, who walk not after the flesh, but after the Spirit. For the law of the Spirit of life in Christ Jesus hath made me free from the law of sin and death.  For what the law could not do, in that it was weak through the flesh, God sending his own Son in the likeness of sinful flesh, and for sin, condemned sin in the flesh: That the righteousness of the law might be fulfilled in us, who walk not after the flesh, but after the Spirit. For they that are after the flesh do mind the things of the flesh; but they that are after the Spirit the things of the Spirit. For to be carnally minded is death; but to be spiritually minded is life and peace. Because the carnal mind is enmity against God: for it is not subject to the law of God, neither indeed can be. So then they that are in the flesh cannot please God. But ye are not in the flesh, but in the Spirit, if so be that the Spirit of God dwell in you. Now if any man have not the Spirit of Christ, he is none of his. And if Christ be in you, the body is dead because of sin; but the Spirit is life because of righteousness. But if the Spirit of him that raised up Jesus from the dead dwell in you, he that raised up Christ from the dead shall also quicken your mortal bodies by his Spirit that dwelleth in you. Therefore, brethren, we are debtors, not to the flesh, to live after the flesh. For if ye live after the flesh, ye shall die: but if ye through the Spirit do mortify the deeds of the body, ye shall live. For as many as are led by the Spirit of God, they are the sons of God.  </a:t>
            </a:r>
          </a:p>
          <a:p>
            <a:pPr algn="just"/>
            <a:endParaRPr lang="en-US" dirty="0"/>
          </a:p>
        </p:txBody>
      </p:sp>
    </p:spTree>
    <p:extLst>
      <p:ext uri="{BB962C8B-B14F-4D97-AF65-F5344CB8AC3E}">
        <p14:creationId xmlns:p14="http://schemas.microsoft.com/office/powerpoint/2010/main" val="296327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1" nodeType="clickEffect">
                                  <p:stCondLst>
                                    <p:cond delay="0"/>
                                  </p:stCondLst>
                                  <p:childTnLst>
                                    <p:animClr clrSpc="rgb" dir="cw">
                                      <p:cBhvr>
                                        <p:cTn id="12" dur="2000" fill="hold"/>
                                        <p:tgtEl>
                                          <p:spTgt spid="8"/>
                                        </p:tgtEl>
                                        <p:attrNameLst>
                                          <p:attrName>fillcolor</p:attrName>
                                        </p:attrNameLst>
                                      </p:cBhvr>
                                      <p:to>
                                        <a:schemeClr val="accent2"/>
                                      </p:to>
                                    </p:animClr>
                                    <p:set>
                                      <p:cBhvr>
                                        <p:cTn id="13" dur="2000" fill="hold"/>
                                        <p:tgtEl>
                                          <p:spTgt spid="8"/>
                                        </p:tgtEl>
                                        <p:attrNameLst>
                                          <p:attrName>fill.type</p:attrName>
                                        </p:attrNameLst>
                                      </p:cBhvr>
                                      <p:to>
                                        <p:strVal val="solid"/>
                                      </p:to>
                                    </p:set>
                                    <p:set>
                                      <p:cBhvr>
                                        <p:cTn id="14"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1793BC-D681-4FC1-A119-A8DC79D7E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745" y="4804883"/>
            <a:ext cx="5205255" cy="2053117"/>
          </a:xfrm>
          <a:prstGeom prst="rect">
            <a:avLst/>
          </a:prstGeom>
        </p:spPr>
      </p:pic>
      <p:sp>
        <p:nvSpPr>
          <p:cNvPr id="10" name="Rectangle 9">
            <a:extLst>
              <a:ext uri="{FF2B5EF4-FFF2-40B4-BE49-F238E27FC236}">
                <a16:creationId xmlns:a16="http://schemas.microsoft.com/office/drawing/2014/main" id="{85C5A7A5-1A5D-4CF2-8C79-4BC2F06605A8}"/>
              </a:ext>
            </a:extLst>
          </p:cNvPr>
          <p:cNvSpPr/>
          <p:nvPr/>
        </p:nvSpPr>
        <p:spPr>
          <a:xfrm>
            <a:off x="989814" y="527901"/>
            <a:ext cx="10699423" cy="1234911"/>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 is therefore now no condemnation to them which are in Christ Jesus, </a:t>
            </a:r>
          </a:p>
          <a:p>
            <a:pPr algn="ctr"/>
            <a:r>
              <a:rPr lang="en-US" dirty="0"/>
              <a:t>who walk not after the flesh, but after the Spirit. (Romans 8:1)</a:t>
            </a:r>
          </a:p>
        </p:txBody>
      </p:sp>
      <p:sp>
        <p:nvSpPr>
          <p:cNvPr id="11" name="Rectangle: Rounded Corners 10">
            <a:extLst>
              <a:ext uri="{FF2B5EF4-FFF2-40B4-BE49-F238E27FC236}">
                <a16:creationId xmlns:a16="http://schemas.microsoft.com/office/drawing/2014/main" id="{12E7F7A4-E6B4-4732-A189-6435BFBC215D}"/>
              </a:ext>
            </a:extLst>
          </p:cNvPr>
          <p:cNvSpPr/>
          <p:nvPr/>
        </p:nvSpPr>
        <p:spPr>
          <a:xfrm>
            <a:off x="2190161" y="2149310"/>
            <a:ext cx="3412503" cy="1762812"/>
          </a:xfrm>
          <a:prstGeom prst="roundRect">
            <a:avLst/>
          </a:prstGeom>
          <a:solidFill>
            <a:srgbClr val="990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that follow Jesus Christ</a:t>
            </a:r>
          </a:p>
          <a:p>
            <a:pPr algn="ctr"/>
            <a:r>
              <a:rPr lang="en-US" dirty="0"/>
              <a:t> walk with the Holy Spirit in </a:t>
            </a:r>
          </a:p>
          <a:p>
            <a:pPr algn="ctr"/>
            <a:r>
              <a:rPr lang="en-US" dirty="0"/>
              <a:t>a spiritual life</a:t>
            </a:r>
          </a:p>
        </p:txBody>
      </p:sp>
      <p:sp>
        <p:nvSpPr>
          <p:cNvPr id="12" name="Rectangle: Rounded Corners 11">
            <a:extLst>
              <a:ext uri="{FF2B5EF4-FFF2-40B4-BE49-F238E27FC236}">
                <a16:creationId xmlns:a16="http://schemas.microsoft.com/office/drawing/2014/main" id="{CDF6F1DB-C6C2-47C1-A031-ED4D182A9D65}"/>
              </a:ext>
            </a:extLst>
          </p:cNvPr>
          <p:cNvSpPr/>
          <p:nvPr/>
        </p:nvSpPr>
        <p:spPr>
          <a:xfrm>
            <a:off x="6986745" y="2894028"/>
            <a:ext cx="3412503" cy="1762811"/>
          </a:xfrm>
          <a:prstGeom prst="roundRect">
            <a:avLst/>
          </a:prstGeom>
          <a:solidFill>
            <a:srgbClr val="4D0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Those that DO NOT follow Jesus Christ walk after the flesh in a worldly natural life.</a:t>
            </a:r>
          </a:p>
        </p:txBody>
      </p:sp>
      <p:sp>
        <p:nvSpPr>
          <p:cNvPr id="13" name="Rectangle: Rounded Corners 12">
            <a:extLst>
              <a:ext uri="{FF2B5EF4-FFF2-40B4-BE49-F238E27FC236}">
                <a16:creationId xmlns:a16="http://schemas.microsoft.com/office/drawing/2014/main" id="{405FFA69-8D9F-4FA8-814A-3945913CBFBF}"/>
              </a:ext>
            </a:extLst>
          </p:cNvPr>
          <p:cNvSpPr/>
          <p:nvPr/>
        </p:nvSpPr>
        <p:spPr>
          <a:xfrm>
            <a:off x="2212157" y="4804883"/>
            <a:ext cx="3412503" cy="1762811"/>
          </a:xfrm>
          <a:prstGeom prst="roundRect">
            <a:avLst/>
          </a:prstGeom>
          <a:solidFill>
            <a:srgbClr val="973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Watching the walk of others easily discerns whether they walk with the world, or walk with the Spirit</a:t>
            </a:r>
          </a:p>
        </p:txBody>
      </p:sp>
    </p:spTree>
    <p:extLst>
      <p:ext uri="{BB962C8B-B14F-4D97-AF65-F5344CB8AC3E}">
        <p14:creationId xmlns:p14="http://schemas.microsoft.com/office/powerpoint/2010/main" val="236442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ppt_w</p:attrName>
                                        </p:attrNameLst>
                                      </p:cBhvr>
                                      <p:tavLst>
                                        <p:tav tm="0" fmla="#ppt_w*sin(2.5*pi*$)">
                                          <p:val>
                                            <p:fltVal val="0"/>
                                          </p:val>
                                        </p:tav>
                                        <p:tav tm="100000">
                                          <p:val>
                                            <p:fltVal val="1"/>
                                          </p:val>
                                        </p:tav>
                                      </p:tavLst>
                                    </p:anim>
                                    <p:anim calcmode="lin" valueType="num">
                                      <p:cBhvr>
                                        <p:cTn id="23"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16F04D-9C51-4FA2-9599-DD178322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44" y="3532423"/>
            <a:ext cx="4517271" cy="3111658"/>
          </a:xfrm>
          <a:prstGeom prst="rect">
            <a:avLst/>
          </a:prstGeom>
        </p:spPr>
      </p:pic>
      <p:sp>
        <p:nvSpPr>
          <p:cNvPr id="2" name="Rectangle 1">
            <a:extLst>
              <a:ext uri="{FF2B5EF4-FFF2-40B4-BE49-F238E27FC236}">
                <a16:creationId xmlns:a16="http://schemas.microsoft.com/office/drawing/2014/main" id="{9AEA39BB-8E23-4FB3-A2A7-C21B7D223627}"/>
              </a:ext>
            </a:extLst>
          </p:cNvPr>
          <p:cNvSpPr/>
          <p:nvPr/>
        </p:nvSpPr>
        <p:spPr>
          <a:xfrm>
            <a:off x="806741" y="213919"/>
            <a:ext cx="10578517" cy="1266738"/>
          </a:xfrm>
          <a:prstGeom prst="rect">
            <a:avLst/>
          </a:prstGeom>
          <a:gradFill flip="none" rotWithShape="1">
            <a:gsLst>
              <a:gs pos="0">
                <a:srgbClr val="DC2733"/>
              </a:gs>
              <a:gs pos="82000">
                <a:srgbClr val="63001B"/>
              </a:gs>
              <a:gs pos="100000">
                <a:srgbClr val="A1490E"/>
              </a:gs>
            </a:gsLst>
            <a:path path="circle">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the </a:t>
            </a:r>
            <a:r>
              <a:rPr lang="en-US" sz="2400" b="1" dirty="0">
                <a:solidFill>
                  <a:srgbClr val="FFFF00"/>
                </a:solidFill>
              </a:rPr>
              <a:t>law of the Spirit of life in Christ Jesus </a:t>
            </a:r>
            <a:r>
              <a:rPr lang="en-US" dirty="0"/>
              <a:t>hath made me free from the law of sin and death. </a:t>
            </a:r>
          </a:p>
          <a:p>
            <a:pPr algn="ctr"/>
            <a:r>
              <a:rPr lang="en-US" dirty="0"/>
              <a:t>For what the law could not do, in that it was weak through the flesh, God sending his own Son </a:t>
            </a:r>
          </a:p>
          <a:p>
            <a:pPr algn="ctr"/>
            <a:r>
              <a:rPr lang="en-US" dirty="0"/>
              <a:t>in the likeness of sinful flesh, and for sin, condemned sin in the flesh: (Romans 8:2-3)</a:t>
            </a:r>
            <a:endParaRPr lang="en-US" b="1" dirty="0"/>
          </a:p>
        </p:txBody>
      </p:sp>
      <p:sp>
        <p:nvSpPr>
          <p:cNvPr id="3" name="Diamond 2">
            <a:extLst>
              <a:ext uri="{FF2B5EF4-FFF2-40B4-BE49-F238E27FC236}">
                <a16:creationId xmlns:a16="http://schemas.microsoft.com/office/drawing/2014/main" id="{F34363B6-469E-4E54-AEC6-3AFF12E2D4B3}"/>
              </a:ext>
            </a:extLst>
          </p:cNvPr>
          <p:cNvSpPr/>
          <p:nvPr/>
        </p:nvSpPr>
        <p:spPr>
          <a:xfrm>
            <a:off x="806741" y="1888032"/>
            <a:ext cx="3485478" cy="2338307"/>
          </a:xfrm>
          <a:prstGeom prst="diamond">
            <a:avLst/>
          </a:prstGeom>
          <a:solidFill>
            <a:srgbClr val="52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a:t>
            </a:r>
            <a:r>
              <a:rPr lang="en-US" b="1" dirty="0"/>
              <a:t>NOT</a:t>
            </a:r>
            <a:r>
              <a:rPr lang="en-US" dirty="0"/>
              <a:t> free Christians from the laws of the LORD GOD</a:t>
            </a:r>
          </a:p>
        </p:txBody>
      </p:sp>
      <p:sp>
        <p:nvSpPr>
          <p:cNvPr id="5" name="Diamond 4">
            <a:extLst>
              <a:ext uri="{FF2B5EF4-FFF2-40B4-BE49-F238E27FC236}">
                <a16:creationId xmlns:a16="http://schemas.microsoft.com/office/drawing/2014/main" id="{C9EEF4BA-225E-48F0-B35A-395740FF2960}"/>
              </a:ext>
            </a:extLst>
          </p:cNvPr>
          <p:cNvSpPr/>
          <p:nvPr/>
        </p:nvSpPr>
        <p:spPr>
          <a:xfrm>
            <a:off x="4292219" y="1888031"/>
            <a:ext cx="3485478" cy="2338307"/>
          </a:xfrm>
          <a:prstGeom prst="diamon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a:t>
            </a:r>
            <a:r>
              <a:rPr lang="en-US" b="1" dirty="0"/>
              <a:t>NOT</a:t>
            </a:r>
            <a:r>
              <a:rPr lang="en-US" dirty="0"/>
              <a:t> make Christians accountable to the laws of the LORD GOD</a:t>
            </a:r>
          </a:p>
        </p:txBody>
      </p:sp>
      <p:sp>
        <p:nvSpPr>
          <p:cNvPr id="6" name="Diamond 5">
            <a:extLst>
              <a:ext uri="{FF2B5EF4-FFF2-40B4-BE49-F238E27FC236}">
                <a16:creationId xmlns:a16="http://schemas.microsoft.com/office/drawing/2014/main" id="{AFF5E1DF-C464-4D49-8B59-E3268B872E60}"/>
              </a:ext>
            </a:extLst>
          </p:cNvPr>
          <p:cNvSpPr/>
          <p:nvPr/>
        </p:nvSpPr>
        <p:spPr>
          <a:xfrm>
            <a:off x="7784786" y="1888031"/>
            <a:ext cx="3492566" cy="2338307"/>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a:t>
            </a:r>
            <a:r>
              <a:rPr lang="en-US" b="1" dirty="0"/>
              <a:t>NOT</a:t>
            </a:r>
            <a:r>
              <a:rPr lang="en-US" dirty="0"/>
              <a:t> make Christians free from the laws of Man</a:t>
            </a:r>
          </a:p>
        </p:txBody>
      </p:sp>
      <p:sp>
        <p:nvSpPr>
          <p:cNvPr id="7" name="Diamond 6">
            <a:extLst>
              <a:ext uri="{FF2B5EF4-FFF2-40B4-BE49-F238E27FC236}">
                <a16:creationId xmlns:a16="http://schemas.microsoft.com/office/drawing/2014/main" id="{C0CCECF5-672C-4DF2-8A14-C9647EE65142}"/>
              </a:ext>
            </a:extLst>
          </p:cNvPr>
          <p:cNvSpPr/>
          <p:nvPr/>
        </p:nvSpPr>
        <p:spPr>
          <a:xfrm>
            <a:off x="4878511" y="3836336"/>
            <a:ext cx="5798372" cy="2807745"/>
          </a:xfrm>
          <a:prstGeom prst="diamond">
            <a:avLst/>
          </a:prstGeom>
          <a:gradFill flip="none" rotWithShape="1">
            <a:gsLst>
              <a:gs pos="0">
                <a:srgbClr val="00B050"/>
              </a:gs>
              <a:gs pos="37000">
                <a:srgbClr val="002060"/>
              </a:gs>
              <a:gs pos="100000">
                <a:srgbClr val="7030A0">
                  <a:shade val="100000"/>
                  <a:satMod val="115000"/>
                </a:srgbClr>
              </a:gs>
            </a:gsLst>
            <a:lin ang="5400000" scaled="1"/>
            <a:tileRect/>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Makes Christians </a:t>
            </a:r>
            <a:r>
              <a:rPr lang="en-US" sz="2400" b="1" dirty="0"/>
              <a:t>FREE</a:t>
            </a:r>
            <a:r>
              <a:rPr lang="en-US" sz="2400" dirty="0"/>
              <a:t> from the law of sin and death!</a:t>
            </a:r>
          </a:p>
        </p:txBody>
      </p:sp>
    </p:spTree>
    <p:extLst>
      <p:ext uri="{BB962C8B-B14F-4D97-AF65-F5344CB8AC3E}">
        <p14:creationId xmlns:p14="http://schemas.microsoft.com/office/powerpoint/2010/main" val="73836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7" y="2202968"/>
            <a:ext cx="3949992" cy="4655031"/>
          </a:xfrm>
          <a:prstGeom prst="rect">
            <a:avLst/>
          </a:prstGeom>
        </p:spPr>
      </p:pic>
      <p:sp>
        <p:nvSpPr>
          <p:cNvPr id="3" name="Rectangle 2">
            <a:extLst>
              <a:ext uri="{FF2B5EF4-FFF2-40B4-BE49-F238E27FC236}">
                <a16:creationId xmlns:a16="http://schemas.microsoft.com/office/drawing/2014/main" id="{3CF765F3-E623-441B-BCDF-F1442F0B9ACD}"/>
              </a:ext>
            </a:extLst>
          </p:cNvPr>
          <p:cNvSpPr/>
          <p:nvPr/>
        </p:nvSpPr>
        <p:spPr>
          <a:xfrm>
            <a:off x="755053" y="496398"/>
            <a:ext cx="10922466" cy="1400961"/>
          </a:xfrm>
          <a:prstGeom prst="rect">
            <a:avLst/>
          </a:prstGeom>
          <a:gradFill>
            <a:gsLst>
              <a:gs pos="0">
                <a:srgbClr val="002060"/>
              </a:gs>
              <a:gs pos="37000">
                <a:srgbClr val="0063B0"/>
              </a:gs>
              <a:gs pos="100000">
                <a:srgbClr val="02E3CA"/>
              </a:gs>
            </a:gsLst>
            <a:lin ang="5400000" scaled="1"/>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 what the law could not do, in that it was weak through the flesh, God sending his own Son in the likeness of sinful flesh, and for sin, condemned sin in the flesh: That the righteousness of the law might be fulfilled in us, who walk not after the flesh, but after the Spirit.  (Romans 8:3-4)</a:t>
            </a:r>
          </a:p>
        </p:txBody>
      </p:sp>
      <p:sp>
        <p:nvSpPr>
          <p:cNvPr id="4" name="Rectangle: Rounded Corners 3">
            <a:extLst>
              <a:ext uri="{FF2B5EF4-FFF2-40B4-BE49-F238E27FC236}">
                <a16:creationId xmlns:a16="http://schemas.microsoft.com/office/drawing/2014/main" id="{627222CA-F3D8-4E0E-B73F-DA332DE9B8B9}"/>
              </a:ext>
            </a:extLst>
          </p:cNvPr>
          <p:cNvSpPr/>
          <p:nvPr/>
        </p:nvSpPr>
        <p:spPr>
          <a:xfrm>
            <a:off x="3610318" y="2113757"/>
            <a:ext cx="5005286" cy="871489"/>
          </a:xfrm>
          <a:prstGeom prst="roundRect">
            <a:avLst/>
          </a:prstGeom>
          <a:solidFill>
            <a:srgbClr val="0578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Flesh was to weak to obey the LORD God’s Law</a:t>
            </a:r>
          </a:p>
        </p:txBody>
      </p:sp>
      <p:sp>
        <p:nvSpPr>
          <p:cNvPr id="5" name="Rectangle: Rounded Corners 4">
            <a:extLst>
              <a:ext uri="{FF2B5EF4-FFF2-40B4-BE49-F238E27FC236}">
                <a16:creationId xmlns:a16="http://schemas.microsoft.com/office/drawing/2014/main" id="{7B4EDF20-A3EE-4C39-8DFB-710C7F4C7919}"/>
              </a:ext>
            </a:extLst>
          </p:cNvPr>
          <p:cNvSpPr/>
          <p:nvPr/>
        </p:nvSpPr>
        <p:spPr>
          <a:xfrm>
            <a:off x="4412684" y="2662218"/>
            <a:ext cx="5005286" cy="871489"/>
          </a:xfrm>
          <a:prstGeom prst="roundRect">
            <a:avLst/>
          </a:prstGeom>
          <a:solidFill>
            <a:srgbClr val="069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 Christ assumed the likeness of sinful flesh</a:t>
            </a:r>
          </a:p>
        </p:txBody>
      </p:sp>
      <p:sp>
        <p:nvSpPr>
          <p:cNvPr id="6" name="Rectangle: Rounded Corners 5">
            <a:extLst>
              <a:ext uri="{FF2B5EF4-FFF2-40B4-BE49-F238E27FC236}">
                <a16:creationId xmlns:a16="http://schemas.microsoft.com/office/drawing/2014/main" id="{7C29DA6C-F295-4C5D-96AC-D050C41C00A8}"/>
              </a:ext>
            </a:extLst>
          </p:cNvPr>
          <p:cNvSpPr/>
          <p:nvPr/>
        </p:nvSpPr>
        <p:spPr>
          <a:xfrm>
            <a:off x="3409512" y="5355461"/>
            <a:ext cx="7832229" cy="1147781"/>
          </a:xfrm>
          <a:prstGeom prst="roundRect">
            <a:avLst/>
          </a:prstGeom>
          <a:solidFill>
            <a:srgbClr val="07D7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Rather… Christ assumed the likeness of sinful flesh</a:t>
            </a:r>
          </a:p>
          <a:p>
            <a:pPr algn="ctr"/>
            <a:r>
              <a:rPr lang="en-US" sz="3200" dirty="0"/>
              <a:t>TO CONDEMN SIN IN THE FLESH</a:t>
            </a:r>
          </a:p>
        </p:txBody>
      </p:sp>
      <p:sp>
        <p:nvSpPr>
          <p:cNvPr id="7" name="Rectangle: Rounded Corners 6">
            <a:extLst>
              <a:ext uri="{FF2B5EF4-FFF2-40B4-BE49-F238E27FC236}">
                <a16:creationId xmlns:a16="http://schemas.microsoft.com/office/drawing/2014/main" id="{92E7B4A8-C9E9-43EE-A5B8-D37AA1B69679}"/>
              </a:ext>
            </a:extLst>
          </p:cNvPr>
          <p:cNvSpPr/>
          <p:nvPr/>
        </p:nvSpPr>
        <p:spPr>
          <a:xfrm>
            <a:off x="5123329" y="3337741"/>
            <a:ext cx="5005286" cy="871489"/>
          </a:xfrm>
          <a:prstGeom prst="roundRect">
            <a:avLst/>
          </a:prstGeom>
          <a:solidFill>
            <a:srgbClr val="069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to experience life as a human</a:t>
            </a:r>
          </a:p>
        </p:txBody>
      </p:sp>
      <p:sp>
        <p:nvSpPr>
          <p:cNvPr id="8" name="Rectangle: Rounded Corners 7">
            <a:extLst>
              <a:ext uri="{FF2B5EF4-FFF2-40B4-BE49-F238E27FC236}">
                <a16:creationId xmlns:a16="http://schemas.microsoft.com/office/drawing/2014/main" id="{C097F557-582E-448F-B28B-B9F1EC45D415}"/>
              </a:ext>
            </a:extLst>
          </p:cNvPr>
          <p:cNvSpPr/>
          <p:nvPr/>
        </p:nvSpPr>
        <p:spPr>
          <a:xfrm>
            <a:off x="5833974" y="3872755"/>
            <a:ext cx="5005286" cy="871489"/>
          </a:xfrm>
          <a:prstGeom prst="roundRect">
            <a:avLst/>
          </a:prstGeom>
          <a:solidFill>
            <a:srgbClr val="069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to set an example for mankind</a:t>
            </a:r>
          </a:p>
        </p:txBody>
      </p:sp>
      <p:sp>
        <p:nvSpPr>
          <p:cNvPr id="9" name="Rectangle: Rounded Corners 8">
            <a:extLst>
              <a:ext uri="{FF2B5EF4-FFF2-40B4-BE49-F238E27FC236}">
                <a16:creationId xmlns:a16="http://schemas.microsoft.com/office/drawing/2014/main" id="{AC7AEFD6-7D3B-40AD-B158-BC62892BD572}"/>
              </a:ext>
            </a:extLst>
          </p:cNvPr>
          <p:cNvSpPr/>
          <p:nvPr/>
        </p:nvSpPr>
        <p:spPr>
          <a:xfrm flipH="1">
            <a:off x="6367457" y="4455732"/>
            <a:ext cx="5005286" cy="858042"/>
          </a:xfrm>
          <a:prstGeom prst="roundRect">
            <a:avLst/>
          </a:prstGeom>
          <a:solidFill>
            <a:srgbClr val="069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to set the standards of society</a:t>
            </a:r>
          </a:p>
        </p:txBody>
      </p:sp>
      <p:sp>
        <p:nvSpPr>
          <p:cNvPr id="10" name="Rectangle: Rounded Corners 9">
            <a:extLst>
              <a:ext uri="{FF2B5EF4-FFF2-40B4-BE49-F238E27FC236}">
                <a16:creationId xmlns:a16="http://schemas.microsoft.com/office/drawing/2014/main" id="{B9EF43A3-5999-4A43-BC10-CDD183509A67}"/>
              </a:ext>
            </a:extLst>
          </p:cNvPr>
          <p:cNvSpPr/>
          <p:nvPr/>
        </p:nvSpPr>
        <p:spPr>
          <a:xfrm>
            <a:off x="2677886" y="2113757"/>
            <a:ext cx="9106208" cy="4430044"/>
          </a:xfrm>
          <a:prstGeom prst="roundRect">
            <a:avLst/>
          </a:prstGeom>
          <a:gradFill>
            <a:gsLst>
              <a:gs pos="0">
                <a:srgbClr val="002060"/>
              </a:gs>
              <a:gs pos="37000">
                <a:srgbClr val="0063B0"/>
              </a:gs>
              <a:gs pos="100000">
                <a:srgbClr val="02E3CA"/>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RIGHTEOUSNESS of the LORD God’s Law is fulfilled</a:t>
            </a:r>
          </a:p>
          <a:p>
            <a:pPr algn="ctr"/>
            <a:r>
              <a:rPr lang="en-US" sz="2800" dirty="0"/>
              <a:t>by Christians who walk after the Spirit because </a:t>
            </a:r>
          </a:p>
          <a:p>
            <a:pPr algn="ctr"/>
            <a:r>
              <a:rPr lang="en-US" sz="2800" dirty="0"/>
              <a:t>Christ walked in the flesh to condemn sin</a:t>
            </a:r>
          </a:p>
        </p:txBody>
      </p:sp>
    </p:spTree>
    <p:extLst>
      <p:ext uri="{BB962C8B-B14F-4D97-AF65-F5344CB8AC3E}">
        <p14:creationId xmlns:p14="http://schemas.microsoft.com/office/powerpoint/2010/main" val="108904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09CAB-753A-44A6-B160-A2DB134547AB}"/>
              </a:ext>
            </a:extLst>
          </p:cNvPr>
          <p:cNvSpPr/>
          <p:nvPr/>
        </p:nvSpPr>
        <p:spPr>
          <a:xfrm>
            <a:off x="707010" y="395926"/>
            <a:ext cx="10774837" cy="1119406"/>
          </a:xfrm>
          <a:prstGeom prst="rect">
            <a:avLst/>
          </a:prstGeom>
          <a:gradFill>
            <a:gsLst>
              <a:gs pos="0">
                <a:srgbClr val="095695"/>
              </a:gs>
              <a:gs pos="37000">
                <a:srgbClr val="06264D"/>
              </a:gs>
              <a:gs pos="100000">
                <a:srgbClr val="7030A0"/>
              </a:gs>
            </a:gsLst>
            <a:lin ang="54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For they that are after the flesh do mind the things of the flesh; </a:t>
            </a:r>
          </a:p>
          <a:p>
            <a:pPr algn="ctr"/>
            <a:r>
              <a:rPr lang="en-US" b="1" dirty="0"/>
              <a:t>but they that are after the Spirit the things of the Spirit. (Romans 8:5)</a:t>
            </a:r>
          </a:p>
        </p:txBody>
      </p:sp>
      <p:pic>
        <p:nvPicPr>
          <p:cNvPr id="5" name="Picture 4">
            <a:extLst>
              <a:ext uri="{FF2B5EF4-FFF2-40B4-BE49-F238E27FC236}">
                <a16:creationId xmlns:a16="http://schemas.microsoft.com/office/drawing/2014/main" id="{68D66079-0561-49B2-BEEB-F797641B3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1895913"/>
            <a:ext cx="2923945" cy="4496079"/>
          </a:xfrm>
          <a:prstGeom prst="rect">
            <a:avLst/>
          </a:prstGeom>
        </p:spPr>
      </p:pic>
      <p:sp>
        <p:nvSpPr>
          <p:cNvPr id="3" name="Rectangle 2">
            <a:extLst>
              <a:ext uri="{FF2B5EF4-FFF2-40B4-BE49-F238E27FC236}">
                <a16:creationId xmlns:a16="http://schemas.microsoft.com/office/drawing/2014/main" id="{5BA3B767-936A-41BF-88F1-45738AC03488}"/>
              </a:ext>
            </a:extLst>
          </p:cNvPr>
          <p:cNvSpPr/>
          <p:nvPr/>
        </p:nvSpPr>
        <p:spPr>
          <a:xfrm>
            <a:off x="3972910" y="2354317"/>
            <a:ext cx="5402318" cy="1660635"/>
          </a:xfrm>
          <a:prstGeom prst="rect">
            <a:avLst/>
          </a:prstGeom>
          <a:gradFill>
            <a:gsLst>
              <a:gs pos="77000">
                <a:srgbClr val="095695"/>
              </a:gs>
              <a:gs pos="86000">
                <a:srgbClr val="06264D"/>
              </a:gs>
              <a:gs pos="100000">
                <a:srgbClr val="7030A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Things of the flesh are done in the</a:t>
            </a:r>
          </a:p>
          <a:p>
            <a:pPr algn="ctr"/>
            <a:r>
              <a:rPr lang="en-US" sz="2400" b="1" dirty="0"/>
              <a:t>NATURAL LIFE</a:t>
            </a:r>
          </a:p>
        </p:txBody>
      </p:sp>
      <p:sp>
        <p:nvSpPr>
          <p:cNvPr id="4" name="Rectangle 3">
            <a:extLst>
              <a:ext uri="{FF2B5EF4-FFF2-40B4-BE49-F238E27FC236}">
                <a16:creationId xmlns:a16="http://schemas.microsoft.com/office/drawing/2014/main" id="{F2B3447F-25B7-4198-A1B8-BCF470CD56A2}"/>
              </a:ext>
            </a:extLst>
          </p:cNvPr>
          <p:cNvSpPr/>
          <p:nvPr/>
        </p:nvSpPr>
        <p:spPr>
          <a:xfrm>
            <a:off x="3972910" y="4459263"/>
            <a:ext cx="5402318" cy="1647248"/>
          </a:xfrm>
          <a:prstGeom prst="rect">
            <a:avLst/>
          </a:prstGeom>
          <a:gradFill>
            <a:gsLst>
              <a:gs pos="0">
                <a:srgbClr val="095695"/>
              </a:gs>
              <a:gs pos="74000">
                <a:srgbClr val="08447A"/>
              </a:gs>
              <a:gs pos="83000">
                <a:srgbClr val="102755"/>
              </a:gs>
              <a:gs pos="100000">
                <a:srgbClr val="522D8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Things of the Spirit are done in the</a:t>
            </a:r>
          </a:p>
          <a:p>
            <a:pPr algn="ctr"/>
            <a:r>
              <a:rPr lang="en-US" sz="2400" b="1" dirty="0"/>
              <a:t>SPIRITUAL LIFE</a:t>
            </a:r>
          </a:p>
        </p:txBody>
      </p:sp>
      <p:sp>
        <p:nvSpPr>
          <p:cNvPr id="6" name="Rectangle 5">
            <a:extLst>
              <a:ext uri="{FF2B5EF4-FFF2-40B4-BE49-F238E27FC236}">
                <a16:creationId xmlns:a16="http://schemas.microsoft.com/office/drawing/2014/main" id="{4B204DE2-1061-44DA-A41C-03A05C8D635E}"/>
              </a:ext>
            </a:extLst>
          </p:cNvPr>
          <p:cNvSpPr/>
          <p:nvPr/>
        </p:nvSpPr>
        <p:spPr>
          <a:xfrm>
            <a:off x="3657599" y="2001643"/>
            <a:ext cx="6453052" cy="4284617"/>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Understanding Natural Life and Spiritual Life are important terms to advanced Becker Bible  Ministries students that are </a:t>
            </a:r>
          </a:p>
          <a:p>
            <a:pPr algn="ctr"/>
            <a:r>
              <a:rPr lang="en-US" dirty="0">
                <a:solidFill>
                  <a:schemeClr val="tx1"/>
                </a:solidFill>
              </a:rPr>
              <a:t>training to become Professional Theologists, </a:t>
            </a:r>
          </a:p>
          <a:p>
            <a:pPr algn="ctr"/>
            <a:r>
              <a:rPr lang="en-US" dirty="0">
                <a:solidFill>
                  <a:schemeClr val="tx1"/>
                </a:solidFill>
              </a:rPr>
              <a:t>Ordained Pastors, or Endorsed Chaplains.</a:t>
            </a:r>
          </a:p>
          <a:p>
            <a:pPr algn="ctr"/>
            <a:endParaRPr lang="en-US" dirty="0">
              <a:solidFill>
                <a:schemeClr val="tx1"/>
              </a:solidFill>
            </a:endParaRPr>
          </a:p>
          <a:p>
            <a:pPr algn="ctr"/>
            <a:r>
              <a:rPr lang="en-US" dirty="0">
                <a:solidFill>
                  <a:schemeClr val="tx1"/>
                </a:solidFill>
              </a:rPr>
              <a:t>As you go through this BI100 Module 3_3, contact your </a:t>
            </a:r>
          </a:p>
          <a:p>
            <a:pPr algn="ctr"/>
            <a:r>
              <a:rPr lang="en-US" dirty="0">
                <a:solidFill>
                  <a:schemeClr val="tx1"/>
                </a:solidFill>
              </a:rPr>
              <a:t>Professors if you have any difficulty understanding </a:t>
            </a:r>
          </a:p>
          <a:p>
            <a:pPr algn="ctr"/>
            <a:r>
              <a:rPr lang="en-US" dirty="0">
                <a:solidFill>
                  <a:schemeClr val="tx1"/>
                </a:solidFill>
              </a:rPr>
              <a:t>this concept deeply.</a:t>
            </a:r>
          </a:p>
        </p:txBody>
      </p:sp>
    </p:spTree>
    <p:extLst>
      <p:ext uri="{BB962C8B-B14F-4D97-AF65-F5344CB8AC3E}">
        <p14:creationId xmlns:p14="http://schemas.microsoft.com/office/powerpoint/2010/main" val="56586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5378</TotalTime>
  <Words>1688</Words>
  <Application>Microsoft Office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3.3– Romans 8:1-14 Spiritual Restoration</dc:title>
  <dc:creator>Kathy L. McFarland</dc:creator>
  <cp:keywords>james 3, romans 8, spiritual restoration, sin, tongue, flesh, spirit, Spirit of God, Spirit of Christ, law, death, carnal body, natural life, spiritual life, world, righteousness, confession, faith, forgiveness</cp:keywords>
  <cp:lastModifiedBy>Kathy L. McFarland</cp:lastModifiedBy>
  <cp:revision>303</cp:revision>
  <dcterms:created xsi:type="dcterms:W3CDTF">2017-02-18T22:39:54Z</dcterms:created>
  <dcterms:modified xsi:type="dcterms:W3CDTF">2018-09-25T16:05:08Z</dcterms:modified>
  <cp:category>Spiritual restoration</cp:category>
  <cp:contentStatus/>
</cp:coreProperties>
</file>