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72"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15B"/>
    <a:srgbClr val="950001"/>
    <a:srgbClr val="12052A"/>
    <a:srgbClr val="00567F"/>
    <a:srgbClr val="6F787F"/>
    <a:srgbClr val="614363"/>
    <a:srgbClr val="540000"/>
    <a:srgbClr val="7F3700"/>
    <a:srgbClr val="7D6B01"/>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showGuides="1">
      <p:cViewPr varScale="1">
        <p:scale>
          <a:sx n="114" d="100"/>
          <a:sy n="114" d="100"/>
        </p:scale>
        <p:origin x="474" y="11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E13EE4-78C3-490F-AD03-4491C37A8796}" type="datetimeFigureOut">
              <a:rPr lang="ru-RU" smtClean="0"/>
              <a:t>19.11.2018</a:t>
            </a:fld>
            <a:endParaRPr lang="ru-RU" dirty="0"/>
          </a:p>
        </p:txBody>
      </p:sp>
      <p:sp>
        <p:nvSpPr>
          <p:cNvPr id="4" name="Footer Placeholder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432166-D667-4383-B839-F1433620BE4D}" type="slidenum">
              <a:rPr lang="ru-RU" smtClean="0"/>
              <a:t>‹#›</a:t>
            </a:fld>
            <a:endParaRPr lang="ru-RU"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4B81-F76C-4130-A3A6-053208F3BF56}" type="datetimeFigureOut">
              <a:rPr lang="ru-RU" smtClean="0"/>
              <a:t>19.11.2018</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B48B0-85B2-40C4-A05A-571C99C8AB57}" type="slidenum">
              <a:rPr lang="ru-RU" smtClean="0"/>
              <a:t>‹#›</a:t>
            </a:fld>
            <a:endParaRPr lang="ru-RU"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dirty="0"/>
              <a:t>Presentation Title</a:t>
            </a:r>
            <a:endParaRPr lang="ru-RU" dirty="0"/>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12" name="Picture Placeholder 11">
            <a:extLst>
              <a:ext uri="{FF2B5EF4-FFF2-40B4-BE49-F238E27FC236}">
                <a16:creationId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
        <p:nvSpPr>
          <p:cNvPr id="14" name="Picture Placeholder 11" descr="Competitors logos quadrant">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2</a:t>
            </a:r>
          </a:p>
          <a:p>
            <a:r>
              <a:rPr lang="en-US" dirty="0"/>
              <a:t>Logo</a:t>
            </a:r>
            <a:endParaRPr lang="ru-RU" dirty="0"/>
          </a:p>
        </p:txBody>
      </p:sp>
      <p:sp>
        <p:nvSpPr>
          <p:cNvPr id="17" name="Picture Placeholder 11" descr="Competitors logos quadrant">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1</a:t>
            </a:r>
            <a:endParaRPr lang="en-US" dirty="0"/>
          </a:p>
          <a:p>
            <a:r>
              <a:rPr lang="en-US" dirty="0"/>
              <a:t>Logo</a:t>
            </a:r>
            <a:endParaRPr lang="ru-RU" dirty="0"/>
          </a:p>
        </p:txBody>
      </p:sp>
      <p:sp>
        <p:nvSpPr>
          <p:cNvPr id="18" name="Picture Placeholder 11" descr="Competitors logos quadrant">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3</a:t>
            </a:r>
            <a:endParaRPr lang="en-US" dirty="0"/>
          </a:p>
          <a:p>
            <a:r>
              <a:rPr lang="en-US" dirty="0"/>
              <a:t>Logo</a:t>
            </a:r>
            <a:endParaRPr lang="ru-RU" dirty="0"/>
          </a:p>
        </p:txBody>
      </p:sp>
      <p:sp>
        <p:nvSpPr>
          <p:cNvPr id="20" name="Picture Placeholder 11" descr="Competitors logos quadrant">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4</a:t>
            </a:r>
            <a:endParaRPr lang="en-US" dirty="0"/>
          </a:p>
          <a:p>
            <a:r>
              <a:rPr lang="en-US" dirty="0"/>
              <a:t>Logo</a:t>
            </a:r>
            <a:r>
              <a:rPr lang="ru-RU" dirty="0"/>
              <a:t>я</a:t>
            </a:r>
          </a:p>
        </p:txBody>
      </p:sp>
      <p:sp>
        <p:nvSpPr>
          <p:cNvPr id="21" name="Picture Placeholder 11" descr="Competitors logos quadrant">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5</a:t>
            </a:r>
            <a:endParaRPr lang="en-US" dirty="0"/>
          </a:p>
          <a:p>
            <a:r>
              <a:rPr lang="en-US" dirty="0"/>
              <a:t>Logo</a:t>
            </a:r>
            <a:endParaRPr lang="ru-RU" dirty="0"/>
          </a:p>
        </p:txBody>
      </p:sp>
      <p:sp>
        <p:nvSpPr>
          <p:cNvPr id="22" name="Picture Placeholder 11" descr="Competitors logos quadrant">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6</a:t>
            </a:r>
            <a:endParaRPr lang="en-US" dirty="0"/>
          </a:p>
          <a:p>
            <a:r>
              <a:rPr lang="en-US" dirty="0"/>
              <a:t>Logo</a:t>
            </a:r>
            <a:endParaRPr lang="ru-RU" dirty="0"/>
          </a:p>
        </p:txBody>
      </p:sp>
      <p:sp>
        <p:nvSpPr>
          <p:cNvPr id="23" name="Text Placeholder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More expensive</a:t>
            </a:r>
          </a:p>
        </p:txBody>
      </p:sp>
      <p:sp>
        <p:nvSpPr>
          <p:cNvPr id="24" name="Text Placeholder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Less expensive</a:t>
            </a:r>
          </a:p>
        </p:txBody>
      </p:sp>
      <p:sp>
        <p:nvSpPr>
          <p:cNvPr id="27" name="Text Placeholder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Less convenient</a:t>
            </a:r>
          </a:p>
        </p:txBody>
      </p:sp>
      <p:sp>
        <p:nvSpPr>
          <p:cNvPr id="28" name="Text Placeholder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More convenient</a:t>
            </a:r>
          </a:p>
        </p:txBody>
      </p:sp>
      <p:cxnSp>
        <p:nvCxnSpPr>
          <p:cNvPr id="9" name="Straight Arrow Connector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dirty="0"/>
              <a:t>Presentation Title</a:t>
            </a:r>
            <a:endParaRPr lang="ru-RU" dirty="0"/>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ru-RU" dirty="0"/>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a:t>Click icon to add chart</a:t>
            </a:r>
            <a:endParaRPr lang="ru-RU"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11/19/2018</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a:t>Click to edit Master title style</a:t>
            </a:r>
            <a:endParaRPr lang="ru-RU" dirty="0"/>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dirty="0"/>
              <a:t>Thank You!</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11/19/2018</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Allan </a:t>
            </a:r>
            <a:r>
              <a:rPr lang="en-US" dirty="0" err="1"/>
              <a:t>Mattsson</a:t>
            </a:r>
            <a:endParaRPr lang="ru-RU" dirty="0"/>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Phone:</a:t>
            </a:r>
            <a:endParaRPr lang="ru-RU" dirty="0"/>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208-555-0183</a:t>
            </a:r>
            <a:endParaRPr lang="ru-RU" dirty="0"/>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Email:</a:t>
            </a:r>
            <a:endParaRPr lang="ru-RU" dirty="0"/>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alaan@fineartschool.net</a:t>
            </a:r>
            <a:endParaRPr lang="ru-RU" dirty="0"/>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Website:</a:t>
            </a:r>
            <a:endParaRPr lang="ru-RU" dirty="0"/>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www.fineartschool.net</a:t>
            </a:r>
            <a:endParaRPr lang="ru-RU" dirty="0"/>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a:t>Click to edit Master title style</a:t>
            </a: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11/19/2018</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dirty="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dirty="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dirty="0"/>
              <a:t>Presentation Title</a:t>
            </a:r>
            <a:endParaRPr lang="ru-RU" dirty="0"/>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dirty="0"/>
              <a:t>Presentation Title</a:t>
            </a:r>
            <a:endParaRPr lang="ru-RU"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ru-RU" dirty="0"/>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a:t>Click to edit Master title style</a:t>
            </a: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11/19/2018</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smtClean="0"/>
              <a:pPr/>
              <a:t>11/19/2018</a:t>
            </a:fld>
            <a:endParaRPr lang="ru-RU"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ru-RU" smtClean="0"/>
              <a:pPr/>
              <a:t>‹#›</a:t>
            </a:fld>
            <a:endParaRPr lang="ru-RU"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11/19/2018</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11/19/2018</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smtClean="0"/>
              <a:pPr/>
              <a:t>11/19/2018</a:t>
            </a:fld>
            <a:endParaRPr lang="ru-RU"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ru-RU" smtClean="0"/>
              <a:pPr/>
              <a:t>‹#›</a:t>
            </a:fld>
            <a:endParaRPr lang="ru-RU"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a:lstStyle/>
          <a:p>
            <a:fld id="{DBE42BFF-A7D8-4C29-89A0-BC16EA5EFCC1}" type="datetime1">
              <a:rPr lang="en-US" smtClean="0"/>
              <a:t>11/19/2018</a:t>
            </a:fld>
            <a:endParaRPr lang="ru-RU"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ru-RU" smtClean="0"/>
              <a:t>‹#›</a:t>
            </a:fld>
            <a:endParaRPr lang="ru-RU"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ru-RU" smtClean="0"/>
              <a:t>‹#›</a:t>
            </a:fld>
            <a:endParaRPr lang="ru-RU"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dirty="0"/>
              <a:t>CLICK TO EDIT</a:t>
            </a:r>
            <a:endParaRPr lang="ru-RU" dirty="0"/>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a:t>Click to edit Master title style</a:t>
            </a:r>
            <a:endParaRPr lang="ru-RU"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11/19/2018</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a:t>Click to edit Master title style</a:t>
            </a:r>
            <a:endParaRPr lang="ru-RU"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11/19/2018</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a:t>Click icon to add picture</a:t>
            </a:r>
            <a:endParaRPr lang="ru-RU"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11/19/2018</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smtClean="0"/>
              <a:pPr/>
              <a:t>11/19/2018</a:t>
            </a:fld>
            <a:endParaRPr lang="ru-RU"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ru-RU" smtClean="0"/>
              <a:pPr/>
              <a:t>‹#›</a:t>
            </a:fld>
            <a:endParaRPr lang="ru-RU"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ADA7-71A1-44A8-81BF-1B6CACFB7577}"/>
              </a:ext>
            </a:extLst>
          </p:cNvPr>
          <p:cNvSpPr>
            <a:spLocks noGrp="1"/>
          </p:cNvSpPr>
          <p:nvPr>
            <p:ph type="ctrTitle"/>
          </p:nvPr>
        </p:nvSpPr>
        <p:spPr/>
        <p:txBody>
          <a:bodyPr>
            <a:normAutofit fontScale="90000"/>
          </a:bodyPr>
          <a:lstStyle/>
          <a:p>
            <a:r>
              <a:rPr lang="en-US" sz="3600" dirty="0">
                <a:solidFill>
                  <a:schemeClr val="tx2">
                    <a:lumMod val="75000"/>
                  </a:schemeClr>
                </a:solidFill>
                <a:latin typeface="+mn-lt"/>
              </a:rPr>
              <a:t>BI100 – Module 4.1 </a:t>
            </a:r>
            <a:br>
              <a:rPr lang="en-US" sz="3600" dirty="0">
                <a:latin typeface="+mn-lt"/>
              </a:rPr>
            </a:br>
            <a:br>
              <a:rPr lang="en-US" sz="3600" dirty="0">
                <a:latin typeface="+mn-lt"/>
              </a:rPr>
            </a:br>
            <a:r>
              <a:rPr lang="en-US" sz="3600" dirty="0">
                <a:latin typeface="+mn-lt"/>
              </a:rPr>
              <a:t>Standards of Christian Faith</a:t>
            </a:r>
            <a:endParaRPr lang="ru-RU" sz="3600" dirty="0">
              <a:latin typeface="+mn-lt"/>
            </a:endParaRPr>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p:txBody>
          <a:bodyPr>
            <a:normAutofit/>
          </a:bodyPr>
          <a:lstStyle/>
          <a:p>
            <a:r>
              <a:rPr lang="en-US" sz="1800" dirty="0"/>
              <a:t>By Kathy L McFarland</a:t>
            </a:r>
          </a:p>
          <a:p>
            <a:r>
              <a:rPr lang="en-US" sz="1800" dirty="0"/>
              <a:t>Course Creator</a:t>
            </a:r>
            <a:endParaRPr lang="ru-RU" sz="1800" dirty="0"/>
          </a:p>
        </p:txBody>
      </p:sp>
      <p:sp>
        <p:nvSpPr>
          <p:cNvPr id="6" name="Rectangle 5">
            <a:extLst>
              <a:ext uri="{FF2B5EF4-FFF2-40B4-BE49-F238E27FC236}">
                <a16:creationId xmlns:a16="http://schemas.microsoft.com/office/drawing/2014/main" id="{DDE43614-685B-4574-980D-1F53FD1C9F60}"/>
              </a:ext>
            </a:extLst>
          </p:cNvPr>
          <p:cNvSpPr/>
          <p:nvPr/>
        </p:nvSpPr>
        <p:spPr>
          <a:xfrm>
            <a:off x="3581400" y="1633728"/>
            <a:ext cx="5020056" cy="499872"/>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2">
                    <a:lumMod val="75000"/>
                  </a:schemeClr>
                </a:solidFill>
              </a:rPr>
              <a:t>Becker Professional </a:t>
            </a:r>
            <a:r>
              <a:rPr lang="en-US" sz="2000" b="1" dirty="0">
                <a:solidFill>
                  <a:schemeClr val="tx2">
                    <a:lumMod val="75000"/>
                  </a:schemeClr>
                </a:solidFill>
              </a:rPr>
              <a:t>Theology Academy</a:t>
            </a:r>
          </a:p>
        </p:txBody>
      </p:sp>
    </p:spTree>
    <p:extLst>
      <p:ext uri="{BB962C8B-B14F-4D97-AF65-F5344CB8AC3E}">
        <p14:creationId xmlns:p14="http://schemas.microsoft.com/office/powerpoint/2010/main" val="992262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E731B76-4147-43F7-AC12-4ED166D76EA4}"/>
              </a:ext>
            </a:extLst>
          </p:cNvPr>
          <p:cNvSpPr/>
          <p:nvPr/>
        </p:nvSpPr>
        <p:spPr>
          <a:xfrm>
            <a:off x="377688" y="58026"/>
            <a:ext cx="11489634" cy="2427131"/>
          </a:xfrm>
          <a:prstGeom prst="rect">
            <a:avLst/>
          </a:prstGeom>
          <a:gradFill flip="none" rotWithShape="1">
            <a:gsLst>
              <a:gs pos="0">
                <a:srgbClr val="7D6B01"/>
              </a:gs>
              <a:gs pos="25000">
                <a:srgbClr val="7F3700"/>
              </a:gs>
              <a:gs pos="65000">
                <a:srgbClr val="540000"/>
              </a:gs>
              <a:gs pos="100000">
                <a:srgbClr val="614363"/>
              </a:gs>
            </a:gsLst>
            <a:path path="circle">
              <a:fillToRect l="50000" t="50000" r="50000" b="50000"/>
            </a:path>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Rectangle 30">
            <a:extLst>
              <a:ext uri="{FF2B5EF4-FFF2-40B4-BE49-F238E27FC236}">
                <a16:creationId xmlns:a16="http://schemas.microsoft.com/office/drawing/2014/main" id="{1EB19916-5868-4F86-B8CB-39E861D104E3}"/>
              </a:ext>
            </a:extLst>
          </p:cNvPr>
          <p:cNvSpPr/>
          <p:nvPr/>
        </p:nvSpPr>
        <p:spPr>
          <a:xfrm>
            <a:off x="377688" y="2554494"/>
            <a:ext cx="11489634" cy="793429"/>
          </a:xfrm>
          <a:prstGeom prst="rect">
            <a:avLst/>
          </a:prstGeom>
          <a:gradFill flip="none" rotWithShape="1">
            <a:gsLst>
              <a:gs pos="0">
                <a:srgbClr val="7D6B01"/>
              </a:gs>
              <a:gs pos="25000">
                <a:srgbClr val="7F3700"/>
              </a:gs>
              <a:gs pos="65000">
                <a:srgbClr val="540000"/>
              </a:gs>
              <a:gs pos="100000">
                <a:srgbClr val="614363"/>
              </a:gs>
            </a:gsLst>
            <a:path path="circle">
              <a:fillToRect l="50000" t="50000" r="50000" b="50000"/>
            </a:path>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The Chosen people of the LORD God were under His Law. Their relationship with the LORD God was based upon obedience to His rule, and faith to them were just glimpses of the Promised Land to come.</a:t>
            </a:r>
          </a:p>
        </p:txBody>
      </p:sp>
      <p:sp>
        <p:nvSpPr>
          <p:cNvPr id="30" name="Rectangle 29">
            <a:extLst>
              <a:ext uri="{FF2B5EF4-FFF2-40B4-BE49-F238E27FC236}">
                <a16:creationId xmlns:a16="http://schemas.microsoft.com/office/drawing/2014/main" id="{7E6980E1-4D93-467B-8EDF-063155705192}"/>
              </a:ext>
            </a:extLst>
          </p:cNvPr>
          <p:cNvSpPr/>
          <p:nvPr/>
        </p:nvSpPr>
        <p:spPr>
          <a:xfrm>
            <a:off x="705589" y="349008"/>
            <a:ext cx="11052312" cy="2031325"/>
          </a:xfrm>
          <a:prstGeom prst="rect">
            <a:avLst/>
          </a:prstGeom>
        </p:spPr>
        <p:txBody>
          <a:bodyPr wrap="square">
            <a:spAutoFit/>
          </a:bodyPr>
          <a:lstStyle/>
          <a:p>
            <a:pPr algn="just"/>
            <a:r>
              <a:rPr lang="en-US" b="1" dirty="0">
                <a:solidFill>
                  <a:schemeClr val="bg1"/>
                </a:solidFill>
              </a:rPr>
              <a:t>But the scripture hath concluded all under sin, that the promise by faith of Jesus Christ might be given to them that believe. But before faith came, we were kept under the law, shut up unto the faith which should afterwards be revealed. Wherefore the law was our schoolmaster to bring us unto Christ, that we might be justified by faith. But after that faith is come, we are no longer under a schoolmaster. For ye are all the children of God by faith in Christ Jesus. For as many of you as have been baptized into Christ have put on Christ. There is neither Jew nor Greek, there is neither bond nor free, there is neither male nor female: for ye are all one in Christ Jesus. And if ye be Christ’s, then are ye Abraham’s seed, and heirs according to the promise. (Galatians3:22–29)</a:t>
            </a:r>
          </a:p>
        </p:txBody>
      </p:sp>
      <p:sp>
        <p:nvSpPr>
          <p:cNvPr id="37" name="Rectangle 36">
            <a:extLst>
              <a:ext uri="{FF2B5EF4-FFF2-40B4-BE49-F238E27FC236}">
                <a16:creationId xmlns:a16="http://schemas.microsoft.com/office/drawing/2014/main" id="{9CFFDB98-9D3E-4BFA-BA88-6F1C58413AB2}"/>
              </a:ext>
            </a:extLst>
          </p:cNvPr>
          <p:cNvSpPr/>
          <p:nvPr/>
        </p:nvSpPr>
        <p:spPr>
          <a:xfrm>
            <a:off x="377688" y="3397103"/>
            <a:ext cx="11489634" cy="793429"/>
          </a:xfrm>
          <a:prstGeom prst="rect">
            <a:avLst/>
          </a:prstGeom>
          <a:gradFill flip="none" rotWithShape="1">
            <a:gsLst>
              <a:gs pos="0">
                <a:srgbClr val="7D6B01"/>
              </a:gs>
              <a:gs pos="25000">
                <a:srgbClr val="7F3700"/>
              </a:gs>
              <a:gs pos="65000">
                <a:srgbClr val="540000"/>
              </a:gs>
              <a:gs pos="100000">
                <a:srgbClr val="614363"/>
              </a:gs>
            </a:gsLst>
            <a:path path="circle">
              <a:fillToRect l="50000" t="50000" r="50000" b="50000"/>
            </a:path>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Followers of Jesus Christ were given the promise of faith through Jesus Christ so they could believe.  The law guided early people of God towards the unfolding coming of Christ, preparing the ground for faith in Him.</a:t>
            </a:r>
          </a:p>
        </p:txBody>
      </p:sp>
      <p:sp>
        <p:nvSpPr>
          <p:cNvPr id="38" name="Rectangle 37">
            <a:extLst>
              <a:ext uri="{FF2B5EF4-FFF2-40B4-BE49-F238E27FC236}">
                <a16:creationId xmlns:a16="http://schemas.microsoft.com/office/drawing/2014/main" id="{1FE30930-CDF5-4780-9A32-D4291B6040CB}"/>
              </a:ext>
            </a:extLst>
          </p:cNvPr>
          <p:cNvSpPr/>
          <p:nvPr/>
        </p:nvSpPr>
        <p:spPr>
          <a:xfrm>
            <a:off x="377688" y="4239712"/>
            <a:ext cx="11489634" cy="793429"/>
          </a:xfrm>
          <a:prstGeom prst="rect">
            <a:avLst/>
          </a:prstGeom>
          <a:gradFill flip="none" rotWithShape="1">
            <a:gsLst>
              <a:gs pos="0">
                <a:srgbClr val="7D6B01"/>
              </a:gs>
              <a:gs pos="25000">
                <a:srgbClr val="7F3700"/>
              </a:gs>
              <a:gs pos="65000">
                <a:srgbClr val="540000"/>
              </a:gs>
              <a:gs pos="100000">
                <a:srgbClr val="614363"/>
              </a:gs>
            </a:gsLst>
            <a:path path="circle">
              <a:fillToRect l="50000" t="50000" r="50000" b="50000"/>
            </a:path>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The Chosen people of God who lived by His laws are the Jews whose land is Israel</a:t>
            </a:r>
          </a:p>
        </p:txBody>
      </p:sp>
      <p:sp>
        <p:nvSpPr>
          <p:cNvPr id="39" name="Rectangle 38">
            <a:extLst>
              <a:ext uri="{FF2B5EF4-FFF2-40B4-BE49-F238E27FC236}">
                <a16:creationId xmlns:a16="http://schemas.microsoft.com/office/drawing/2014/main" id="{8AAB8CAD-661E-4EF5-801C-910EDA571178}"/>
              </a:ext>
            </a:extLst>
          </p:cNvPr>
          <p:cNvSpPr/>
          <p:nvPr/>
        </p:nvSpPr>
        <p:spPr>
          <a:xfrm>
            <a:off x="377688" y="5088262"/>
            <a:ext cx="11489634" cy="793429"/>
          </a:xfrm>
          <a:prstGeom prst="rect">
            <a:avLst/>
          </a:prstGeom>
          <a:gradFill flip="none" rotWithShape="1">
            <a:gsLst>
              <a:gs pos="0">
                <a:srgbClr val="7D6B01"/>
              </a:gs>
              <a:gs pos="25000">
                <a:srgbClr val="7F3700"/>
              </a:gs>
              <a:gs pos="65000">
                <a:srgbClr val="540000"/>
              </a:gs>
              <a:gs pos="100000">
                <a:srgbClr val="614363"/>
              </a:gs>
            </a:gsLst>
            <a:path path="circle">
              <a:fillToRect l="50000" t="50000" r="50000" b="50000"/>
            </a:path>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The requirement of faith in Christ did not manifest within the Jews because their LORD God dwelt amongst them</a:t>
            </a:r>
          </a:p>
        </p:txBody>
      </p:sp>
      <p:sp>
        <p:nvSpPr>
          <p:cNvPr id="40" name="Rectangle 39">
            <a:extLst>
              <a:ext uri="{FF2B5EF4-FFF2-40B4-BE49-F238E27FC236}">
                <a16:creationId xmlns:a16="http://schemas.microsoft.com/office/drawing/2014/main" id="{2356D0A8-B7A2-4B64-8E1B-3BF3DDADD5E2}"/>
              </a:ext>
            </a:extLst>
          </p:cNvPr>
          <p:cNvSpPr/>
          <p:nvPr/>
        </p:nvSpPr>
        <p:spPr>
          <a:xfrm>
            <a:off x="377688" y="5936812"/>
            <a:ext cx="11489634" cy="793429"/>
          </a:xfrm>
          <a:prstGeom prst="rect">
            <a:avLst/>
          </a:prstGeom>
          <a:gradFill flip="none" rotWithShape="1">
            <a:gsLst>
              <a:gs pos="0">
                <a:srgbClr val="7D6B01"/>
              </a:gs>
              <a:gs pos="25000">
                <a:srgbClr val="7F3700"/>
              </a:gs>
              <a:gs pos="65000">
                <a:srgbClr val="540000"/>
              </a:gs>
              <a:gs pos="100000">
                <a:srgbClr val="614363"/>
              </a:gs>
            </a:gsLst>
            <a:path path="circle">
              <a:fillToRect l="50000" t="50000" r="50000" b="50000"/>
            </a:path>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The Jews continually turned their back on the LORD God and disobeyed His laws. </a:t>
            </a:r>
          </a:p>
          <a:p>
            <a:pPr algn="ctr"/>
            <a:r>
              <a:rPr lang="en-US" dirty="0">
                <a:solidFill>
                  <a:schemeClr val="bg1"/>
                </a:solidFill>
              </a:rPr>
              <a:t> He eventually left their presence and left them alone to their own wicked ways.</a:t>
            </a:r>
          </a:p>
        </p:txBody>
      </p:sp>
    </p:spTree>
    <p:extLst>
      <p:ext uri="{BB962C8B-B14F-4D97-AF65-F5344CB8AC3E}">
        <p14:creationId xmlns:p14="http://schemas.microsoft.com/office/powerpoint/2010/main" val="2224347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0" fill="hold"/>
                                        <p:tgtEl>
                                          <p:spTgt spid="31"/>
                                        </p:tgtEl>
                                        <p:attrNameLst>
                                          <p:attrName>ppt_w</p:attrName>
                                        </p:attrNameLst>
                                      </p:cBhvr>
                                      <p:tavLst>
                                        <p:tav tm="0" fmla="#ppt_w*sin(2.5*pi*$)">
                                          <p:val>
                                            <p:fltVal val="0"/>
                                          </p:val>
                                        </p:tav>
                                        <p:tav tm="100000">
                                          <p:val>
                                            <p:fltVal val="1"/>
                                          </p:val>
                                        </p:tav>
                                      </p:tavLst>
                                    </p:anim>
                                    <p:anim calcmode="lin" valueType="num">
                                      <p:cBhvr>
                                        <p:cTn id="8" dur="5000" fill="hold"/>
                                        <p:tgtEl>
                                          <p:spTgt spid="31"/>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200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0" fill="hold"/>
                                        <p:tgtEl>
                                          <p:spTgt spid="37"/>
                                        </p:tgtEl>
                                        <p:attrNameLst>
                                          <p:attrName>ppt_w</p:attrName>
                                        </p:attrNameLst>
                                      </p:cBhvr>
                                      <p:tavLst>
                                        <p:tav tm="0" fmla="#ppt_w*sin(2.5*pi*$)">
                                          <p:val>
                                            <p:fltVal val="0"/>
                                          </p:val>
                                        </p:tav>
                                        <p:tav tm="100000">
                                          <p:val>
                                            <p:fltVal val="1"/>
                                          </p:val>
                                        </p:tav>
                                      </p:tavLst>
                                    </p:anim>
                                    <p:anim calcmode="lin" valueType="num">
                                      <p:cBhvr>
                                        <p:cTn id="12" dur="5000" fill="hold"/>
                                        <p:tgtEl>
                                          <p:spTgt spid="37"/>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40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0" fill="hold"/>
                                        <p:tgtEl>
                                          <p:spTgt spid="38"/>
                                        </p:tgtEl>
                                        <p:attrNameLst>
                                          <p:attrName>ppt_w</p:attrName>
                                        </p:attrNameLst>
                                      </p:cBhvr>
                                      <p:tavLst>
                                        <p:tav tm="0" fmla="#ppt_w*sin(2.5*pi*$)">
                                          <p:val>
                                            <p:fltVal val="0"/>
                                          </p:val>
                                        </p:tav>
                                        <p:tav tm="100000">
                                          <p:val>
                                            <p:fltVal val="1"/>
                                          </p:val>
                                        </p:tav>
                                      </p:tavLst>
                                    </p:anim>
                                    <p:anim calcmode="lin" valueType="num">
                                      <p:cBhvr>
                                        <p:cTn id="16" dur="5000" fill="hold"/>
                                        <p:tgtEl>
                                          <p:spTgt spid="38"/>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600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0" fill="hold"/>
                                        <p:tgtEl>
                                          <p:spTgt spid="39"/>
                                        </p:tgtEl>
                                        <p:attrNameLst>
                                          <p:attrName>ppt_w</p:attrName>
                                        </p:attrNameLst>
                                      </p:cBhvr>
                                      <p:tavLst>
                                        <p:tav tm="0" fmla="#ppt_w*sin(2.5*pi*$)">
                                          <p:val>
                                            <p:fltVal val="0"/>
                                          </p:val>
                                        </p:tav>
                                        <p:tav tm="100000">
                                          <p:val>
                                            <p:fltVal val="1"/>
                                          </p:val>
                                        </p:tav>
                                      </p:tavLst>
                                    </p:anim>
                                    <p:anim calcmode="lin" valueType="num">
                                      <p:cBhvr>
                                        <p:cTn id="20" dur="5000" fill="hold"/>
                                        <p:tgtEl>
                                          <p:spTgt spid="39"/>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800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0" fill="hold"/>
                                        <p:tgtEl>
                                          <p:spTgt spid="40"/>
                                        </p:tgtEl>
                                        <p:attrNameLst>
                                          <p:attrName>ppt_w</p:attrName>
                                        </p:attrNameLst>
                                      </p:cBhvr>
                                      <p:tavLst>
                                        <p:tav tm="0" fmla="#ppt_w*sin(2.5*pi*$)">
                                          <p:val>
                                            <p:fltVal val="0"/>
                                          </p:val>
                                        </p:tav>
                                        <p:tav tm="100000">
                                          <p:val>
                                            <p:fltVal val="1"/>
                                          </p:val>
                                        </p:tav>
                                      </p:tavLst>
                                    </p:anim>
                                    <p:anim calcmode="lin" valueType="num">
                                      <p:cBhvr>
                                        <p:cTn id="24" dur="50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BF022286-B01A-4867-830B-835D4F8941CC}"/>
              </a:ext>
            </a:extLst>
          </p:cNvPr>
          <p:cNvSpPr/>
          <p:nvPr/>
        </p:nvSpPr>
        <p:spPr>
          <a:xfrm>
            <a:off x="337930" y="178904"/>
            <a:ext cx="11211340" cy="735496"/>
          </a:xfrm>
          <a:prstGeom prst="rect">
            <a:avLst/>
          </a:prstGeom>
          <a:solidFill>
            <a:schemeClr val="tx1"/>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It’s the Truth of God...</a:t>
            </a:r>
          </a:p>
        </p:txBody>
      </p:sp>
      <p:sp>
        <p:nvSpPr>
          <p:cNvPr id="49" name="Oval 48">
            <a:extLst>
              <a:ext uri="{FF2B5EF4-FFF2-40B4-BE49-F238E27FC236}">
                <a16:creationId xmlns:a16="http://schemas.microsoft.com/office/drawing/2014/main" id="{094C72BF-EDB5-4349-8A6A-76CFC548F000}"/>
              </a:ext>
            </a:extLst>
          </p:cNvPr>
          <p:cNvSpPr/>
          <p:nvPr/>
        </p:nvSpPr>
        <p:spPr>
          <a:xfrm>
            <a:off x="300663" y="1577836"/>
            <a:ext cx="2961861" cy="2594113"/>
          </a:xfrm>
          <a:prstGeom prst="ellipse">
            <a:avLst/>
          </a:prstGeom>
          <a:gradFill flip="none" rotWithShape="1">
            <a:gsLst>
              <a:gs pos="21000">
                <a:srgbClr val="00567F"/>
              </a:gs>
              <a:gs pos="49000">
                <a:srgbClr val="00315B"/>
              </a:gs>
              <a:gs pos="76000">
                <a:srgbClr val="12052A"/>
              </a:gs>
            </a:gsLst>
            <a:path path="circle">
              <a:fillToRect l="100000" t="100000"/>
            </a:path>
            <a:tileRect r="-100000" b="-100000"/>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Jews continue to be the LORD God’s chosen people</a:t>
            </a:r>
          </a:p>
        </p:txBody>
      </p:sp>
      <p:sp>
        <p:nvSpPr>
          <p:cNvPr id="50" name="Oval 49">
            <a:extLst>
              <a:ext uri="{FF2B5EF4-FFF2-40B4-BE49-F238E27FC236}">
                <a16:creationId xmlns:a16="http://schemas.microsoft.com/office/drawing/2014/main" id="{276B7B5F-D985-4527-82B8-3CF59174F9EB}"/>
              </a:ext>
            </a:extLst>
          </p:cNvPr>
          <p:cNvSpPr/>
          <p:nvPr/>
        </p:nvSpPr>
        <p:spPr>
          <a:xfrm>
            <a:off x="6273254" y="1294572"/>
            <a:ext cx="2961861" cy="2594113"/>
          </a:xfrm>
          <a:prstGeom prst="ellipse">
            <a:avLst/>
          </a:prstGeom>
          <a:gradFill flip="none" rotWithShape="1">
            <a:gsLst>
              <a:gs pos="21000">
                <a:srgbClr val="00567F"/>
              </a:gs>
              <a:gs pos="49000">
                <a:srgbClr val="00315B"/>
              </a:gs>
              <a:gs pos="76000">
                <a:srgbClr val="12052A"/>
              </a:gs>
            </a:gsLst>
            <a:path path="circle">
              <a:fillToRect l="100000" t="100000"/>
            </a:path>
            <a:tileRect r="-100000" b="-100000"/>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Jews without Christ have NO real relationship with the LORD God presently</a:t>
            </a:r>
          </a:p>
        </p:txBody>
      </p:sp>
      <p:sp>
        <p:nvSpPr>
          <p:cNvPr id="51" name="Oval 50">
            <a:extLst>
              <a:ext uri="{FF2B5EF4-FFF2-40B4-BE49-F238E27FC236}">
                <a16:creationId xmlns:a16="http://schemas.microsoft.com/office/drawing/2014/main" id="{58C3D5EF-3BF3-4B17-AC0F-2700923BAFAC}"/>
              </a:ext>
            </a:extLst>
          </p:cNvPr>
          <p:cNvSpPr/>
          <p:nvPr/>
        </p:nvSpPr>
        <p:spPr>
          <a:xfrm>
            <a:off x="4723163" y="3242639"/>
            <a:ext cx="2961861" cy="2594113"/>
          </a:xfrm>
          <a:prstGeom prst="ellipse">
            <a:avLst/>
          </a:prstGeom>
          <a:gradFill flip="none" rotWithShape="1">
            <a:gsLst>
              <a:gs pos="21000">
                <a:srgbClr val="00567F"/>
              </a:gs>
              <a:gs pos="49000">
                <a:srgbClr val="00315B"/>
              </a:gs>
              <a:gs pos="76000">
                <a:srgbClr val="12052A"/>
              </a:gs>
            </a:gsLst>
            <a:path path="circle">
              <a:fillToRect l="100000" t="100000"/>
            </a:path>
            <a:tileRect r="-100000" b="-100000"/>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Christians receive the same promises as the Jews</a:t>
            </a:r>
          </a:p>
        </p:txBody>
      </p:sp>
      <p:sp>
        <p:nvSpPr>
          <p:cNvPr id="52" name="Oval 51">
            <a:extLst>
              <a:ext uri="{FF2B5EF4-FFF2-40B4-BE49-F238E27FC236}">
                <a16:creationId xmlns:a16="http://schemas.microsoft.com/office/drawing/2014/main" id="{BAFDAF78-911E-417E-A092-2C204F7DE7EB}"/>
              </a:ext>
            </a:extLst>
          </p:cNvPr>
          <p:cNvSpPr/>
          <p:nvPr/>
        </p:nvSpPr>
        <p:spPr>
          <a:xfrm>
            <a:off x="8811045" y="1321902"/>
            <a:ext cx="2961861" cy="2594113"/>
          </a:xfrm>
          <a:prstGeom prst="ellipse">
            <a:avLst/>
          </a:prstGeom>
          <a:gradFill flip="none" rotWithShape="1">
            <a:gsLst>
              <a:gs pos="21000">
                <a:srgbClr val="00567F"/>
              </a:gs>
              <a:gs pos="49000">
                <a:srgbClr val="00315B"/>
              </a:gs>
              <a:gs pos="76000">
                <a:srgbClr val="12052A"/>
              </a:gs>
            </a:gsLst>
            <a:path path="circle">
              <a:fillToRect l="100000" t="100000"/>
            </a:path>
            <a:tileRect r="-100000" b="-100000"/>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Christians are adopted into the family of the </a:t>
            </a:r>
          </a:p>
          <a:p>
            <a:pPr algn="ctr"/>
            <a:r>
              <a:rPr lang="en-US" dirty="0"/>
              <a:t>LORD God</a:t>
            </a:r>
          </a:p>
        </p:txBody>
      </p:sp>
      <p:sp>
        <p:nvSpPr>
          <p:cNvPr id="53" name="Oval 52">
            <a:extLst>
              <a:ext uri="{FF2B5EF4-FFF2-40B4-BE49-F238E27FC236}">
                <a16:creationId xmlns:a16="http://schemas.microsoft.com/office/drawing/2014/main" id="{FA7A8F11-BDDB-4041-BFDD-A8BEEC1D1CA2}"/>
              </a:ext>
            </a:extLst>
          </p:cNvPr>
          <p:cNvSpPr/>
          <p:nvPr/>
        </p:nvSpPr>
        <p:spPr>
          <a:xfrm>
            <a:off x="1022904" y="4257259"/>
            <a:ext cx="2961861" cy="2594113"/>
          </a:xfrm>
          <a:prstGeom prst="ellipse">
            <a:avLst/>
          </a:prstGeom>
          <a:gradFill flip="none" rotWithShape="1">
            <a:gsLst>
              <a:gs pos="21000">
                <a:srgbClr val="00567F"/>
              </a:gs>
              <a:gs pos="49000">
                <a:srgbClr val="00315B"/>
              </a:gs>
              <a:gs pos="76000">
                <a:srgbClr val="12052A"/>
              </a:gs>
            </a:gsLst>
            <a:path path="circle">
              <a:fillToRect l="100000" t="100000"/>
            </a:path>
            <a:tileRect r="-100000" b="-100000"/>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Jews and Christians are considered siblings by the LORD God</a:t>
            </a:r>
          </a:p>
        </p:txBody>
      </p:sp>
      <p:sp>
        <p:nvSpPr>
          <p:cNvPr id="54" name="Oval 53">
            <a:extLst>
              <a:ext uri="{FF2B5EF4-FFF2-40B4-BE49-F238E27FC236}">
                <a16:creationId xmlns:a16="http://schemas.microsoft.com/office/drawing/2014/main" id="{310EEE36-1957-44C6-80B3-D2D532962E0A}"/>
              </a:ext>
            </a:extLst>
          </p:cNvPr>
          <p:cNvSpPr/>
          <p:nvPr/>
        </p:nvSpPr>
        <p:spPr>
          <a:xfrm>
            <a:off x="9080224" y="4030317"/>
            <a:ext cx="2961861" cy="2594113"/>
          </a:xfrm>
          <a:prstGeom prst="ellipse">
            <a:avLst/>
          </a:prstGeom>
          <a:gradFill flip="none" rotWithShape="1">
            <a:gsLst>
              <a:gs pos="21000">
                <a:srgbClr val="00567F"/>
              </a:gs>
              <a:gs pos="49000">
                <a:srgbClr val="00315B"/>
              </a:gs>
              <a:gs pos="76000">
                <a:srgbClr val="12052A"/>
              </a:gs>
            </a:gsLst>
            <a:path path="circle">
              <a:fillToRect l="100000" t="100000"/>
            </a:path>
            <a:tileRect r="-100000" b="-100000"/>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Some Jews continue to follow the law of God and they pray often</a:t>
            </a:r>
          </a:p>
        </p:txBody>
      </p:sp>
      <p:sp>
        <p:nvSpPr>
          <p:cNvPr id="55" name="Oval 54">
            <a:extLst>
              <a:ext uri="{FF2B5EF4-FFF2-40B4-BE49-F238E27FC236}">
                <a16:creationId xmlns:a16="http://schemas.microsoft.com/office/drawing/2014/main" id="{9A58AF15-795D-433C-9C38-234015DDA461}"/>
              </a:ext>
            </a:extLst>
          </p:cNvPr>
          <p:cNvSpPr/>
          <p:nvPr/>
        </p:nvSpPr>
        <p:spPr>
          <a:xfrm>
            <a:off x="2907614" y="1803951"/>
            <a:ext cx="2961861" cy="2594113"/>
          </a:xfrm>
          <a:prstGeom prst="ellipse">
            <a:avLst/>
          </a:prstGeom>
          <a:gradFill flip="none" rotWithShape="1">
            <a:gsLst>
              <a:gs pos="21000">
                <a:srgbClr val="00567F"/>
              </a:gs>
              <a:gs pos="49000">
                <a:srgbClr val="00315B"/>
              </a:gs>
              <a:gs pos="76000">
                <a:srgbClr val="12052A"/>
              </a:gs>
            </a:gsLst>
            <a:path path="circle">
              <a:fillToRect l="100000" t="100000"/>
            </a:path>
            <a:tileRect r="-100000" b="-100000"/>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Jews are unable to hear the LORD God because they are spiritually deaf </a:t>
            </a:r>
          </a:p>
          <a:p>
            <a:pPr algn="ctr"/>
            <a:r>
              <a:rPr lang="en-US" dirty="0"/>
              <a:t>right now</a:t>
            </a:r>
          </a:p>
        </p:txBody>
      </p:sp>
      <p:sp>
        <p:nvSpPr>
          <p:cNvPr id="10" name="Rectangle 9">
            <a:extLst>
              <a:ext uri="{FF2B5EF4-FFF2-40B4-BE49-F238E27FC236}">
                <a16:creationId xmlns:a16="http://schemas.microsoft.com/office/drawing/2014/main" id="{9F1CA603-0D62-4FA5-841F-933C6BB4DF63}"/>
              </a:ext>
            </a:extLst>
          </p:cNvPr>
          <p:cNvSpPr/>
          <p:nvPr/>
        </p:nvSpPr>
        <p:spPr>
          <a:xfrm>
            <a:off x="490330" y="197126"/>
            <a:ext cx="11211340" cy="735496"/>
          </a:xfrm>
          <a:prstGeom prst="rect">
            <a:avLst/>
          </a:prstGeom>
          <a:solidFill>
            <a:schemeClr val="tx1"/>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It’s the Truth of God...</a:t>
            </a:r>
          </a:p>
          <a:p>
            <a:pPr algn="ctr"/>
            <a:r>
              <a:rPr lang="en-US" sz="1200" b="1" dirty="0"/>
              <a:t>(Galatians 3:33-39)</a:t>
            </a:r>
          </a:p>
        </p:txBody>
      </p:sp>
      <p:sp>
        <p:nvSpPr>
          <p:cNvPr id="3" name="Oval 2">
            <a:extLst>
              <a:ext uri="{FF2B5EF4-FFF2-40B4-BE49-F238E27FC236}">
                <a16:creationId xmlns:a16="http://schemas.microsoft.com/office/drawing/2014/main" id="{B0D2B003-A361-482B-9A22-2594B01433A5}"/>
              </a:ext>
            </a:extLst>
          </p:cNvPr>
          <p:cNvSpPr/>
          <p:nvPr/>
        </p:nvSpPr>
        <p:spPr>
          <a:xfrm>
            <a:off x="6607873" y="4171949"/>
            <a:ext cx="2961860" cy="2594113"/>
          </a:xfrm>
          <a:prstGeom prst="ellipse">
            <a:avLst/>
          </a:prstGeom>
          <a:gradFill>
            <a:gsLst>
              <a:gs pos="21000">
                <a:srgbClr val="00567F"/>
              </a:gs>
              <a:gs pos="49000">
                <a:srgbClr val="00315B"/>
              </a:gs>
              <a:gs pos="76000">
                <a:srgbClr val="12052A"/>
              </a:gs>
            </a:gsLst>
            <a:path path="circle">
              <a:fillToRect l="100000" t="100000"/>
            </a:path>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The LORD God’s law is schoolmaster to Jews, that brings people to Christ by justification of faith</a:t>
            </a:r>
          </a:p>
        </p:txBody>
      </p:sp>
    </p:spTree>
    <p:extLst>
      <p:ext uri="{BB962C8B-B14F-4D97-AF65-F5344CB8AC3E}">
        <p14:creationId xmlns:p14="http://schemas.microsoft.com/office/powerpoint/2010/main" val="4247313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0" fill="hold"/>
                                        <p:tgtEl>
                                          <p:spTgt spid="49"/>
                                        </p:tgtEl>
                                        <p:attrNameLst>
                                          <p:attrName>ppt_w</p:attrName>
                                        </p:attrNameLst>
                                      </p:cBhvr>
                                      <p:tavLst>
                                        <p:tav tm="0" fmla="#ppt_w*sin(2.5*pi*$)">
                                          <p:val>
                                            <p:fltVal val="0"/>
                                          </p:val>
                                        </p:tav>
                                        <p:tav tm="100000">
                                          <p:val>
                                            <p:fltVal val="1"/>
                                          </p:val>
                                        </p:tav>
                                      </p:tavLst>
                                    </p:anim>
                                    <p:anim calcmode="lin" valueType="num">
                                      <p:cBhvr>
                                        <p:cTn id="8" dur="5000" fill="hold"/>
                                        <p:tgtEl>
                                          <p:spTgt spid="49"/>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1000"/>
                                  </p:stCondLst>
                                  <p:childTnLst>
                                    <p:set>
                                      <p:cBhvr>
                                        <p:cTn id="10" dur="1" fill="hold">
                                          <p:stCondLst>
                                            <p:cond delay="0"/>
                                          </p:stCondLst>
                                        </p:cTn>
                                        <p:tgtEl>
                                          <p:spTgt spid="50"/>
                                        </p:tgtEl>
                                        <p:attrNameLst>
                                          <p:attrName>style.visibility</p:attrName>
                                        </p:attrNameLst>
                                      </p:cBhvr>
                                      <p:to>
                                        <p:strVal val="visible"/>
                                      </p:to>
                                    </p:set>
                                    <p:anim calcmode="lin" valueType="num">
                                      <p:cBhvr>
                                        <p:cTn id="11" dur="5000" fill="hold"/>
                                        <p:tgtEl>
                                          <p:spTgt spid="50"/>
                                        </p:tgtEl>
                                        <p:attrNameLst>
                                          <p:attrName>ppt_w</p:attrName>
                                        </p:attrNameLst>
                                      </p:cBhvr>
                                      <p:tavLst>
                                        <p:tav tm="0" fmla="#ppt_w*sin(2.5*pi*$)">
                                          <p:val>
                                            <p:fltVal val="0"/>
                                          </p:val>
                                        </p:tav>
                                        <p:tav tm="100000">
                                          <p:val>
                                            <p:fltVal val="1"/>
                                          </p:val>
                                        </p:tav>
                                      </p:tavLst>
                                    </p:anim>
                                    <p:anim calcmode="lin" valueType="num">
                                      <p:cBhvr>
                                        <p:cTn id="12" dur="5000" fill="hold"/>
                                        <p:tgtEl>
                                          <p:spTgt spid="50"/>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200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0" fill="hold"/>
                                        <p:tgtEl>
                                          <p:spTgt spid="52"/>
                                        </p:tgtEl>
                                        <p:attrNameLst>
                                          <p:attrName>ppt_w</p:attrName>
                                        </p:attrNameLst>
                                      </p:cBhvr>
                                      <p:tavLst>
                                        <p:tav tm="0" fmla="#ppt_w*sin(2.5*pi*$)">
                                          <p:val>
                                            <p:fltVal val="0"/>
                                          </p:val>
                                        </p:tav>
                                        <p:tav tm="100000">
                                          <p:val>
                                            <p:fltVal val="1"/>
                                          </p:val>
                                        </p:tav>
                                      </p:tavLst>
                                    </p:anim>
                                    <p:anim calcmode="lin" valueType="num">
                                      <p:cBhvr>
                                        <p:cTn id="16" dur="5000" fill="hold"/>
                                        <p:tgtEl>
                                          <p:spTgt spid="52"/>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300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0" fill="hold"/>
                                        <p:tgtEl>
                                          <p:spTgt spid="53"/>
                                        </p:tgtEl>
                                        <p:attrNameLst>
                                          <p:attrName>ppt_w</p:attrName>
                                        </p:attrNameLst>
                                      </p:cBhvr>
                                      <p:tavLst>
                                        <p:tav tm="0" fmla="#ppt_w*sin(2.5*pi*$)">
                                          <p:val>
                                            <p:fltVal val="0"/>
                                          </p:val>
                                        </p:tav>
                                        <p:tav tm="100000">
                                          <p:val>
                                            <p:fltVal val="1"/>
                                          </p:val>
                                        </p:tav>
                                      </p:tavLst>
                                    </p:anim>
                                    <p:anim calcmode="lin" valueType="num">
                                      <p:cBhvr>
                                        <p:cTn id="20" dur="5000" fill="hold"/>
                                        <p:tgtEl>
                                          <p:spTgt spid="53"/>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400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0" fill="hold"/>
                                        <p:tgtEl>
                                          <p:spTgt spid="51"/>
                                        </p:tgtEl>
                                        <p:attrNameLst>
                                          <p:attrName>ppt_w</p:attrName>
                                        </p:attrNameLst>
                                      </p:cBhvr>
                                      <p:tavLst>
                                        <p:tav tm="0" fmla="#ppt_w*sin(2.5*pi*$)">
                                          <p:val>
                                            <p:fltVal val="0"/>
                                          </p:val>
                                        </p:tav>
                                        <p:tav tm="100000">
                                          <p:val>
                                            <p:fltVal val="1"/>
                                          </p:val>
                                        </p:tav>
                                      </p:tavLst>
                                    </p:anim>
                                    <p:anim calcmode="lin" valueType="num">
                                      <p:cBhvr>
                                        <p:cTn id="24" dur="5000" fill="hold"/>
                                        <p:tgtEl>
                                          <p:spTgt spid="51"/>
                                        </p:tgtEl>
                                        <p:attrNameLst>
                                          <p:attrName>ppt_h</p:attrName>
                                        </p:attrNameLst>
                                      </p:cBhvr>
                                      <p:tavLst>
                                        <p:tav tm="0">
                                          <p:val>
                                            <p:strVal val="#ppt_h"/>
                                          </p:val>
                                        </p:tav>
                                        <p:tav tm="100000">
                                          <p:val>
                                            <p:strVal val="#ppt_h"/>
                                          </p:val>
                                        </p:tav>
                                      </p:tavLst>
                                    </p:anim>
                                  </p:childTnLst>
                                </p:cTn>
                              </p:par>
                              <p:par>
                                <p:cTn id="25" presetID="19" presetClass="entr" presetSubtype="10" fill="hold" grpId="0" nodeType="withEffect">
                                  <p:stCondLst>
                                    <p:cond delay="5000"/>
                                  </p:stCondLst>
                                  <p:childTnLst>
                                    <p:set>
                                      <p:cBhvr>
                                        <p:cTn id="26" dur="1" fill="hold">
                                          <p:stCondLst>
                                            <p:cond delay="0"/>
                                          </p:stCondLst>
                                        </p:cTn>
                                        <p:tgtEl>
                                          <p:spTgt spid="54"/>
                                        </p:tgtEl>
                                        <p:attrNameLst>
                                          <p:attrName>style.visibility</p:attrName>
                                        </p:attrNameLst>
                                      </p:cBhvr>
                                      <p:to>
                                        <p:strVal val="visible"/>
                                      </p:to>
                                    </p:set>
                                    <p:anim calcmode="lin" valueType="num">
                                      <p:cBhvr>
                                        <p:cTn id="27" dur="5000" fill="hold"/>
                                        <p:tgtEl>
                                          <p:spTgt spid="54"/>
                                        </p:tgtEl>
                                        <p:attrNameLst>
                                          <p:attrName>ppt_w</p:attrName>
                                        </p:attrNameLst>
                                      </p:cBhvr>
                                      <p:tavLst>
                                        <p:tav tm="0" fmla="#ppt_w*sin(2.5*pi*$)">
                                          <p:val>
                                            <p:fltVal val="0"/>
                                          </p:val>
                                        </p:tav>
                                        <p:tav tm="100000">
                                          <p:val>
                                            <p:fltVal val="1"/>
                                          </p:val>
                                        </p:tav>
                                      </p:tavLst>
                                    </p:anim>
                                    <p:anim calcmode="lin" valueType="num">
                                      <p:cBhvr>
                                        <p:cTn id="28" dur="5000" fill="hold"/>
                                        <p:tgtEl>
                                          <p:spTgt spid="54"/>
                                        </p:tgtEl>
                                        <p:attrNameLst>
                                          <p:attrName>ppt_h</p:attrName>
                                        </p:attrNameLst>
                                      </p:cBhvr>
                                      <p:tavLst>
                                        <p:tav tm="0">
                                          <p:val>
                                            <p:strVal val="#ppt_h"/>
                                          </p:val>
                                        </p:tav>
                                        <p:tav tm="100000">
                                          <p:val>
                                            <p:strVal val="#ppt_h"/>
                                          </p:val>
                                        </p:tav>
                                      </p:tavLst>
                                    </p:anim>
                                  </p:childTnLst>
                                </p:cTn>
                              </p:par>
                              <p:par>
                                <p:cTn id="29" presetID="19" presetClass="entr" presetSubtype="10" fill="hold" grpId="0" nodeType="withEffect">
                                  <p:stCondLst>
                                    <p:cond delay="600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0" fill="hold"/>
                                        <p:tgtEl>
                                          <p:spTgt spid="55"/>
                                        </p:tgtEl>
                                        <p:attrNameLst>
                                          <p:attrName>ppt_w</p:attrName>
                                        </p:attrNameLst>
                                      </p:cBhvr>
                                      <p:tavLst>
                                        <p:tav tm="0" fmla="#ppt_w*sin(2.5*pi*$)">
                                          <p:val>
                                            <p:fltVal val="0"/>
                                          </p:val>
                                        </p:tav>
                                        <p:tav tm="100000">
                                          <p:val>
                                            <p:fltVal val="1"/>
                                          </p:val>
                                        </p:tav>
                                      </p:tavLst>
                                    </p:anim>
                                    <p:anim calcmode="lin" valueType="num">
                                      <p:cBhvr>
                                        <p:cTn id="32" dur="5000" fill="hold"/>
                                        <p:tgtEl>
                                          <p:spTgt spid="55"/>
                                        </p:tgtEl>
                                        <p:attrNameLst>
                                          <p:attrName>ppt_h</p:attrName>
                                        </p:attrNameLst>
                                      </p:cBhvr>
                                      <p:tavLst>
                                        <p:tav tm="0">
                                          <p:val>
                                            <p:strVal val="#ppt_h"/>
                                          </p:val>
                                        </p:tav>
                                        <p:tav tm="100000">
                                          <p:val>
                                            <p:strVal val="#ppt_h"/>
                                          </p:val>
                                        </p:tav>
                                      </p:tavLst>
                                    </p:anim>
                                  </p:childTnLst>
                                </p:cTn>
                              </p:par>
                              <p:par>
                                <p:cTn id="33" presetID="19" presetClass="entr" presetSubtype="10" fill="hold" grpId="0" nodeType="withEffect">
                                  <p:stCondLst>
                                    <p:cond delay="700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0" fill="hold"/>
                                        <p:tgtEl>
                                          <p:spTgt spid="3"/>
                                        </p:tgtEl>
                                        <p:attrNameLst>
                                          <p:attrName>ppt_w</p:attrName>
                                        </p:attrNameLst>
                                      </p:cBhvr>
                                      <p:tavLst>
                                        <p:tav tm="0" fmla="#ppt_w*sin(2.5*pi*$)">
                                          <p:val>
                                            <p:fltVal val="0"/>
                                          </p:val>
                                        </p:tav>
                                        <p:tav tm="100000">
                                          <p:val>
                                            <p:fltVal val="1"/>
                                          </p:val>
                                        </p:tav>
                                      </p:tavLst>
                                    </p:anim>
                                    <p:anim calcmode="lin" valueType="num">
                                      <p:cBhvr>
                                        <p:cTn id="36"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2193A6F-2800-4DE3-91B8-2EFDC820822A}"/>
              </a:ext>
            </a:extLst>
          </p:cNvPr>
          <p:cNvSpPr/>
          <p:nvPr/>
        </p:nvSpPr>
        <p:spPr>
          <a:xfrm>
            <a:off x="602974" y="3671139"/>
            <a:ext cx="10986052" cy="2872409"/>
          </a:xfrm>
          <a:prstGeom prst="rect">
            <a:avLst/>
          </a:prstGeom>
          <a:gradFill flip="none" rotWithShape="1">
            <a:gsLst>
              <a:gs pos="26000">
                <a:schemeClr val="accent4">
                  <a:lumMod val="60000"/>
                  <a:lumOff val="40000"/>
                </a:schemeClr>
              </a:gs>
              <a:gs pos="97000">
                <a:schemeClr val="bg2">
                  <a:lumMod val="75000"/>
                </a:schemeClr>
              </a:gs>
              <a:gs pos="63000">
                <a:schemeClr val="accent2">
                  <a:alpha val="40000"/>
                  <a:lumMod val="75000"/>
                  <a:lumOff val="25000"/>
                </a:schemeClr>
              </a:gs>
            </a:gsLst>
            <a:lin ang="0" scaled="1"/>
            <a:tileRect/>
          </a:gradFill>
          <a:ln w="34925">
            <a:solidFill>
              <a:srgbClr val="FFFFFF"/>
            </a:solidFill>
          </a:ln>
          <a:effectLst>
            <a:outerShdw blurRad="317500" dir="2700000" algn="ctr">
              <a:srgbClr val="000000">
                <a:alpha val="43000"/>
              </a:srgbClr>
            </a:outerShdw>
          </a:effectLst>
          <a:scene3d>
            <a:camera prst="perspectiveRelaxedModerately"/>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F82C9C6-FBE4-4A69-8FCA-4D32D01DE42A}"/>
              </a:ext>
            </a:extLst>
          </p:cNvPr>
          <p:cNvSpPr/>
          <p:nvPr/>
        </p:nvSpPr>
        <p:spPr>
          <a:xfrm>
            <a:off x="980660" y="4417475"/>
            <a:ext cx="10230679" cy="1477328"/>
          </a:xfrm>
          <a:prstGeom prst="rect">
            <a:avLst/>
          </a:prstGeom>
          <a:scene3d>
            <a:camera prst="perspectiveRelaxedModerately"/>
            <a:lightRig rig="threePt" dir="t"/>
          </a:scene3d>
        </p:spPr>
        <p:txBody>
          <a:bodyPr wrap="square">
            <a:spAutoFit/>
          </a:bodyPr>
          <a:lstStyle/>
          <a:p>
            <a:pPr algn="just"/>
            <a:r>
              <a:rPr lang="en-US" dirty="0">
                <a:solidFill>
                  <a:schemeClr val="bg1"/>
                </a:solidFill>
              </a:rPr>
              <a:t>Therefore being justified by faith, we have peace with God through our Lord Jesus Christ: By whom also we have access by faith into this grace wherein we stand, and rejoice in hope of the glory of God. And not only so, but we glory in tribulations also: knowing that tribulation worketh patience; And patience, experience; and experience, hope: And hope </a:t>
            </a:r>
            <a:r>
              <a:rPr lang="en-US" dirty="0" err="1">
                <a:solidFill>
                  <a:schemeClr val="bg1"/>
                </a:solidFill>
              </a:rPr>
              <a:t>maketh</a:t>
            </a:r>
            <a:r>
              <a:rPr lang="en-US" dirty="0">
                <a:solidFill>
                  <a:schemeClr val="bg1"/>
                </a:solidFill>
              </a:rPr>
              <a:t> not ashamed; because the love of God is shed abroad in our hearts by the Holy Ghost which is given unto us. (Romans 5:1-5)</a:t>
            </a:r>
          </a:p>
        </p:txBody>
      </p:sp>
      <p:sp>
        <p:nvSpPr>
          <p:cNvPr id="29" name="Rectangle 28">
            <a:extLst>
              <a:ext uri="{FF2B5EF4-FFF2-40B4-BE49-F238E27FC236}">
                <a16:creationId xmlns:a16="http://schemas.microsoft.com/office/drawing/2014/main" id="{7FF9C9FF-7AB8-4865-9461-3FBEBBBF8DB1}"/>
              </a:ext>
            </a:extLst>
          </p:cNvPr>
          <p:cNvSpPr/>
          <p:nvPr/>
        </p:nvSpPr>
        <p:spPr>
          <a:xfrm>
            <a:off x="344557" y="260218"/>
            <a:ext cx="1981199" cy="952356"/>
          </a:xfrm>
          <a:prstGeom prst="rect">
            <a:avLst/>
          </a:prstGeom>
          <a:gradFill flip="none" rotWithShape="1">
            <a:gsLst>
              <a:gs pos="21000">
                <a:schemeClr val="accent4">
                  <a:lumMod val="60000"/>
                  <a:lumOff val="40000"/>
                </a:schemeClr>
              </a:gs>
              <a:gs pos="97000">
                <a:schemeClr val="accent2">
                  <a:lumMod val="60000"/>
                  <a:lumOff val="40000"/>
                </a:schemeClr>
              </a:gs>
              <a:gs pos="76000">
                <a:schemeClr val="accent2">
                  <a:lumMod val="60000"/>
                  <a:lumOff val="40000"/>
                </a:schemeClr>
              </a:gs>
            </a:gsLst>
            <a:path path="rect">
              <a:fillToRect l="50000" t="50000" r="50000" b="50000"/>
            </a:path>
            <a:tileRect/>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Peace</a:t>
            </a:r>
          </a:p>
        </p:txBody>
      </p:sp>
      <p:sp>
        <p:nvSpPr>
          <p:cNvPr id="30" name="Rectangle 29">
            <a:extLst>
              <a:ext uri="{FF2B5EF4-FFF2-40B4-BE49-F238E27FC236}">
                <a16:creationId xmlns:a16="http://schemas.microsoft.com/office/drawing/2014/main" id="{DA2A3BD0-8371-4CBB-8C40-B1A46BB07892}"/>
              </a:ext>
            </a:extLst>
          </p:cNvPr>
          <p:cNvSpPr/>
          <p:nvPr/>
        </p:nvSpPr>
        <p:spPr>
          <a:xfrm>
            <a:off x="1550505" y="1890232"/>
            <a:ext cx="2590800" cy="952357"/>
          </a:xfrm>
          <a:prstGeom prst="rect">
            <a:avLst/>
          </a:prstGeom>
          <a:gradFill>
            <a:gsLst>
              <a:gs pos="21000">
                <a:schemeClr val="accent4">
                  <a:lumMod val="60000"/>
                  <a:lumOff val="40000"/>
                </a:schemeClr>
              </a:gs>
              <a:gs pos="97000">
                <a:srgbClr val="950001"/>
              </a:gs>
              <a:gs pos="77000">
                <a:srgbClr val="C00000"/>
              </a:gs>
            </a:gsLst>
            <a:path path="rect">
              <a:fillToRect l="50000" t="50000" r="50000" b="50000"/>
            </a:path>
          </a:gra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Tribulation</a:t>
            </a:r>
          </a:p>
        </p:txBody>
      </p:sp>
      <p:sp>
        <p:nvSpPr>
          <p:cNvPr id="31" name="Rectangle 30">
            <a:extLst>
              <a:ext uri="{FF2B5EF4-FFF2-40B4-BE49-F238E27FC236}">
                <a16:creationId xmlns:a16="http://schemas.microsoft.com/office/drawing/2014/main" id="{149879DB-2BD3-46A3-A265-E8BD1B9070FE}"/>
              </a:ext>
            </a:extLst>
          </p:cNvPr>
          <p:cNvSpPr/>
          <p:nvPr/>
        </p:nvSpPr>
        <p:spPr>
          <a:xfrm>
            <a:off x="3644354" y="240336"/>
            <a:ext cx="1981200" cy="952356"/>
          </a:xfrm>
          <a:prstGeom prst="rect">
            <a:avLst/>
          </a:prstGeom>
          <a:gradFill>
            <a:gsLst>
              <a:gs pos="21000">
                <a:schemeClr val="accent2">
                  <a:lumMod val="40000"/>
                  <a:lumOff val="60000"/>
                </a:schemeClr>
              </a:gs>
              <a:gs pos="97000">
                <a:srgbClr val="950001"/>
              </a:gs>
              <a:gs pos="77000">
                <a:schemeClr val="accent2">
                  <a:lumMod val="75000"/>
                </a:schemeClr>
              </a:gs>
            </a:gsLst>
            <a:path path="rect">
              <a:fillToRect l="50000" t="50000" r="50000" b="50000"/>
            </a:path>
          </a:gra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Access</a:t>
            </a:r>
          </a:p>
        </p:txBody>
      </p:sp>
      <p:sp>
        <p:nvSpPr>
          <p:cNvPr id="32" name="Rectangle 31">
            <a:extLst>
              <a:ext uri="{FF2B5EF4-FFF2-40B4-BE49-F238E27FC236}">
                <a16:creationId xmlns:a16="http://schemas.microsoft.com/office/drawing/2014/main" id="{6E6F0AFD-F265-44FF-99E3-8C9C0E8B514C}"/>
              </a:ext>
            </a:extLst>
          </p:cNvPr>
          <p:cNvSpPr/>
          <p:nvPr/>
        </p:nvSpPr>
        <p:spPr>
          <a:xfrm>
            <a:off x="6626090" y="240336"/>
            <a:ext cx="1981200" cy="952356"/>
          </a:xfrm>
          <a:prstGeom prst="rect">
            <a:avLst/>
          </a:prstGeom>
          <a:gradFill>
            <a:gsLst>
              <a:gs pos="21000">
                <a:schemeClr val="bg2">
                  <a:lumMod val="75000"/>
                </a:schemeClr>
              </a:gs>
              <a:gs pos="97000">
                <a:srgbClr val="950001"/>
              </a:gs>
              <a:gs pos="77000">
                <a:schemeClr val="bg2">
                  <a:lumMod val="40000"/>
                  <a:lumOff val="60000"/>
                </a:schemeClr>
              </a:gs>
            </a:gsLst>
            <a:path path="rect">
              <a:fillToRect l="50000" t="50000" r="50000" b="50000"/>
            </a:path>
          </a:gra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Hope</a:t>
            </a:r>
          </a:p>
        </p:txBody>
      </p:sp>
      <p:sp>
        <p:nvSpPr>
          <p:cNvPr id="33" name="Rectangle 32">
            <a:extLst>
              <a:ext uri="{FF2B5EF4-FFF2-40B4-BE49-F238E27FC236}">
                <a16:creationId xmlns:a16="http://schemas.microsoft.com/office/drawing/2014/main" id="{F6469C15-BD7E-476F-984B-265272840B9C}"/>
              </a:ext>
            </a:extLst>
          </p:cNvPr>
          <p:cNvSpPr/>
          <p:nvPr/>
        </p:nvSpPr>
        <p:spPr>
          <a:xfrm>
            <a:off x="9607826" y="240336"/>
            <a:ext cx="1981200" cy="952356"/>
          </a:xfrm>
          <a:prstGeom prst="rect">
            <a:avLst/>
          </a:prstGeom>
          <a:gradFill>
            <a:gsLst>
              <a:gs pos="21000">
                <a:schemeClr val="accent4">
                  <a:lumMod val="60000"/>
                  <a:lumOff val="40000"/>
                </a:schemeClr>
              </a:gs>
              <a:gs pos="97000">
                <a:schemeClr val="bg2">
                  <a:lumMod val="75000"/>
                </a:schemeClr>
              </a:gs>
              <a:gs pos="77000">
                <a:schemeClr val="bg2">
                  <a:lumMod val="40000"/>
                  <a:lumOff val="60000"/>
                </a:schemeClr>
              </a:gs>
            </a:gsLst>
            <a:path path="rect">
              <a:fillToRect l="50000" t="50000" r="50000" b="50000"/>
            </a:path>
          </a:gra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Patience</a:t>
            </a:r>
          </a:p>
        </p:txBody>
      </p:sp>
      <p:sp>
        <p:nvSpPr>
          <p:cNvPr id="34" name="Rectangle 33">
            <a:extLst>
              <a:ext uri="{FF2B5EF4-FFF2-40B4-BE49-F238E27FC236}">
                <a16:creationId xmlns:a16="http://schemas.microsoft.com/office/drawing/2014/main" id="{B0FA24C2-1B21-42E0-87CB-E39961930F09}"/>
              </a:ext>
            </a:extLst>
          </p:cNvPr>
          <p:cNvSpPr/>
          <p:nvPr/>
        </p:nvSpPr>
        <p:spPr>
          <a:xfrm>
            <a:off x="7742587" y="1745218"/>
            <a:ext cx="2623931" cy="952356"/>
          </a:xfrm>
          <a:prstGeom prst="rect">
            <a:avLst/>
          </a:prstGeom>
          <a:gradFill>
            <a:gsLst>
              <a:gs pos="21000">
                <a:schemeClr val="accent4">
                  <a:lumMod val="60000"/>
                  <a:lumOff val="40000"/>
                </a:schemeClr>
              </a:gs>
              <a:gs pos="97000">
                <a:schemeClr val="bg2">
                  <a:lumMod val="75000"/>
                </a:schemeClr>
              </a:gs>
              <a:gs pos="77000">
                <a:schemeClr val="accent2">
                  <a:lumMod val="75000"/>
                </a:schemeClr>
              </a:gs>
            </a:gsLst>
            <a:path path="rect">
              <a:fillToRect l="50000" t="50000" r="50000" b="50000"/>
            </a:path>
          </a:gra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Experience</a:t>
            </a:r>
          </a:p>
        </p:txBody>
      </p:sp>
      <p:sp>
        <p:nvSpPr>
          <p:cNvPr id="35" name="Rectangle: Rounded Corners 34">
            <a:extLst>
              <a:ext uri="{FF2B5EF4-FFF2-40B4-BE49-F238E27FC236}">
                <a16:creationId xmlns:a16="http://schemas.microsoft.com/office/drawing/2014/main" id="{BF8328B6-2C4B-4524-9C3D-63566859FE71}"/>
              </a:ext>
            </a:extLst>
          </p:cNvPr>
          <p:cNvSpPr/>
          <p:nvPr/>
        </p:nvSpPr>
        <p:spPr>
          <a:xfrm>
            <a:off x="1908313" y="3279913"/>
            <a:ext cx="8458205" cy="488817"/>
          </a:xfrm>
          <a:prstGeom prst="roundRect">
            <a:avLst/>
          </a:prstGeom>
          <a:solidFill>
            <a:srgbClr val="FFFF0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New Relationship with the LORD God through Jesus Christ</a:t>
            </a:r>
          </a:p>
        </p:txBody>
      </p:sp>
    </p:spTree>
    <p:extLst>
      <p:ext uri="{BB962C8B-B14F-4D97-AF65-F5344CB8AC3E}">
        <p14:creationId xmlns:p14="http://schemas.microsoft.com/office/powerpoint/2010/main" val="661457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E7EBC48-58D2-4638-960D-CB1171F1F903}"/>
              </a:ext>
            </a:extLst>
          </p:cNvPr>
          <p:cNvSpPr/>
          <p:nvPr/>
        </p:nvSpPr>
        <p:spPr>
          <a:xfrm>
            <a:off x="1676400" y="2882348"/>
            <a:ext cx="8388626" cy="3160643"/>
          </a:xfrm>
          <a:prstGeom prst="rect">
            <a:avLst/>
          </a:prstGeom>
          <a:gradFill>
            <a:gsLst>
              <a:gs pos="26000">
                <a:schemeClr val="tx2">
                  <a:lumMod val="75000"/>
                </a:schemeClr>
              </a:gs>
              <a:gs pos="97000">
                <a:schemeClr val="accent3">
                  <a:lumMod val="75000"/>
                </a:schemeClr>
              </a:gs>
              <a:gs pos="63000">
                <a:schemeClr val="accent1">
                  <a:lumMod val="75000"/>
                  <a:lumOff val="25000"/>
                </a:schemeClr>
              </a:gs>
            </a:gsLst>
            <a:lin ang="0" scaled="1"/>
          </a:gra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Please proceed to the next lesson in Module 4.2</a:t>
            </a:r>
          </a:p>
        </p:txBody>
      </p:sp>
    </p:spTree>
    <p:extLst>
      <p:ext uri="{BB962C8B-B14F-4D97-AF65-F5344CB8AC3E}">
        <p14:creationId xmlns:p14="http://schemas.microsoft.com/office/powerpoint/2010/main" val="3870222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647208-9FE3-4C2B-845D-D01CAD771580}"/>
              </a:ext>
            </a:extLst>
          </p:cNvPr>
          <p:cNvSpPr/>
          <p:nvPr/>
        </p:nvSpPr>
        <p:spPr>
          <a:xfrm>
            <a:off x="487680" y="560832"/>
            <a:ext cx="5315712" cy="3255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51AC9D-01A1-4D4A-BCDD-CD2AE63CE1FE}"/>
              </a:ext>
            </a:extLst>
          </p:cNvPr>
          <p:cNvSpPr/>
          <p:nvPr/>
        </p:nvSpPr>
        <p:spPr>
          <a:xfrm>
            <a:off x="890016" y="560832"/>
            <a:ext cx="4511040" cy="275539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Faith is the things hoped for, the evidence of things not seen </a:t>
            </a:r>
          </a:p>
          <a:p>
            <a:pPr algn="ctr"/>
            <a:endParaRPr lang="en-US" sz="1600" dirty="0">
              <a:solidFill>
                <a:schemeClr val="tx1"/>
              </a:solidFill>
            </a:endParaRPr>
          </a:p>
          <a:p>
            <a:pPr algn="ctr"/>
            <a:r>
              <a:rPr lang="en-US" sz="1600" dirty="0">
                <a:solidFill>
                  <a:schemeClr val="tx1"/>
                </a:solidFill>
              </a:rPr>
              <a:t>(Hebrews 11:1)</a:t>
            </a:r>
          </a:p>
        </p:txBody>
      </p:sp>
      <p:sp>
        <p:nvSpPr>
          <p:cNvPr id="11" name="Rectangle 10">
            <a:extLst>
              <a:ext uri="{FF2B5EF4-FFF2-40B4-BE49-F238E27FC236}">
                <a16:creationId xmlns:a16="http://schemas.microsoft.com/office/drawing/2014/main" id="{6585D8D4-A621-402F-A868-68579F92C392}"/>
              </a:ext>
            </a:extLst>
          </p:cNvPr>
          <p:cNvSpPr/>
          <p:nvPr/>
        </p:nvSpPr>
        <p:spPr>
          <a:xfrm>
            <a:off x="7193280" y="560832"/>
            <a:ext cx="4511040" cy="2767584"/>
          </a:xfrm>
          <a:prstGeom prst="rect">
            <a:avLst/>
          </a:prstGeom>
          <a:solidFill>
            <a:srgbClr val="E32C0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Faith is the promises of God that are unseen</a:t>
            </a:r>
          </a:p>
          <a:p>
            <a:pPr algn="ctr"/>
            <a:endParaRPr lang="en-US" dirty="0">
              <a:solidFill>
                <a:schemeClr val="tx1"/>
              </a:solidFill>
            </a:endParaRPr>
          </a:p>
          <a:p>
            <a:pPr algn="ctr"/>
            <a:r>
              <a:rPr lang="en-US" dirty="0">
                <a:solidFill>
                  <a:schemeClr val="tx1"/>
                </a:solidFill>
              </a:rPr>
              <a:t>(Hebrews 11:13)</a:t>
            </a:r>
          </a:p>
        </p:txBody>
      </p:sp>
      <p:sp>
        <p:nvSpPr>
          <p:cNvPr id="12" name="Rectangle 11">
            <a:extLst>
              <a:ext uri="{FF2B5EF4-FFF2-40B4-BE49-F238E27FC236}">
                <a16:creationId xmlns:a16="http://schemas.microsoft.com/office/drawing/2014/main" id="{3688A6EE-5479-425B-AFD6-377D59247269}"/>
              </a:ext>
            </a:extLst>
          </p:cNvPr>
          <p:cNvSpPr/>
          <p:nvPr/>
        </p:nvSpPr>
        <p:spPr>
          <a:xfrm>
            <a:off x="890016" y="3779520"/>
            <a:ext cx="10814304" cy="1182624"/>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The Chosen People of God saw the promises of God far off, but yet had faith that the Promised Land would come to them because He persuaded them. They embraced their status of living in a foreign land as strangers with faith that one day they would be granted to live in their Promised Land given by God. (Hebrews 11:13-16)</a:t>
            </a:r>
          </a:p>
        </p:txBody>
      </p:sp>
      <p:sp>
        <p:nvSpPr>
          <p:cNvPr id="13" name="Rectangle 12">
            <a:extLst>
              <a:ext uri="{FF2B5EF4-FFF2-40B4-BE49-F238E27FC236}">
                <a16:creationId xmlns:a16="http://schemas.microsoft.com/office/drawing/2014/main" id="{A7EFAAE0-1639-480F-8627-1ABCF8B3FBE9}"/>
              </a:ext>
            </a:extLst>
          </p:cNvPr>
          <p:cNvSpPr/>
          <p:nvPr/>
        </p:nvSpPr>
        <p:spPr>
          <a:xfrm>
            <a:off x="890016" y="5114544"/>
            <a:ext cx="10814304" cy="1182624"/>
          </a:xfrm>
          <a:prstGeom prst="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Christian faith displays this same standard.  Believers are persuaded of the promises given by the LORD God through Jesus Christ. The Holy Spirit teaches Christians about these promises, and their faith embraces those promises through confession of salvation and confidence that they will dwell eternally in the Kingdom of God.</a:t>
            </a:r>
          </a:p>
        </p:txBody>
      </p:sp>
    </p:spTree>
    <p:extLst>
      <p:ext uri="{BB962C8B-B14F-4D97-AF65-F5344CB8AC3E}">
        <p14:creationId xmlns:p14="http://schemas.microsoft.com/office/powerpoint/2010/main" val="621616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00716A-A87C-4160-B40F-A975CD742107}"/>
              </a:ext>
            </a:extLst>
          </p:cNvPr>
          <p:cNvSpPr/>
          <p:nvPr/>
        </p:nvSpPr>
        <p:spPr>
          <a:xfrm>
            <a:off x="377952" y="207264"/>
            <a:ext cx="11106912" cy="1987296"/>
          </a:xfrm>
          <a:prstGeom prst="rect">
            <a:avLst/>
          </a:prstGeom>
          <a:gradFill flip="none" rotWithShape="1">
            <a:gsLst>
              <a:gs pos="0">
                <a:srgbClr val="1F003B"/>
              </a:gs>
              <a:gs pos="54000">
                <a:srgbClr val="262D85"/>
              </a:gs>
              <a:gs pos="83000">
                <a:srgbClr val="0155B8"/>
              </a:gs>
              <a:gs pos="100000">
                <a:srgbClr val="00A3FE"/>
              </a:gs>
            </a:gsLst>
            <a:path path="circle">
              <a:fillToRect t="100000" r="100000"/>
            </a:path>
            <a:tileRect l="-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accent3">
                    <a:lumMod val="40000"/>
                    <a:lumOff val="60000"/>
                  </a:schemeClr>
                </a:solidFill>
              </a:rPr>
              <a:t>I beseech you therefore, brethren, by the mercies of God, that ye present your bodies a living sacrifice, holy, acceptable unto God, which is your reasonable service. And be not conformed to this world: but be ye transformed by the renewing of your mind, that ye may prove what is that good, and acceptable, and perfect, will of God. For I say, through the grace given unto me, to every man that is among you, not to think of himself more highly than he ought to think; but to think soberly, according as God hath dealt to every man the measure of faith. </a:t>
            </a:r>
            <a:r>
              <a:rPr lang="en-US" dirty="0">
                <a:solidFill>
                  <a:schemeClr val="accent3">
                    <a:lumMod val="40000"/>
                    <a:lumOff val="60000"/>
                  </a:schemeClr>
                </a:solidFill>
              </a:rPr>
              <a:t>(Romans 12:1-3)</a:t>
            </a:r>
          </a:p>
        </p:txBody>
      </p:sp>
      <p:sp>
        <p:nvSpPr>
          <p:cNvPr id="3" name="Oval 2">
            <a:extLst>
              <a:ext uri="{FF2B5EF4-FFF2-40B4-BE49-F238E27FC236}">
                <a16:creationId xmlns:a16="http://schemas.microsoft.com/office/drawing/2014/main" id="{8AD83E17-6096-484C-89B4-DE8911B9EE25}"/>
              </a:ext>
            </a:extLst>
          </p:cNvPr>
          <p:cNvSpPr/>
          <p:nvPr/>
        </p:nvSpPr>
        <p:spPr>
          <a:xfrm>
            <a:off x="416860" y="2357268"/>
            <a:ext cx="3173506" cy="1920241"/>
          </a:xfrm>
          <a:prstGeom prst="ellipse">
            <a:avLst/>
          </a:prstGeom>
          <a:gradFill>
            <a:gsLst>
              <a:gs pos="0">
                <a:srgbClr val="1F003B"/>
              </a:gs>
              <a:gs pos="54000">
                <a:srgbClr val="262D85"/>
              </a:gs>
              <a:gs pos="83000">
                <a:srgbClr val="0155B8"/>
              </a:gs>
              <a:gs pos="100000">
                <a:srgbClr val="00A3FE"/>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God’s mercy allows you to be a living sacrifice, giving yourself fully and yielding to His control</a:t>
            </a:r>
          </a:p>
        </p:txBody>
      </p:sp>
      <p:sp>
        <p:nvSpPr>
          <p:cNvPr id="4" name="Oval 3">
            <a:extLst>
              <a:ext uri="{FF2B5EF4-FFF2-40B4-BE49-F238E27FC236}">
                <a16:creationId xmlns:a16="http://schemas.microsoft.com/office/drawing/2014/main" id="{E0E9076B-B78B-4A7C-8997-D5A5CF4BBFDF}"/>
              </a:ext>
            </a:extLst>
          </p:cNvPr>
          <p:cNvSpPr/>
          <p:nvPr/>
        </p:nvSpPr>
        <p:spPr>
          <a:xfrm>
            <a:off x="4509247" y="2357266"/>
            <a:ext cx="3173506" cy="1920241"/>
          </a:xfrm>
          <a:prstGeom prst="ellipse">
            <a:avLst/>
          </a:prstGeom>
          <a:gradFill>
            <a:gsLst>
              <a:gs pos="0">
                <a:srgbClr val="1F003B"/>
              </a:gs>
              <a:gs pos="54000">
                <a:srgbClr val="262D85"/>
              </a:gs>
              <a:gs pos="83000">
                <a:srgbClr val="0155B8"/>
              </a:gs>
              <a:gs pos="100000">
                <a:srgbClr val="00A3FE"/>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reasonable service of a believer that gives control fully to God must become holy</a:t>
            </a:r>
          </a:p>
        </p:txBody>
      </p:sp>
      <p:sp>
        <p:nvSpPr>
          <p:cNvPr id="5" name="Oval 4">
            <a:extLst>
              <a:ext uri="{FF2B5EF4-FFF2-40B4-BE49-F238E27FC236}">
                <a16:creationId xmlns:a16="http://schemas.microsoft.com/office/drawing/2014/main" id="{78D2A8D4-53B0-4C69-8A79-CD7AC3358BCF}"/>
              </a:ext>
            </a:extLst>
          </p:cNvPr>
          <p:cNvSpPr/>
          <p:nvPr/>
        </p:nvSpPr>
        <p:spPr>
          <a:xfrm>
            <a:off x="8601634" y="2443778"/>
            <a:ext cx="3173506" cy="1920241"/>
          </a:xfrm>
          <a:prstGeom prst="ellipse">
            <a:avLst/>
          </a:prstGeom>
          <a:gradFill>
            <a:gsLst>
              <a:gs pos="0">
                <a:srgbClr val="1F003B"/>
              </a:gs>
              <a:gs pos="54000">
                <a:srgbClr val="262D85"/>
              </a:gs>
              <a:gs pos="83000">
                <a:srgbClr val="0155B8"/>
              </a:gs>
              <a:gs pos="100000">
                <a:srgbClr val="00A3FE"/>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Reasonable service means a reward or notice will not be given by God for holiness for doing His will</a:t>
            </a:r>
          </a:p>
        </p:txBody>
      </p:sp>
      <p:sp>
        <p:nvSpPr>
          <p:cNvPr id="6" name="Oval 5">
            <a:extLst>
              <a:ext uri="{FF2B5EF4-FFF2-40B4-BE49-F238E27FC236}">
                <a16:creationId xmlns:a16="http://schemas.microsoft.com/office/drawing/2014/main" id="{ACCD28D6-CF97-4F9B-A417-FBC54954C2B7}"/>
              </a:ext>
            </a:extLst>
          </p:cNvPr>
          <p:cNvSpPr/>
          <p:nvPr/>
        </p:nvSpPr>
        <p:spPr>
          <a:xfrm>
            <a:off x="416860" y="4613239"/>
            <a:ext cx="3173506" cy="1920241"/>
          </a:xfrm>
          <a:prstGeom prst="ellipse">
            <a:avLst/>
          </a:prstGeom>
          <a:gradFill>
            <a:gsLst>
              <a:gs pos="0">
                <a:srgbClr val="1F003B"/>
              </a:gs>
              <a:gs pos="54000">
                <a:srgbClr val="262D85"/>
              </a:gs>
              <a:gs pos="83000">
                <a:srgbClr val="0155B8"/>
              </a:gs>
              <a:gs pos="100000">
                <a:srgbClr val="00A3FE"/>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Reasonable service expectations of God require believers to seek His will deeply and live as He wants</a:t>
            </a:r>
          </a:p>
        </p:txBody>
      </p:sp>
      <p:sp>
        <p:nvSpPr>
          <p:cNvPr id="7" name="Oval 6">
            <a:extLst>
              <a:ext uri="{FF2B5EF4-FFF2-40B4-BE49-F238E27FC236}">
                <a16:creationId xmlns:a16="http://schemas.microsoft.com/office/drawing/2014/main" id="{A86D58FA-ECB8-4757-9C31-A64044F85058}"/>
              </a:ext>
            </a:extLst>
          </p:cNvPr>
          <p:cNvSpPr/>
          <p:nvPr/>
        </p:nvSpPr>
        <p:spPr>
          <a:xfrm>
            <a:off x="4509247" y="4613237"/>
            <a:ext cx="3173506" cy="1920241"/>
          </a:xfrm>
          <a:prstGeom prst="ellipse">
            <a:avLst/>
          </a:prstGeom>
          <a:gradFill>
            <a:gsLst>
              <a:gs pos="0">
                <a:srgbClr val="1F003B"/>
              </a:gs>
              <a:gs pos="54000">
                <a:srgbClr val="262D85"/>
              </a:gs>
              <a:gs pos="83000">
                <a:srgbClr val="0155B8"/>
              </a:gs>
              <a:gs pos="100000">
                <a:srgbClr val="00A3FE"/>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It is God that deals </a:t>
            </a:r>
          </a:p>
          <a:p>
            <a:pPr algn="ctr"/>
            <a:r>
              <a:rPr lang="en-US" sz="1600" dirty="0"/>
              <a:t>to each man a </a:t>
            </a:r>
          </a:p>
          <a:p>
            <a:pPr algn="ctr"/>
            <a:r>
              <a:rPr lang="en-US" sz="1600" dirty="0"/>
              <a:t>measure of faith! </a:t>
            </a:r>
          </a:p>
        </p:txBody>
      </p:sp>
      <p:sp>
        <p:nvSpPr>
          <p:cNvPr id="8" name="Oval 7">
            <a:extLst>
              <a:ext uri="{FF2B5EF4-FFF2-40B4-BE49-F238E27FC236}">
                <a16:creationId xmlns:a16="http://schemas.microsoft.com/office/drawing/2014/main" id="{DF4DDA0A-3C8E-4016-9FBF-EA12B5FED717}"/>
              </a:ext>
            </a:extLst>
          </p:cNvPr>
          <p:cNvSpPr/>
          <p:nvPr/>
        </p:nvSpPr>
        <p:spPr>
          <a:xfrm>
            <a:off x="8601631" y="4613237"/>
            <a:ext cx="3173506" cy="1920241"/>
          </a:xfrm>
          <a:prstGeom prst="ellipse">
            <a:avLst/>
          </a:prstGeom>
          <a:gradFill>
            <a:gsLst>
              <a:gs pos="0">
                <a:srgbClr val="1F003B"/>
              </a:gs>
              <a:gs pos="54000">
                <a:srgbClr val="262D85"/>
              </a:gs>
              <a:gs pos="83000">
                <a:srgbClr val="0155B8"/>
              </a:gs>
              <a:gs pos="100000">
                <a:srgbClr val="00A3FE"/>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It is unworthy for a holy believer of God to take credit for holiness that comes from God alone</a:t>
            </a:r>
          </a:p>
        </p:txBody>
      </p:sp>
    </p:spTree>
    <p:extLst>
      <p:ext uri="{BB962C8B-B14F-4D97-AF65-F5344CB8AC3E}">
        <p14:creationId xmlns:p14="http://schemas.microsoft.com/office/powerpoint/2010/main" val="4036697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2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style.rotation</p:attrName>
                                        </p:attrNameLst>
                                      </p:cBhvr>
                                      <p:tavLst>
                                        <p:tav tm="0">
                                          <p:val>
                                            <p:fltVal val="720"/>
                                          </p:val>
                                        </p:tav>
                                        <p:tav tm="100000">
                                          <p:val>
                                            <p:fltVal val="0"/>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 calcmode="lin" valueType="num">
                                      <p:cBhvr>
                                        <p:cTn id="22" dur="2000" fill="hold"/>
                                        <p:tgtEl>
                                          <p:spTgt spid="5"/>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3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style.rotation</p:attrName>
                                        </p:attrNameLst>
                                      </p:cBhvr>
                                      <p:tavLst>
                                        <p:tav tm="0">
                                          <p:val>
                                            <p:fltVal val="720"/>
                                          </p:val>
                                        </p:tav>
                                        <p:tav tm="100000">
                                          <p:val>
                                            <p:fltVal val="0"/>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40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style.rotation</p:attrName>
                                        </p:attrNameLst>
                                      </p:cBhvr>
                                      <p:tavLst>
                                        <p:tav tm="0">
                                          <p:val>
                                            <p:fltVal val="720"/>
                                          </p:val>
                                        </p:tav>
                                        <p:tav tm="100000">
                                          <p:val>
                                            <p:fltVal val="0"/>
                                          </p:val>
                                        </p:tav>
                                      </p:tavLst>
                                    </p:anim>
                                    <p:anim calcmode="lin" valueType="num">
                                      <p:cBhvr>
                                        <p:cTn id="33" dur="2000" fill="hold"/>
                                        <p:tgtEl>
                                          <p:spTgt spid="7"/>
                                        </p:tgtEl>
                                        <p:attrNameLst>
                                          <p:attrName>ppt_h</p:attrName>
                                        </p:attrNameLst>
                                      </p:cBhvr>
                                      <p:tavLst>
                                        <p:tav tm="0">
                                          <p:val>
                                            <p:fltVal val="0"/>
                                          </p:val>
                                        </p:tav>
                                        <p:tav tm="100000">
                                          <p:val>
                                            <p:strVal val="#ppt_h"/>
                                          </p:val>
                                        </p:tav>
                                      </p:tavLst>
                                    </p:anim>
                                    <p:anim calcmode="lin" valueType="num">
                                      <p:cBhvr>
                                        <p:cTn id="34" dur="2000" fill="hold"/>
                                        <p:tgtEl>
                                          <p:spTgt spid="7"/>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50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anim calcmode="lin" valueType="num">
                                      <p:cBhvr>
                                        <p:cTn id="38" dur="2000" fill="hold"/>
                                        <p:tgtEl>
                                          <p:spTgt spid="8"/>
                                        </p:tgtEl>
                                        <p:attrNameLst>
                                          <p:attrName>style.rotation</p:attrName>
                                        </p:attrNameLst>
                                      </p:cBhvr>
                                      <p:tavLst>
                                        <p:tav tm="0">
                                          <p:val>
                                            <p:fltVal val="720"/>
                                          </p:val>
                                        </p:tav>
                                        <p:tav tm="100000">
                                          <p:val>
                                            <p:fltVal val="0"/>
                                          </p:val>
                                        </p:tav>
                                      </p:tavLst>
                                    </p:anim>
                                    <p:anim calcmode="lin" valueType="num">
                                      <p:cBhvr>
                                        <p:cTn id="39" dur="2000" fill="hold"/>
                                        <p:tgtEl>
                                          <p:spTgt spid="8"/>
                                        </p:tgtEl>
                                        <p:attrNameLst>
                                          <p:attrName>ppt_h</p:attrName>
                                        </p:attrNameLst>
                                      </p:cBhvr>
                                      <p:tavLst>
                                        <p:tav tm="0">
                                          <p:val>
                                            <p:fltVal val="0"/>
                                          </p:val>
                                        </p:tav>
                                        <p:tav tm="100000">
                                          <p:val>
                                            <p:strVal val="#ppt_h"/>
                                          </p:val>
                                        </p:tav>
                                      </p:tavLst>
                                    </p:anim>
                                    <p:anim calcmode="lin" valueType="num">
                                      <p:cBhvr>
                                        <p:cTn id="40"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D7B63F-6F62-46FC-8E6A-512867B9E479}"/>
              </a:ext>
            </a:extLst>
          </p:cNvPr>
          <p:cNvSpPr>
            <a:spLocks noGrp="1"/>
          </p:cNvSpPr>
          <p:nvPr>
            <p:ph type="sldNum" sz="quarter" idx="12"/>
          </p:nvPr>
        </p:nvSpPr>
        <p:spPr/>
        <p:txBody>
          <a:bodyPr/>
          <a:lstStyle/>
          <a:p>
            <a:fld id="{4950F5D8-22E1-4015-8661-E5B1FD28C2DE}" type="slidenum">
              <a:rPr lang="ru-RU" smtClean="0"/>
              <a:pPr/>
              <a:t>4</a:t>
            </a:fld>
            <a:endParaRPr lang="ru-RU" dirty="0"/>
          </a:p>
        </p:txBody>
      </p:sp>
      <p:sp>
        <p:nvSpPr>
          <p:cNvPr id="13" name="Oval 12">
            <a:extLst>
              <a:ext uri="{FF2B5EF4-FFF2-40B4-BE49-F238E27FC236}">
                <a16:creationId xmlns:a16="http://schemas.microsoft.com/office/drawing/2014/main" id="{1F92F595-5D79-4F40-AAB5-345C00F50F96}"/>
              </a:ext>
            </a:extLst>
          </p:cNvPr>
          <p:cNvSpPr/>
          <p:nvPr/>
        </p:nvSpPr>
        <p:spPr>
          <a:xfrm>
            <a:off x="1295400" y="258416"/>
            <a:ext cx="9601200" cy="1530627"/>
          </a:xfrm>
          <a:prstGeom prst="ellipse">
            <a:avLst/>
          </a:prstGeom>
          <a:gradFill>
            <a:gsLst>
              <a:gs pos="0">
                <a:srgbClr val="640000"/>
              </a:gs>
              <a:gs pos="36000">
                <a:srgbClr val="B40001"/>
              </a:gs>
              <a:gs pos="83000">
                <a:srgbClr val="EE6E01"/>
              </a:gs>
              <a:gs pos="100000">
                <a:srgbClr val="FAD501"/>
              </a:gs>
            </a:gsLst>
            <a:path path="circle">
              <a:fillToRect t="100000" r="100000"/>
            </a:path>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There are six areas measured by the LORD God to determine how much faith a person is to receive </a:t>
            </a:r>
            <a:r>
              <a:rPr lang="en-US" sz="2400" dirty="0"/>
              <a:t>(Romans 12:1-3)</a:t>
            </a:r>
          </a:p>
        </p:txBody>
      </p:sp>
      <p:sp>
        <p:nvSpPr>
          <p:cNvPr id="14" name="Oval 13">
            <a:extLst>
              <a:ext uri="{FF2B5EF4-FFF2-40B4-BE49-F238E27FC236}">
                <a16:creationId xmlns:a16="http://schemas.microsoft.com/office/drawing/2014/main" id="{E2F0FDF1-FA5F-410E-BCAC-D2D2353E01F5}"/>
              </a:ext>
            </a:extLst>
          </p:cNvPr>
          <p:cNvSpPr/>
          <p:nvPr/>
        </p:nvSpPr>
        <p:spPr>
          <a:xfrm>
            <a:off x="192155" y="2282791"/>
            <a:ext cx="3823253" cy="1689653"/>
          </a:xfrm>
          <a:prstGeom prst="ellipse">
            <a:avLst/>
          </a:prstGeom>
          <a:gradFill flip="none" rotWithShape="1">
            <a:gsLst>
              <a:gs pos="0">
                <a:srgbClr val="640000"/>
              </a:gs>
              <a:gs pos="36000">
                <a:srgbClr val="B40001"/>
              </a:gs>
              <a:gs pos="83000">
                <a:srgbClr val="EE6E01"/>
              </a:gs>
              <a:gs pos="100000">
                <a:srgbClr val="FAD50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A measure of their giving themselves to the LORD God as a living sacrifice</a:t>
            </a:r>
          </a:p>
        </p:txBody>
      </p:sp>
      <p:sp>
        <p:nvSpPr>
          <p:cNvPr id="17" name="Oval 16">
            <a:extLst>
              <a:ext uri="{FF2B5EF4-FFF2-40B4-BE49-F238E27FC236}">
                <a16:creationId xmlns:a16="http://schemas.microsoft.com/office/drawing/2014/main" id="{B6281EDA-A55C-49BC-BC3F-385F5FA646E0}"/>
              </a:ext>
            </a:extLst>
          </p:cNvPr>
          <p:cNvSpPr/>
          <p:nvPr/>
        </p:nvSpPr>
        <p:spPr>
          <a:xfrm>
            <a:off x="4200938" y="2282791"/>
            <a:ext cx="3823253" cy="1689653"/>
          </a:xfrm>
          <a:prstGeom prst="ellipse">
            <a:avLst/>
          </a:prstGeom>
          <a:gradFill flip="none" rotWithShape="1">
            <a:gsLst>
              <a:gs pos="0">
                <a:srgbClr val="640000"/>
              </a:gs>
              <a:gs pos="36000">
                <a:srgbClr val="B40001"/>
              </a:gs>
              <a:gs pos="83000">
                <a:srgbClr val="EE6E01"/>
              </a:gs>
              <a:gs pos="100000">
                <a:srgbClr val="FAD50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A measure of how holy a believer develops</a:t>
            </a:r>
          </a:p>
        </p:txBody>
      </p:sp>
      <p:sp>
        <p:nvSpPr>
          <p:cNvPr id="18" name="Oval 17">
            <a:extLst>
              <a:ext uri="{FF2B5EF4-FFF2-40B4-BE49-F238E27FC236}">
                <a16:creationId xmlns:a16="http://schemas.microsoft.com/office/drawing/2014/main" id="{AADEA57C-58D1-43A1-802F-B304F2F263F5}"/>
              </a:ext>
            </a:extLst>
          </p:cNvPr>
          <p:cNvSpPr/>
          <p:nvPr/>
        </p:nvSpPr>
        <p:spPr>
          <a:xfrm>
            <a:off x="8209721" y="2282792"/>
            <a:ext cx="3823253" cy="1689653"/>
          </a:xfrm>
          <a:prstGeom prst="ellipse">
            <a:avLst/>
          </a:prstGeom>
          <a:gradFill flip="none" rotWithShape="1">
            <a:gsLst>
              <a:gs pos="0">
                <a:srgbClr val="640000"/>
              </a:gs>
              <a:gs pos="36000">
                <a:srgbClr val="B40001"/>
              </a:gs>
              <a:gs pos="83000">
                <a:srgbClr val="EE6E01"/>
              </a:gs>
              <a:gs pos="100000">
                <a:srgbClr val="FAD50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A measure of how acceptable a believer is to the LORD God</a:t>
            </a:r>
          </a:p>
        </p:txBody>
      </p:sp>
      <p:sp>
        <p:nvSpPr>
          <p:cNvPr id="19" name="Oval 18">
            <a:extLst>
              <a:ext uri="{FF2B5EF4-FFF2-40B4-BE49-F238E27FC236}">
                <a16:creationId xmlns:a16="http://schemas.microsoft.com/office/drawing/2014/main" id="{96DD3E3F-45A2-43D5-9CE5-20D6291DABEF}"/>
              </a:ext>
            </a:extLst>
          </p:cNvPr>
          <p:cNvSpPr/>
          <p:nvPr/>
        </p:nvSpPr>
        <p:spPr>
          <a:xfrm>
            <a:off x="192155" y="4909929"/>
            <a:ext cx="3823253" cy="1689653"/>
          </a:xfrm>
          <a:prstGeom prst="ellipse">
            <a:avLst/>
          </a:prstGeom>
          <a:gradFill flip="none" rotWithShape="1">
            <a:gsLst>
              <a:gs pos="0">
                <a:srgbClr val="640000"/>
              </a:gs>
              <a:gs pos="36000">
                <a:srgbClr val="B40001"/>
              </a:gs>
              <a:gs pos="83000">
                <a:srgbClr val="EE6E01"/>
              </a:gs>
              <a:gs pos="100000">
                <a:srgbClr val="FAD50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A measure of how non-conforming to this world a believer exists</a:t>
            </a:r>
          </a:p>
        </p:txBody>
      </p:sp>
      <p:sp>
        <p:nvSpPr>
          <p:cNvPr id="20" name="Oval 19">
            <a:extLst>
              <a:ext uri="{FF2B5EF4-FFF2-40B4-BE49-F238E27FC236}">
                <a16:creationId xmlns:a16="http://schemas.microsoft.com/office/drawing/2014/main" id="{612D38BB-74A0-42BC-A79A-6BFC420C8454}"/>
              </a:ext>
            </a:extLst>
          </p:cNvPr>
          <p:cNvSpPr/>
          <p:nvPr/>
        </p:nvSpPr>
        <p:spPr>
          <a:xfrm>
            <a:off x="4200938" y="4909929"/>
            <a:ext cx="3823253" cy="1689653"/>
          </a:xfrm>
          <a:prstGeom prst="ellipse">
            <a:avLst/>
          </a:prstGeom>
          <a:gradFill flip="none" rotWithShape="1">
            <a:gsLst>
              <a:gs pos="0">
                <a:srgbClr val="640000"/>
              </a:gs>
              <a:gs pos="36000">
                <a:srgbClr val="B40001"/>
              </a:gs>
              <a:gs pos="83000">
                <a:srgbClr val="EE6E01"/>
              </a:gs>
              <a:gs pos="100000">
                <a:srgbClr val="FAD50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A measure of how much a believer transforms through renewal of mind</a:t>
            </a:r>
          </a:p>
        </p:txBody>
      </p:sp>
      <p:sp>
        <p:nvSpPr>
          <p:cNvPr id="21" name="Oval 20">
            <a:extLst>
              <a:ext uri="{FF2B5EF4-FFF2-40B4-BE49-F238E27FC236}">
                <a16:creationId xmlns:a16="http://schemas.microsoft.com/office/drawing/2014/main" id="{FB660B5E-A48D-478A-9616-9B9F183EE502}"/>
              </a:ext>
            </a:extLst>
          </p:cNvPr>
          <p:cNvSpPr/>
          <p:nvPr/>
        </p:nvSpPr>
        <p:spPr>
          <a:xfrm>
            <a:off x="8209721" y="4909931"/>
            <a:ext cx="3823253" cy="1689653"/>
          </a:xfrm>
          <a:prstGeom prst="ellipse">
            <a:avLst/>
          </a:prstGeom>
          <a:gradFill flip="none" rotWithShape="1">
            <a:gsLst>
              <a:gs pos="0">
                <a:srgbClr val="640000"/>
              </a:gs>
              <a:gs pos="36000">
                <a:srgbClr val="B40001"/>
              </a:gs>
              <a:gs pos="83000">
                <a:srgbClr val="EE6E01"/>
              </a:gs>
              <a:gs pos="100000">
                <a:srgbClr val="FAD50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A measure to be able to prove what is good, acceptable, perfect will of the LORD God</a:t>
            </a:r>
          </a:p>
        </p:txBody>
      </p:sp>
    </p:spTree>
    <p:extLst>
      <p:ext uri="{BB962C8B-B14F-4D97-AF65-F5344CB8AC3E}">
        <p14:creationId xmlns:p14="http://schemas.microsoft.com/office/powerpoint/2010/main" val="3210814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fmla="#ppt_w*sin(2.5*pi*$)">
                                          <p:val>
                                            <p:fltVal val="0"/>
                                          </p:val>
                                        </p:tav>
                                        <p:tav tm="100000">
                                          <p:val>
                                            <p:fltVal val="1"/>
                                          </p:val>
                                        </p:tav>
                                      </p:tavLst>
                                    </p:anim>
                                    <p:anim calcmode="lin" valueType="num">
                                      <p:cBhvr>
                                        <p:cTn id="8" dur="5000" fill="hold"/>
                                        <p:tgtEl>
                                          <p:spTgt spid="14"/>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1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0" fill="hold"/>
                                        <p:tgtEl>
                                          <p:spTgt spid="17"/>
                                        </p:tgtEl>
                                        <p:attrNameLst>
                                          <p:attrName>ppt_w</p:attrName>
                                        </p:attrNameLst>
                                      </p:cBhvr>
                                      <p:tavLst>
                                        <p:tav tm="0" fmla="#ppt_w*sin(2.5*pi*$)">
                                          <p:val>
                                            <p:fltVal val="0"/>
                                          </p:val>
                                        </p:tav>
                                        <p:tav tm="100000">
                                          <p:val>
                                            <p:fltVal val="1"/>
                                          </p:val>
                                        </p:tav>
                                      </p:tavLst>
                                    </p:anim>
                                    <p:anim calcmode="lin" valueType="num">
                                      <p:cBhvr>
                                        <p:cTn id="12" dur="5000" fill="hold"/>
                                        <p:tgtEl>
                                          <p:spTgt spid="17"/>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20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0" fill="hold"/>
                                        <p:tgtEl>
                                          <p:spTgt spid="18"/>
                                        </p:tgtEl>
                                        <p:attrNameLst>
                                          <p:attrName>ppt_w</p:attrName>
                                        </p:attrNameLst>
                                      </p:cBhvr>
                                      <p:tavLst>
                                        <p:tav tm="0" fmla="#ppt_w*sin(2.5*pi*$)">
                                          <p:val>
                                            <p:fltVal val="0"/>
                                          </p:val>
                                        </p:tav>
                                        <p:tav tm="100000">
                                          <p:val>
                                            <p:fltVal val="1"/>
                                          </p:val>
                                        </p:tav>
                                      </p:tavLst>
                                    </p:anim>
                                    <p:anim calcmode="lin" valueType="num">
                                      <p:cBhvr>
                                        <p:cTn id="16" dur="5000" fill="hold"/>
                                        <p:tgtEl>
                                          <p:spTgt spid="18"/>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300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0" fill="hold"/>
                                        <p:tgtEl>
                                          <p:spTgt spid="19"/>
                                        </p:tgtEl>
                                        <p:attrNameLst>
                                          <p:attrName>ppt_w</p:attrName>
                                        </p:attrNameLst>
                                      </p:cBhvr>
                                      <p:tavLst>
                                        <p:tav tm="0" fmla="#ppt_w*sin(2.5*pi*$)">
                                          <p:val>
                                            <p:fltVal val="0"/>
                                          </p:val>
                                        </p:tav>
                                        <p:tav tm="100000">
                                          <p:val>
                                            <p:fltVal val="1"/>
                                          </p:val>
                                        </p:tav>
                                      </p:tavLst>
                                    </p:anim>
                                    <p:anim calcmode="lin" valueType="num">
                                      <p:cBhvr>
                                        <p:cTn id="20" dur="5000" fill="hold"/>
                                        <p:tgtEl>
                                          <p:spTgt spid="19"/>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38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0" fill="hold"/>
                                        <p:tgtEl>
                                          <p:spTgt spid="20"/>
                                        </p:tgtEl>
                                        <p:attrNameLst>
                                          <p:attrName>ppt_w</p:attrName>
                                        </p:attrNameLst>
                                      </p:cBhvr>
                                      <p:tavLst>
                                        <p:tav tm="0" fmla="#ppt_w*sin(2.5*pi*$)">
                                          <p:val>
                                            <p:fltVal val="0"/>
                                          </p:val>
                                        </p:tav>
                                        <p:tav tm="100000">
                                          <p:val>
                                            <p:fltVal val="1"/>
                                          </p:val>
                                        </p:tav>
                                      </p:tavLst>
                                    </p:anim>
                                    <p:anim calcmode="lin" valueType="num">
                                      <p:cBhvr>
                                        <p:cTn id="24" dur="5000" fill="hold"/>
                                        <p:tgtEl>
                                          <p:spTgt spid="20"/>
                                        </p:tgtEl>
                                        <p:attrNameLst>
                                          <p:attrName>ppt_h</p:attrName>
                                        </p:attrNameLst>
                                      </p:cBhvr>
                                      <p:tavLst>
                                        <p:tav tm="0">
                                          <p:val>
                                            <p:strVal val="#ppt_h"/>
                                          </p:val>
                                        </p:tav>
                                        <p:tav tm="100000">
                                          <p:val>
                                            <p:strVal val="#ppt_h"/>
                                          </p:val>
                                        </p:tav>
                                      </p:tavLst>
                                    </p:anim>
                                  </p:childTnLst>
                                </p:cTn>
                              </p:par>
                              <p:par>
                                <p:cTn id="25" presetID="19" presetClass="entr" presetSubtype="10" fill="hold" grpId="0" nodeType="withEffect">
                                  <p:stCondLst>
                                    <p:cond delay="50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0" fill="hold"/>
                                        <p:tgtEl>
                                          <p:spTgt spid="21"/>
                                        </p:tgtEl>
                                        <p:attrNameLst>
                                          <p:attrName>ppt_w</p:attrName>
                                        </p:attrNameLst>
                                      </p:cBhvr>
                                      <p:tavLst>
                                        <p:tav tm="0" fmla="#ppt_w*sin(2.5*pi*$)">
                                          <p:val>
                                            <p:fltVal val="0"/>
                                          </p:val>
                                        </p:tav>
                                        <p:tav tm="100000">
                                          <p:val>
                                            <p:fltVal val="1"/>
                                          </p:val>
                                        </p:tav>
                                      </p:tavLst>
                                    </p:anim>
                                    <p:anim calcmode="lin" valueType="num">
                                      <p:cBhvr>
                                        <p:cTn id="28" dur="5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C155A303-F0EF-4383-AC8B-F69BDD9181CA}"/>
              </a:ext>
            </a:extLst>
          </p:cNvPr>
          <p:cNvSpPr/>
          <p:nvPr/>
        </p:nvSpPr>
        <p:spPr>
          <a:xfrm>
            <a:off x="536708" y="278294"/>
            <a:ext cx="3140765" cy="2981739"/>
          </a:xfrm>
          <a:prstGeom prst="ellipse">
            <a:avLst/>
          </a:prstGeom>
          <a:gradFill flip="none" rotWithShape="1">
            <a:gsLst>
              <a:gs pos="0">
                <a:srgbClr val="006DC3"/>
              </a:gs>
              <a:gs pos="46000">
                <a:srgbClr val="0055A6"/>
              </a:gs>
              <a:gs pos="83000">
                <a:srgbClr val="250B55"/>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There are actually just three measurements that the LORD God considers “reasonable service”</a:t>
            </a:r>
          </a:p>
        </p:txBody>
      </p:sp>
      <p:sp>
        <p:nvSpPr>
          <p:cNvPr id="13" name="Oval 12">
            <a:extLst>
              <a:ext uri="{FF2B5EF4-FFF2-40B4-BE49-F238E27FC236}">
                <a16:creationId xmlns:a16="http://schemas.microsoft.com/office/drawing/2014/main" id="{CEC04F17-B828-43BE-BD22-BC42F48D9D11}"/>
              </a:ext>
            </a:extLst>
          </p:cNvPr>
          <p:cNvSpPr/>
          <p:nvPr/>
        </p:nvSpPr>
        <p:spPr>
          <a:xfrm>
            <a:off x="4505738" y="278295"/>
            <a:ext cx="3140765" cy="2981739"/>
          </a:xfrm>
          <a:prstGeom prst="ellipse">
            <a:avLst/>
          </a:prstGeom>
          <a:gradFill flip="none" rotWithShape="1">
            <a:gsLst>
              <a:gs pos="0">
                <a:srgbClr val="006DC3"/>
              </a:gs>
              <a:gs pos="46000">
                <a:srgbClr val="0055A6"/>
              </a:gs>
              <a:gs pos="93805">
                <a:srgbClr val="BDE7FF"/>
              </a:gs>
              <a:gs pos="55000">
                <a:srgbClr val="00BDFF"/>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The first is the measure of living sacrifice</a:t>
            </a:r>
          </a:p>
        </p:txBody>
      </p:sp>
      <p:sp>
        <p:nvSpPr>
          <p:cNvPr id="14" name="Oval 13">
            <a:extLst>
              <a:ext uri="{FF2B5EF4-FFF2-40B4-BE49-F238E27FC236}">
                <a16:creationId xmlns:a16="http://schemas.microsoft.com/office/drawing/2014/main" id="{CD1A05A8-2F08-42F9-A49F-B6F85780F79E}"/>
              </a:ext>
            </a:extLst>
          </p:cNvPr>
          <p:cNvSpPr/>
          <p:nvPr/>
        </p:nvSpPr>
        <p:spPr>
          <a:xfrm>
            <a:off x="8415131" y="278295"/>
            <a:ext cx="3140765" cy="2981739"/>
          </a:xfrm>
          <a:prstGeom prst="ellipse">
            <a:avLst/>
          </a:prstGeom>
          <a:gradFill flip="none" rotWithShape="1">
            <a:gsLst>
              <a:gs pos="0">
                <a:srgbClr val="006DC3"/>
              </a:gs>
              <a:gs pos="46000">
                <a:srgbClr val="0055A6"/>
              </a:gs>
              <a:gs pos="96460">
                <a:srgbClr val="BDE5FF"/>
              </a:gs>
              <a:gs pos="62000">
                <a:srgbClr val="00BDFF"/>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The second is the amount of holiness that is achieved by the believer</a:t>
            </a:r>
          </a:p>
        </p:txBody>
      </p:sp>
      <p:sp>
        <p:nvSpPr>
          <p:cNvPr id="15" name="Oval 14">
            <a:extLst>
              <a:ext uri="{FF2B5EF4-FFF2-40B4-BE49-F238E27FC236}">
                <a16:creationId xmlns:a16="http://schemas.microsoft.com/office/drawing/2014/main" id="{A9F9FD9C-2AB0-40BC-8089-4DF250C75CCB}"/>
              </a:ext>
            </a:extLst>
          </p:cNvPr>
          <p:cNvSpPr/>
          <p:nvPr/>
        </p:nvSpPr>
        <p:spPr>
          <a:xfrm>
            <a:off x="536709" y="3597964"/>
            <a:ext cx="3140765" cy="2981739"/>
          </a:xfrm>
          <a:prstGeom prst="ellipse">
            <a:avLst/>
          </a:prstGeom>
          <a:gradFill flip="none" rotWithShape="1">
            <a:gsLst>
              <a:gs pos="0">
                <a:srgbClr val="006DC3"/>
              </a:gs>
              <a:gs pos="46000">
                <a:srgbClr val="0055A6"/>
              </a:gs>
              <a:gs pos="97345">
                <a:srgbClr val="B9E4FF"/>
              </a:gs>
              <a:gs pos="62000">
                <a:srgbClr val="00BDFF"/>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The third is the degree to which the believer is acceptable by the LORD God</a:t>
            </a:r>
          </a:p>
        </p:txBody>
      </p:sp>
      <p:sp>
        <p:nvSpPr>
          <p:cNvPr id="16" name="Oval 15">
            <a:extLst>
              <a:ext uri="{FF2B5EF4-FFF2-40B4-BE49-F238E27FC236}">
                <a16:creationId xmlns:a16="http://schemas.microsoft.com/office/drawing/2014/main" id="{C770BD09-61BE-47BE-A9C3-6ECA1F66DC72}"/>
              </a:ext>
            </a:extLst>
          </p:cNvPr>
          <p:cNvSpPr/>
          <p:nvPr/>
        </p:nvSpPr>
        <p:spPr>
          <a:xfrm>
            <a:off x="4505738" y="3597964"/>
            <a:ext cx="3140765" cy="2981739"/>
          </a:xfrm>
          <a:prstGeom prst="ellipse">
            <a:avLst/>
          </a:prstGeom>
          <a:gradFill flip="none" rotWithShape="1">
            <a:gsLst>
              <a:gs pos="0">
                <a:srgbClr val="006DC3"/>
              </a:gs>
              <a:gs pos="46000">
                <a:srgbClr val="0055A6"/>
              </a:gs>
              <a:gs pos="83000">
                <a:srgbClr val="250B55"/>
              </a:gs>
              <a:gs pos="100000">
                <a:srgbClr val="D5EFFE"/>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There are no rewards for achievement given by the LORD God or the Lord Jesus Christ for these three measures</a:t>
            </a:r>
          </a:p>
        </p:txBody>
      </p:sp>
      <p:sp>
        <p:nvSpPr>
          <p:cNvPr id="17" name="Oval 16">
            <a:extLst>
              <a:ext uri="{FF2B5EF4-FFF2-40B4-BE49-F238E27FC236}">
                <a16:creationId xmlns:a16="http://schemas.microsoft.com/office/drawing/2014/main" id="{F2150DC3-D801-425F-A0B6-39867BC2F73B}"/>
              </a:ext>
            </a:extLst>
          </p:cNvPr>
          <p:cNvSpPr/>
          <p:nvPr/>
        </p:nvSpPr>
        <p:spPr>
          <a:xfrm>
            <a:off x="8415131" y="3597964"/>
            <a:ext cx="3140765" cy="2981739"/>
          </a:xfrm>
          <a:prstGeom prst="ellipse">
            <a:avLst/>
          </a:prstGeom>
          <a:gradFill flip="none" rotWithShape="1">
            <a:gsLst>
              <a:gs pos="0">
                <a:srgbClr val="006DC3"/>
              </a:gs>
              <a:gs pos="46000">
                <a:srgbClr val="0055A6"/>
              </a:gs>
              <a:gs pos="83000">
                <a:srgbClr val="250B55"/>
              </a:gs>
              <a:gs pos="100000">
                <a:srgbClr val="D5EFFE"/>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The LORD God considers reasonable service to be worship of Him by the believer</a:t>
            </a:r>
          </a:p>
        </p:txBody>
      </p:sp>
    </p:spTree>
    <p:extLst>
      <p:ext uri="{BB962C8B-B14F-4D97-AF65-F5344CB8AC3E}">
        <p14:creationId xmlns:p14="http://schemas.microsoft.com/office/powerpoint/2010/main" val="2171260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par>
                                <p:cTn id="11" presetID="21" presetClass="entr" presetSubtype="1" fill="hold" grpId="0" nodeType="withEffect">
                                  <p:stCondLst>
                                    <p:cond delay="200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par>
                                <p:cTn id="14" presetID="21" presetClass="entr" presetSubtype="1" fill="hold" grpId="0" nodeType="withEffect">
                                  <p:stCondLst>
                                    <p:cond delay="300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2000"/>
                                        <p:tgtEl>
                                          <p:spTgt spid="15"/>
                                        </p:tgtEl>
                                      </p:cBhvr>
                                    </p:animEffect>
                                  </p:childTnLst>
                                </p:cTn>
                              </p:par>
                              <p:par>
                                <p:cTn id="17" presetID="21" presetClass="entr" presetSubtype="1" fill="hold" grpId="0" nodeType="withEffect">
                                  <p:stCondLst>
                                    <p:cond delay="400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2000"/>
                                        <p:tgtEl>
                                          <p:spTgt spid="16"/>
                                        </p:tgtEl>
                                      </p:cBhvr>
                                    </p:animEffect>
                                  </p:childTnLst>
                                </p:cTn>
                              </p:par>
                              <p:par>
                                <p:cTn id="20" presetID="21" presetClass="entr" presetSubtype="1" fill="hold" grpId="0" nodeType="withEffect">
                                  <p:stCondLst>
                                    <p:cond delay="500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A255B25-F492-4097-88B1-F9106D3DB743}"/>
              </a:ext>
            </a:extLst>
          </p:cNvPr>
          <p:cNvSpPr/>
          <p:nvPr/>
        </p:nvSpPr>
        <p:spPr>
          <a:xfrm>
            <a:off x="618565" y="470647"/>
            <a:ext cx="10838329" cy="1411941"/>
          </a:xfrm>
          <a:prstGeom prst="rect">
            <a:avLst/>
          </a:prstGeom>
          <a:gradFill flip="none" rotWithShape="1">
            <a:gsLst>
              <a:gs pos="0">
                <a:srgbClr val="7D3000"/>
              </a:gs>
              <a:gs pos="46000">
                <a:srgbClr val="690802"/>
              </a:gs>
              <a:gs pos="93805">
                <a:srgbClr val="1B0000">
                  <a:alpha val="78000"/>
                </a:srgbClr>
              </a:gs>
              <a:gs pos="85000">
                <a:srgbClr val="430000">
                  <a:alpha val="3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There are three measurements for faith that DO NOT fall under the “reasonable service” standard</a:t>
            </a:r>
            <a:r>
              <a:rPr lang="en-US" dirty="0">
                <a:solidFill>
                  <a:schemeClr val="bg1"/>
                </a:solidFill>
              </a:rPr>
              <a:t>:</a:t>
            </a:r>
          </a:p>
          <a:p>
            <a:pPr algn="ctr"/>
            <a:r>
              <a:rPr lang="en-US" dirty="0">
                <a:solidFill>
                  <a:schemeClr val="bg1"/>
                </a:solidFill>
              </a:rPr>
              <a:t>(Romans 12:1-3)</a:t>
            </a:r>
          </a:p>
        </p:txBody>
      </p:sp>
      <p:sp>
        <p:nvSpPr>
          <p:cNvPr id="27" name="Rectangle 26">
            <a:extLst>
              <a:ext uri="{FF2B5EF4-FFF2-40B4-BE49-F238E27FC236}">
                <a16:creationId xmlns:a16="http://schemas.microsoft.com/office/drawing/2014/main" id="{AE94AAFA-B29D-49BF-A094-F60C17560057}"/>
              </a:ext>
            </a:extLst>
          </p:cNvPr>
          <p:cNvSpPr/>
          <p:nvPr/>
        </p:nvSpPr>
        <p:spPr>
          <a:xfrm>
            <a:off x="1571063" y="2424952"/>
            <a:ext cx="9049871" cy="1183342"/>
          </a:xfrm>
          <a:prstGeom prst="rect">
            <a:avLst/>
          </a:prstGeom>
          <a:gradFill flip="none" rotWithShape="1">
            <a:gsLst>
              <a:gs pos="0">
                <a:srgbClr val="7D3000">
                  <a:alpha val="29000"/>
                </a:srgbClr>
              </a:gs>
              <a:gs pos="46000">
                <a:srgbClr val="690802"/>
              </a:gs>
              <a:gs pos="93805">
                <a:srgbClr val="1B0000">
                  <a:alpha val="78000"/>
                </a:srgbClr>
              </a:gs>
              <a:gs pos="85000">
                <a:srgbClr val="430000">
                  <a:alpha val="30000"/>
                </a:srgbClr>
              </a:gs>
            </a:gsLst>
            <a:path path="rect">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 non-conforming to this world</a:t>
            </a:r>
          </a:p>
        </p:txBody>
      </p:sp>
      <p:sp>
        <p:nvSpPr>
          <p:cNvPr id="28" name="Rectangle 27">
            <a:extLst>
              <a:ext uri="{FF2B5EF4-FFF2-40B4-BE49-F238E27FC236}">
                <a16:creationId xmlns:a16="http://schemas.microsoft.com/office/drawing/2014/main" id="{C93EDBC0-5A01-43CF-A804-072A6DA37DEF}"/>
              </a:ext>
            </a:extLst>
          </p:cNvPr>
          <p:cNvSpPr/>
          <p:nvPr/>
        </p:nvSpPr>
        <p:spPr>
          <a:xfrm>
            <a:off x="1571063" y="3792071"/>
            <a:ext cx="9049871" cy="1183342"/>
          </a:xfrm>
          <a:prstGeom prst="rect">
            <a:avLst/>
          </a:prstGeom>
          <a:gradFill flip="none" rotWithShape="1">
            <a:gsLst>
              <a:gs pos="0">
                <a:srgbClr val="7D3000">
                  <a:alpha val="29000"/>
                </a:srgbClr>
              </a:gs>
              <a:gs pos="46000">
                <a:srgbClr val="690802"/>
              </a:gs>
              <a:gs pos="93805">
                <a:srgbClr val="1B0000">
                  <a:alpha val="78000"/>
                </a:srgbClr>
              </a:gs>
              <a:gs pos="85000">
                <a:srgbClr val="430000">
                  <a:alpha val="30000"/>
                </a:srgbClr>
              </a:gs>
            </a:gsLst>
            <a:path path="rect">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 able to transform yourself by the renewing of your mind</a:t>
            </a:r>
          </a:p>
        </p:txBody>
      </p:sp>
      <p:sp>
        <p:nvSpPr>
          <p:cNvPr id="29" name="Rectangle 28">
            <a:extLst>
              <a:ext uri="{FF2B5EF4-FFF2-40B4-BE49-F238E27FC236}">
                <a16:creationId xmlns:a16="http://schemas.microsoft.com/office/drawing/2014/main" id="{9916E6F5-8D59-414F-9D50-531551307475}"/>
              </a:ext>
            </a:extLst>
          </p:cNvPr>
          <p:cNvSpPr/>
          <p:nvPr/>
        </p:nvSpPr>
        <p:spPr>
          <a:xfrm>
            <a:off x="1571063" y="5307106"/>
            <a:ext cx="9049871" cy="1183342"/>
          </a:xfrm>
          <a:prstGeom prst="rect">
            <a:avLst/>
          </a:prstGeom>
          <a:gradFill flip="none" rotWithShape="1">
            <a:gsLst>
              <a:gs pos="0">
                <a:srgbClr val="7D3000">
                  <a:alpha val="29000"/>
                </a:srgbClr>
              </a:gs>
              <a:gs pos="46000">
                <a:srgbClr val="690802"/>
              </a:gs>
              <a:gs pos="93805">
                <a:srgbClr val="1B0000">
                  <a:alpha val="78000"/>
                </a:srgbClr>
              </a:gs>
              <a:gs pos="85000">
                <a:srgbClr val="430000">
                  <a:alpha val="30000"/>
                </a:srgbClr>
              </a:gs>
            </a:gsLst>
            <a:path path="rect">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 able to prove what is the good, acceptable, perfect will of God</a:t>
            </a:r>
          </a:p>
        </p:txBody>
      </p:sp>
    </p:spTree>
    <p:extLst>
      <p:ext uri="{BB962C8B-B14F-4D97-AF65-F5344CB8AC3E}">
        <p14:creationId xmlns:p14="http://schemas.microsoft.com/office/powerpoint/2010/main" val="2570002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Placeholder 42" descr="Abstract background">
            <a:extLst>
              <a:ext uri="{FF2B5EF4-FFF2-40B4-BE49-F238E27FC236}">
                <a16:creationId xmlns:a16="http://schemas.microsoft.com/office/drawing/2014/main" id="{95095244-281C-45C6-B4B5-1A086A96C10D}"/>
              </a:ext>
            </a:extLst>
          </p:cNvPr>
          <p:cNvPicPr>
            <a:picLocks noGrp="1" noChangeAspect="1"/>
          </p:cNvPicPr>
          <p:nvPr>
            <p:ph type="pic" sz="quarter" idx="52"/>
          </p:nvPr>
        </p:nvPicPr>
        <p:blipFill>
          <a:blip r:embed="rId2">
            <a:extLst>
              <a:ext uri="{28A0092B-C50C-407E-A947-70E740481C1C}">
                <a14:useLocalDpi xmlns:a14="http://schemas.microsoft.com/office/drawing/2010/main" val="0"/>
              </a:ext>
            </a:extLst>
          </a:blip>
          <a:srcRect/>
          <a:stretch>
            <a:fillRect/>
          </a:stretch>
        </p:blipFill>
        <p:spPr>
          <a:xfrm>
            <a:off x="976313" y="2359025"/>
            <a:ext cx="4648200" cy="2873375"/>
          </a:xfrm>
        </p:spPr>
      </p:pic>
      <p:sp>
        <p:nvSpPr>
          <p:cNvPr id="27" name="Rectangle 26">
            <a:extLst>
              <a:ext uri="{FF2B5EF4-FFF2-40B4-BE49-F238E27FC236}">
                <a16:creationId xmlns:a16="http://schemas.microsoft.com/office/drawing/2014/main" id="{D1046340-579B-4F09-B293-7D466881086F}"/>
              </a:ext>
            </a:extLst>
          </p:cNvPr>
          <p:cNvSpPr/>
          <p:nvPr/>
        </p:nvSpPr>
        <p:spPr>
          <a:xfrm>
            <a:off x="2427898" y="3556748"/>
            <a:ext cx="1745029" cy="1384995"/>
          </a:xfrm>
          <a:prstGeom prst="rect">
            <a:avLst/>
          </a:prstGeom>
          <a:noFill/>
          <a:ln>
            <a:noFill/>
          </a:ln>
          <a:scene3d>
            <a:camera prst="obliqueTopRight"/>
            <a:lightRig rig="threePt" dir="t"/>
          </a:scene3d>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Spiritual</a:t>
            </a:r>
          </a:p>
          <a:p>
            <a:pPr algn="ctr"/>
            <a:r>
              <a:rPr lang="en-US" sz="2800" b="1" dirty="0">
                <a:ln/>
                <a:solidFill>
                  <a:schemeClr val="accent4"/>
                </a:solidFill>
              </a:rPr>
              <a:t>Growth</a:t>
            </a:r>
          </a:p>
          <a:p>
            <a:pPr algn="ctr"/>
            <a:r>
              <a:rPr lang="en-US" sz="2800" b="1" dirty="0">
                <a:ln/>
                <a:solidFill>
                  <a:schemeClr val="accent4"/>
                </a:solidFill>
              </a:rPr>
              <a:t>Standards</a:t>
            </a:r>
            <a:endParaRPr lang="en-US" sz="2800" b="1" cap="none" spc="0" dirty="0">
              <a:ln/>
              <a:solidFill>
                <a:schemeClr val="accent4"/>
              </a:solidFill>
              <a:effectLst/>
            </a:endParaRPr>
          </a:p>
        </p:txBody>
      </p:sp>
      <p:sp>
        <p:nvSpPr>
          <p:cNvPr id="28" name="Rectangle 27">
            <a:extLst>
              <a:ext uri="{FF2B5EF4-FFF2-40B4-BE49-F238E27FC236}">
                <a16:creationId xmlns:a16="http://schemas.microsoft.com/office/drawing/2014/main" id="{C5DA128F-B5CF-4343-B3F1-1FF93AD7BEC8}"/>
              </a:ext>
            </a:extLst>
          </p:cNvPr>
          <p:cNvSpPr/>
          <p:nvPr/>
        </p:nvSpPr>
        <p:spPr>
          <a:xfrm>
            <a:off x="6379231" y="537883"/>
            <a:ext cx="5449259" cy="5849470"/>
          </a:xfrm>
          <a:prstGeom prst="rect">
            <a:avLst/>
          </a:prstGeom>
          <a:gradFill>
            <a:gsLst>
              <a:gs pos="0">
                <a:srgbClr val="00579D"/>
              </a:gs>
              <a:gs pos="46000">
                <a:srgbClr val="283080"/>
              </a:gs>
              <a:gs pos="93805">
                <a:srgbClr val="0189FF"/>
              </a:gs>
              <a:gs pos="85000">
                <a:srgbClr val="240B55"/>
              </a:gs>
            </a:gsLst>
            <a:path path="rect">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ectangle 28">
            <a:extLst>
              <a:ext uri="{FF2B5EF4-FFF2-40B4-BE49-F238E27FC236}">
                <a16:creationId xmlns:a16="http://schemas.microsoft.com/office/drawing/2014/main" id="{1BB5751C-6E10-46B6-AB32-FEDDC94A1AB7}"/>
              </a:ext>
            </a:extLst>
          </p:cNvPr>
          <p:cNvSpPr/>
          <p:nvPr/>
        </p:nvSpPr>
        <p:spPr>
          <a:xfrm>
            <a:off x="6670953" y="1061961"/>
            <a:ext cx="4865814" cy="4801314"/>
          </a:xfrm>
          <a:prstGeom prst="rect">
            <a:avLst/>
          </a:prstGeom>
        </p:spPr>
        <p:txBody>
          <a:bodyPr wrap="square">
            <a:spAutoFit/>
          </a:bodyPr>
          <a:lstStyle/>
          <a:p>
            <a:pPr algn="ctr"/>
            <a:r>
              <a:rPr lang="en-US" dirty="0">
                <a:solidFill>
                  <a:schemeClr val="bg1"/>
                </a:solidFill>
              </a:rPr>
              <a:t>The six measurements that the LORD God uses to determine the amount of faith given to a person directly develops a Christian’s </a:t>
            </a:r>
          </a:p>
          <a:p>
            <a:pPr algn="ctr"/>
            <a:r>
              <a:rPr lang="en-US" dirty="0">
                <a:solidFill>
                  <a:schemeClr val="bg1"/>
                </a:solidFill>
              </a:rPr>
              <a:t>standards for spiritual growth.</a:t>
            </a:r>
          </a:p>
          <a:p>
            <a:pPr algn="ctr"/>
            <a:endParaRPr lang="en-US" dirty="0">
              <a:solidFill>
                <a:schemeClr val="bg1"/>
              </a:solidFill>
            </a:endParaRPr>
          </a:p>
          <a:p>
            <a:pPr algn="ctr"/>
            <a:r>
              <a:rPr lang="en-US" dirty="0">
                <a:solidFill>
                  <a:schemeClr val="bg1"/>
                </a:solidFill>
              </a:rPr>
              <a:t>When a person is given higher-level faith, then confidence can be assured the believer has the adequate amount of spirituality to handle </a:t>
            </a:r>
          </a:p>
          <a:p>
            <a:pPr algn="ctr"/>
            <a:r>
              <a:rPr lang="en-US" dirty="0">
                <a:solidFill>
                  <a:schemeClr val="bg1"/>
                </a:solidFill>
              </a:rPr>
              <a:t>the faith award or increase perfectly.</a:t>
            </a:r>
          </a:p>
          <a:p>
            <a:pPr algn="ctr"/>
            <a:endParaRPr lang="en-US" dirty="0">
              <a:solidFill>
                <a:schemeClr val="bg1"/>
              </a:solidFill>
            </a:endParaRPr>
          </a:p>
          <a:p>
            <a:pPr algn="ctr"/>
            <a:r>
              <a:rPr lang="en-US" dirty="0">
                <a:solidFill>
                  <a:schemeClr val="bg1"/>
                </a:solidFill>
              </a:rPr>
              <a:t>This important concept contrasts those who receive just a little faith.  It should be the goal </a:t>
            </a:r>
          </a:p>
          <a:p>
            <a:pPr algn="ctr"/>
            <a:r>
              <a:rPr lang="en-US" dirty="0">
                <a:solidFill>
                  <a:schemeClr val="bg1"/>
                </a:solidFill>
              </a:rPr>
              <a:t>of the church, Christian leaders, Pastors, Counselors, Teachers, Chaplains, Parents, and Mentors to help develop the six-steps of spiritual standards to prepare believers to receive the granting of more faith from the LORD God.</a:t>
            </a:r>
          </a:p>
        </p:txBody>
      </p:sp>
    </p:spTree>
    <p:extLst>
      <p:ext uri="{BB962C8B-B14F-4D97-AF65-F5344CB8AC3E}">
        <p14:creationId xmlns:p14="http://schemas.microsoft.com/office/powerpoint/2010/main" val="2905421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5CB715-CC6C-4FC7-9C21-BC4D7E737B9E}"/>
              </a:ext>
            </a:extLst>
          </p:cNvPr>
          <p:cNvSpPr/>
          <p:nvPr/>
        </p:nvSpPr>
        <p:spPr>
          <a:xfrm>
            <a:off x="979390" y="268941"/>
            <a:ext cx="10233211" cy="126402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Being a “living sacrifice IS your spirituality. It is the amount of yourself that is given to the LORD God by choice. </a:t>
            </a:r>
          </a:p>
        </p:txBody>
      </p:sp>
      <p:sp>
        <p:nvSpPr>
          <p:cNvPr id="12" name="Rectangle 11">
            <a:extLst>
              <a:ext uri="{FF2B5EF4-FFF2-40B4-BE49-F238E27FC236}">
                <a16:creationId xmlns:a16="http://schemas.microsoft.com/office/drawing/2014/main" id="{D994C62D-0485-4696-AF67-2D530CD971A1}"/>
              </a:ext>
            </a:extLst>
          </p:cNvPr>
          <p:cNvSpPr/>
          <p:nvPr/>
        </p:nvSpPr>
        <p:spPr>
          <a:xfrm>
            <a:off x="979390" y="1801906"/>
            <a:ext cx="10233211" cy="1264024"/>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When you are a “living sacrifice”, your spirituality is measured, </a:t>
            </a:r>
          </a:p>
          <a:p>
            <a:pPr algn="ctr"/>
            <a:r>
              <a:rPr lang="en-US" sz="2800" b="1" dirty="0">
                <a:solidFill>
                  <a:schemeClr val="tx1"/>
                </a:solidFill>
              </a:rPr>
              <a:t>and faith given to you by the LORD God</a:t>
            </a:r>
          </a:p>
        </p:txBody>
      </p:sp>
      <p:sp>
        <p:nvSpPr>
          <p:cNvPr id="14" name="Rectangle 13">
            <a:extLst>
              <a:ext uri="{FF2B5EF4-FFF2-40B4-BE49-F238E27FC236}">
                <a16:creationId xmlns:a16="http://schemas.microsoft.com/office/drawing/2014/main" id="{296BEB83-C8EA-4225-A65E-651DD29E78C2}"/>
              </a:ext>
            </a:extLst>
          </p:cNvPr>
          <p:cNvSpPr/>
          <p:nvPr/>
        </p:nvSpPr>
        <p:spPr>
          <a:xfrm>
            <a:off x="979394" y="3299013"/>
            <a:ext cx="10233211" cy="1264024"/>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What you do as a “living sacrifice” is spiritual </a:t>
            </a:r>
          </a:p>
          <a:p>
            <a:pPr algn="ctr"/>
            <a:r>
              <a:rPr lang="en-US" sz="2800" b="1" dirty="0">
                <a:solidFill>
                  <a:schemeClr val="tx1"/>
                </a:solidFill>
              </a:rPr>
              <a:t>works directed by the LORD God</a:t>
            </a:r>
          </a:p>
        </p:txBody>
      </p:sp>
      <p:sp>
        <p:nvSpPr>
          <p:cNvPr id="11" name="Rectangle 10">
            <a:extLst>
              <a:ext uri="{FF2B5EF4-FFF2-40B4-BE49-F238E27FC236}">
                <a16:creationId xmlns:a16="http://schemas.microsoft.com/office/drawing/2014/main" id="{F4A635DD-0157-4DDE-A6C6-044FE41DFA9A}"/>
              </a:ext>
            </a:extLst>
          </p:cNvPr>
          <p:cNvSpPr/>
          <p:nvPr/>
        </p:nvSpPr>
        <p:spPr>
          <a:xfrm>
            <a:off x="979391" y="5056094"/>
            <a:ext cx="10233211" cy="153296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Being a “living sacrifice” </a:t>
            </a:r>
            <a:r>
              <a:rPr lang="en-US" sz="2800" dirty="0">
                <a:solidFill>
                  <a:srgbClr val="FF0000"/>
                </a:solidFill>
              </a:rPr>
              <a:t>IS NOT </a:t>
            </a:r>
            <a:r>
              <a:rPr lang="en-US" sz="2800" dirty="0"/>
              <a:t>your faith.</a:t>
            </a:r>
          </a:p>
          <a:p>
            <a:pPr algn="ctr"/>
            <a:endParaRPr lang="en-US" sz="2800" dirty="0"/>
          </a:p>
          <a:p>
            <a:pPr algn="ctr"/>
            <a:r>
              <a:rPr lang="en-US" sz="2800" dirty="0"/>
              <a:t>Being a “living sacrifice” </a:t>
            </a:r>
            <a:r>
              <a:rPr lang="en-US" sz="2800" dirty="0">
                <a:solidFill>
                  <a:srgbClr val="FF0000"/>
                </a:solidFill>
              </a:rPr>
              <a:t>IS NOT </a:t>
            </a:r>
            <a:r>
              <a:rPr lang="en-US" sz="2800" dirty="0"/>
              <a:t>your works.</a:t>
            </a:r>
          </a:p>
        </p:txBody>
      </p:sp>
    </p:spTree>
    <p:extLst>
      <p:ext uri="{BB962C8B-B14F-4D97-AF65-F5344CB8AC3E}">
        <p14:creationId xmlns:p14="http://schemas.microsoft.com/office/powerpoint/2010/main" val="678545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1C78B4E-6441-458C-A9B5-6391CCFC3316}"/>
              </a:ext>
            </a:extLst>
          </p:cNvPr>
          <p:cNvSpPr/>
          <p:nvPr/>
        </p:nvSpPr>
        <p:spPr>
          <a:xfrm>
            <a:off x="710452" y="122674"/>
            <a:ext cx="10771094" cy="1371600"/>
          </a:xfrm>
          <a:prstGeom prst="rect">
            <a:avLst/>
          </a:prstGeom>
          <a:solidFill>
            <a:schemeClr val="tx1"/>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F0696E9B-5F1B-41FC-970C-81366BCAFD54}"/>
              </a:ext>
            </a:extLst>
          </p:cNvPr>
          <p:cNvSpPr/>
          <p:nvPr/>
        </p:nvSpPr>
        <p:spPr>
          <a:xfrm>
            <a:off x="1611404" y="514685"/>
            <a:ext cx="8969189" cy="400110"/>
          </a:xfrm>
          <a:prstGeom prst="rect">
            <a:avLst/>
          </a:prstGeom>
        </p:spPr>
        <p:txBody>
          <a:bodyPr wrap="square">
            <a:spAutoFit/>
          </a:bodyPr>
          <a:lstStyle/>
          <a:p>
            <a:r>
              <a:rPr lang="en-US" sz="2000" b="1" dirty="0">
                <a:solidFill>
                  <a:schemeClr val="accent1">
                    <a:lumMod val="50000"/>
                    <a:lumOff val="50000"/>
                  </a:schemeClr>
                </a:solidFill>
              </a:rPr>
              <a:t>So then faith cometh by hearing, and hearing by the word of God. (Romans 10:17)</a:t>
            </a:r>
          </a:p>
        </p:txBody>
      </p:sp>
      <p:sp>
        <p:nvSpPr>
          <p:cNvPr id="2" name="Rectangle 1">
            <a:extLst>
              <a:ext uri="{FF2B5EF4-FFF2-40B4-BE49-F238E27FC236}">
                <a16:creationId xmlns:a16="http://schemas.microsoft.com/office/drawing/2014/main" id="{457DA273-07CC-47E9-BCFB-DDD9EB0B83B5}"/>
              </a:ext>
            </a:extLst>
          </p:cNvPr>
          <p:cNvSpPr/>
          <p:nvPr/>
        </p:nvSpPr>
        <p:spPr>
          <a:xfrm>
            <a:off x="710451" y="1572768"/>
            <a:ext cx="10771094" cy="1511808"/>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60000"/>
                    <a:lumOff val="40000"/>
                  </a:schemeClr>
                </a:solidFill>
              </a:rPr>
              <a:t>It is the human sense of hearing that faith is delivered by the LORD God</a:t>
            </a:r>
          </a:p>
        </p:txBody>
      </p:sp>
      <p:sp>
        <p:nvSpPr>
          <p:cNvPr id="5" name="Rectangle 4">
            <a:extLst>
              <a:ext uri="{FF2B5EF4-FFF2-40B4-BE49-F238E27FC236}">
                <a16:creationId xmlns:a16="http://schemas.microsoft.com/office/drawing/2014/main" id="{7FC7B8AF-08C8-4A01-9382-BB8FFCAEB1C1}"/>
              </a:ext>
            </a:extLst>
          </p:cNvPr>
          <p:cNvSpPr/>
          <p:nvPr/>
        </p:nvSpPr>
        <p:spPr>
          <a:xfrm>
            <a:off x="710451" y="3163070"/>
            <a:ext cx="10771094" cy="1511808"/>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60000"/>
                    <a:lumOff val="40000"/>
                  </a:schemeClr>
                </a:solidFill>
              </a:rPr>
              <a:t>A believer must hear the WORD OF GOD to develop the six standards of spiritual growth. </a:t>
            </a:r>
          </a:p>
          <a:p>
            <a:pPr algn="ctr"/>
            <a:r>
              <a:rPr lang="en-US" dirty="0">
                <a:solidFill>
                  <a:schemeClr val="tx2">
                    <a:lumMod val="60000"/>
                    <a:lumOff val="40000"/>
                  </a:schemeClr>
                </a:solidFill>
              </a:rPr>
              <a:t>Scripture is the WORD OF GOD. (John 1:1-3)</a:t>
            </a:r>
          </a:p>
        </p:txBody>
      </p:sp>
      <p:sp>
        <p:nvSpPr>
          <p:cNvPr id="6" name="Rectangle 5">
            <a:extLst>
              <a:ext uri="{FF2B5EF4-FFF2-40B4-BE49-F238E27FC236}">
                <a16:creationId xmlns:a16="http://schemas.microsoft.com/office/drawing/2014/main" id="{393C7B1D-D7D5-49CC-A575-974225EB6C32}"/>
              </a:ext>
            </a:extLst>
          </p:cNvPr>
          <p:cNvSpPr/>
          <p:nvPr/>
        </p:nvSpPr>
        <p:spPr>
          <a:xfrm>
            <a:off x="710451" y="4753372"/>
            <a:ext cx="10771094" cy="1511808"/>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60000"/>
                    <a:lumOff val="40000"/>
                  </a:schemeClr>
                </a:solidFill>
              </a:rPr>
              <a:t>If a unbeliever is unable to hear and understand God’s Word, then that</a:t>
            </a:r>
          </a:p>
          <a:p>
            <a:pPr algn="ctr"/>
            <a:r>
              <a:rPr lang="en-US" dirty="0">
                <a:solidFill>
                  <a:schemeClr val="tx2">
                    <a:lumMod val="60000"/>
                    <a:lumOff val="40000"/>
                  </a:schemeClr>
                </a:solidFill>
              </a:rPr>
              <a:t> is a person that does not have faith given by the LORD God.</a:t>
            </a:r>
          </a:p>
        </p:txBody>
      </p:sp>
    </p:spTree>
    <p:extLst>
      <p:ext uri="{BB962C8B-B14F-4D97-AF65-F5344CB8AC3E}">
        <p14:creationId xmlns:p14="http://schemas.microsoft.com/office/powerpoint/2010/main" val="2122539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3000"/>
                                        <p:tgtEl>
                                          <p:spTgt spid="2"/>
                                        </p:tgtEl>
                                      </p:cBhvr>
                                    </p:animEffect>
                                  </p:childTnLst>
                                </p:cTn>
                              </p:par>
                              <p:par>
                                <p:cTn id="8" presetID="21" presetClass="entr" presetSubtype="1" fill="hold" grpId="0" nodeType="withEffect">
                                  <p:stCondLst>
                                    <p:cond delay="300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3000"/>
                                        <p:tgtEl>
                                          <p:spTgt spid="5"/>
                                        </p:tgtEl>
                                      </p:cBhvr>
                                    </p:animEffect>
                                  </p:childTnLst>
                                </p:cTn>
                              </p:par>
                              <p:par>
                                <p:cTn id="11" presetID="21" presetClass="entr" presetSubtype="1" fill="hold" grpId="0" nodeType="withEffect">
                                  <p:stCondLst>
                                    <p:cond delay="600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theme/theme1.xml><?xml version="1.0" encoding="utf-8"?>
<a:theme xmlns:a="http://schemas.openxmlformats.org/drawingml/2006/main" name="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itch_Deck_Generic_Abstract_MO - v4" id="{081ED41F-EC17-481F-9AAA-53A32AB5361A}" vid="{F4F09677-1FFA-483D-8949-3522B0A15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E645E5-0105-4597-A6C9-FF428BAEF1DD}">
  <ds:schemaRefs>
    <ds:schemaRef ds:uri="http://schemas.microsoft.com/sharepoint/v3/contenttype/forms"/>
  </ds:schemaRefs>
</ds:datastoreItem>
</file>

<file path=customXml/itemProps2.xml><?xml version="1.0" encoding="utf-8"?>
<ds:datastoreItem xmlns:ds="http://schemas.openxmlformats.org/officeDocument/2006/customXml" ds:itemID="{1231B41D-C4DE-41D5-B883-BFE1CC1FFE9C}">
  <ds:schemaRefs>
    <ds:schemaRef ds:uri="http://schemas.microsoft.com/sharepoint/v3"/>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F66A90A-9146-4A69-9CBB-F93429A1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Colorful abstract pitch deck</Template>
  <TotalTime>0</TotalTime>
  <Words>1473</Words>
  <Application>Microsoft Office PowerPoint</Application>
  <PresentationFormat>Widescreen</PresentationFormat>
  <Paragraphs>94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Book Antiqua</vt:lpstr>
      <vt:lpstr>Calibri</vt:lpstr>
      <vt:lpstr>Franklin Gothic Book</vt:lpstr>
      <vt:lpstr>Tahoma</vt:lpstr>
      <vt:lpstr>Wingdings</vt:lpstr>
      <vt:lpstr>Office Theme</vt:lpstr>
      <vt:lpstr>BI100 – Module 4.1   Standards of Christian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BI100 – Module 4.1 - Standards of Christian Faith</dc:title>
  <dc:creator/>
  <cp:keywords>christian faith, faith, standards, hebrews 11, romans 12, mercy, living sacrifice, reasonable service, measure of faith, holiness, conforming to this world, renewal of mind, prove what is good, spiritual growth standards, hearing, chosen people, followers of Jesus Christ, law, Jews, spiritually deaf, justification of faith, new relationship</cp:keywords>
  <cp:lastModifiedBy/>
  <cp:revision>1</cp:revision>
  <dcterms:created xsi:type="dcterms:W3CDTF">2018-10-29T22:06:08Z</dcterms:created>
  <dcterms:modified xsi:type="dcterms:W3CDTF">2018-11-19T18:16:43Z</dcterms:modified>
  <cp:category>Faith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