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6800"/>
    <a:srgbClr val="9752CA"/>
    <a:srgbClr val="3E1B59"/>
    <a:srgbClr val="FA9898"/>
    <a:srgbClr val="320000"/>
    <a:srgbClr val="7F3900"/>
    <a:srgbClr val="5C0000"/>
    <a:srgbClr val="6F787F"/>
    <a:srgbClr val="00567F"/>
    <a:srgbClr val="95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showGuides="1">
      <p:cViewPr varScale="1">
        <p:scale>
          <a:sx n="114" d="100"/>
          <a:sy n="114" d="100"/>
        </p:scale>
        <p:origin x="474"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19.11.2018</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19.11.2018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2</a:t>
            </a:r>
          </a:p>
          <a:p>
            <a:r>
              <a:rPr lang="en-US" dirty="0"/>
              <a:t>Logo</a:t>
            </a:r>
            <a:endParaRPr lang="ru-RU" dirty="0"/>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1</a:t>
            </a:r>
            <a:endParaRPr lang="en-US" dirty="0"/>
          </a:p>
          <a:p>
            <a:r>
              <a:rPr lang="en-US" dirty="0"/>
              <a:t>Logo</a:t>
            </a:r>
            <a:endParaRPr lang="ru-RU" dirty="0"/>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3</a:t>
            </a:r>
            <a:endParaRPr lang="en-US" dirty="0"/>
          </a:p>
          <a:p>
            <a:r>
              <a:rPr lang="en-US" dirty="0"/>
              <a:t>Logo</a:t>
            </a:r>
            <a:endParaRPr lang="ru-RU" dirty="0"/>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4</a:t>
            </a:r>
            <a:endParaRPr lang="en-US" dirty="0"/>
          </a:p>
          <a:p>
            <a:r>
              <a:rPr lang="en-US" dirty="0"/>
              <a:t>Logo</a:t>
            </a:r>
            <a:r>
              <a:rPr lang="ru-RU" dirty="0"/>
              <a:t>я</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5</a:t>
            </a:r>
            <a:endParaRPr lang="en-US" dirty="0"/>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6</a:t>
            </a:r>
            <a:endParaRPr lang="en-US" dirty="0"/>
          </a:p>
          <a:p>
            <a:r>
              <a:rPr lang="en-US" dirty="0"/>
              <a:t>Logo</a:t>
            </a:r>
            <a:endParaRPr lang="ru-RU" dirty="0"/>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11/19/2018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11/19/2018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11/19/2018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11/19/2018</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11/19/2018</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11/19/2018</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11/19/2018</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p:txBody>
          <a:bodyPr>
            <a:normAutofit/>
          </a:bodyPr>
          <a:lstStyle/>
          <a:p>
            <a:r>
              <a:rPr lang="en-US" sz="3600" dirty="0">
                <a:solidFill>
                  <a:schemeClr val="tx2">
                    <a:lumMod val="75000"/>
                  </a:schemeClr>
                </a:solidFill>
                <a:latin typeface="+mn-lt"/>
              </a:rPr>
              <a:t>BI100 – Module 4.2 </a:t>
            </a:r>
            <a:br>
              <a:rPr lang="en-US" sz="3600" dirty="0">
                <a:latin typeface="+mn-lt"/>
              </a:rPr>
            </a:br>
            <a:br>
              <a:rPr lang="en-US" sz="3600" dirty="0">
                <a:latin typeface="+mn-lt"/>
              </a:rPr>
            </a:br>
            <a:r>
              <a:rPr lang="en-US" sz="3600" dirty="0">
                <a:latin typeface="+mn-lt"/>
              </a:rPr>
              <a:t>Christian Faith Justified</a:t>
            </a:r>
            <a:endParaRPr lang="ru-RU" sz="3600" dirty="0">
              <a:latin typeface="+mn-lt"/>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p:txBody>
          <a:bodyPr>
            <a:normAutofit/>
          </a:bodyPr>
          <a:lstStyle/>
          <a:p>
            <a:r>
              <a:rPr lang="en-US" sz="1800" dirty="0"/>
              <a:t>By Kathy L McFarland</a:t>
            </a:r>
          </a:p>
          <a:p>
            <a:r>
              <a:rPr lang="en-US" sz="1800" dirty="0"/>
              <a:t>Course Creator</a:t>
            </a:r>
            <a:endParaRPr lang="ru-RU" sz="1800" dirty="0"/>
          </a:p>
        </p:txBody>
      </p:sp>
      <p:sp>
        <p:nvSpPr>
          <p:cNvPr id="6" name="Rectangle 5">
            <a:extLst>
              <a:ext uri="{FF2B5EF4-FFF2-40B4-BE49-F238E27FC236}">
                <a16:creationId xmlns:a16="http://schemas.microsoft.com/office/drawing/2014/main" id="{DDE43614-685B-4574-980D-1F53FD1C9F60}"/>
              </a:ext>
            </a:extLst>
          </p:cNvPr>
          <p:cNvSpPr/>
          <p:nvPr/>
        </p:nvSpPr>
        <p:spPr>
          <a:xfrm>
            <a:off x="3581400" y="1633728"/>
            <a:ext cx="5020056" cy="499872"/>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lumMod val="75000"/>
                  </a:schemeClr>
                </a:solidFill>
              </a:rPr>
              <a:t>Becker Professional </a:t>
            </a:r>
            <a:r>
              <a:rPr lang="en-US" sz="2000" b="1" dirty="0">
                <a:solidFill>
                  <a:schemeClr val="tx2">
                    <a:lumMod val="75000"/>
                  </a:schemeClr>
                </a:solidFill>
              </a:rPr>
              <a:t>Theology Academy</a:t>
            </a:r>
          </a:p>
        </p:txBody>
      </p:sp>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2B35F-E5D1-44FE-87AA-F338EEBC1A0E}"/>
              </a:ext>
            </a:extLst>
          </p:cNvPr>
          <p:cNvSpPr/>
          <p:nvPr/>
        </p:nvSpPr>
        <p:spPr>
          <a:xfrm>
            <a:off x="1048512" y="3895051"/>
            <a:ext cx="10265664" cy="2749589"/>
          </a:xfrm>
          <a:prstGeom prst="rect">
            <a:avLst/>
          </a:prstGeom>
          <a:solidFill>
            <a:schemeClr val="tx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CE8BD64-F07F-4F7D-AC78-362778A1564D}"/>
              </a:ext>
            </a:extLst>
          </p:cNvPr>
          <p:cNvSpPr/>
          <p:nvPr/>
        </p:nvSpPr>
        <p:spPr>
          <a:xfrm>
            <a:off x="1389888" y="3949589"/>
            <a:ext cx="9582912" cy="2585323"/>
          </a:xfrm>
          <a:prstGeom prst="rect">
            <a:avLst/>
          </a:prstGeom>
        </p:spPr>
        <p:txBody>
          <a:bodyPr wrap="square">
            <a:spAutoFit/>
          </a:bodyPr>
          <a:lstStyle/>
          <a:p>
            <a:pPr algn="just"/>
            <a:r>
              <a:rPr lang="en-US" dirty="0">
                <a:solidFill>
                  <a:schemeClr val="bg1"/>
                </a:solidFill>
              </a:rPr>
              <a:t>For God so loved the world, that he gave his only begotten Son, that whosoever believeth in him should not perish, but have everlasting life. For God sent not his Son into the world to condemn the world; but that the world through him might be saved. He that believeth on him is not condemned: but he that believeth not is condemned already, because he hath not believed in the name of the only begotten Son of God. And this is the condemnation, that light is come into the world, and men loved darkness rather than light, because their deeds were evil. For every one that doeth evil hateth the light, neither cometh to the light, lest his deeds should be reproved. But he that doeth truth cometh to the light, that his deeds may be made manifest, that they are wrought in God. (John 3:16–21)</a:t>
            </a:r>
          </a:p>
        </p:txBody>
      </p:sp>
      <p:sp>
        <p:nvSpPr>
          <p:cNvPr id="5" name="Oval 4">
            <a:extLst>
              <a:ext uri="{FF2B5EF4-FFF2-40B4-BE49-F238E27FC236}">
                <a16:creationId xmlns:a16="http://schemas.microsoft.com/office/drawing/2014/main" id="{F086DE9C-A5A1-4857-B501-E645E7FD2938}"/>
              </a:ext>
            </a:extLst>
          </p:cNvPr>
          <p:cNvSpPr/>
          <p:nvPr/>
        </p:nvSpPr>
        <p:spPr>
          <a:xfrm>
            <a:off x="100762" y="116933"/>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LORD God gave the world Jesus to save believers</a:t>
            </a:r>
          </a:p>
        </p:txBody>
      </p:sp>
      <p:sp>
        <p:nvSpPr>
          <p:cNvPr id="13" name="Oval 12">
            <a:extLst>
              <a:ext uri="{FF2B5EF4-FFF2-40B4-BE49-F238E27FC236}">
                <a16:creationId xmlns:a16="http://schemas.microsoft.com/office/drawing/2014/main" id="{692D6A39-09C5-4170-872C-ECDC41C4C72D}"/>
              </a:ext>
            </a:extLst>
          </p:cNvPr>
          <p:cNvSpPr/>
          <p:nvPr/>
        </p:nvSpPr>
        <p:spPr>
          <a:xfrm>
            <a:off x="3141052" y="116933"/>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Any person not believing in Christ is already condemned</a:t>
            </a:r>
          </a:p>
        </p:txBody>
      </p:sp>
      <p:sp>
        <p:nvSpPr>
          <p:cNvPr id="14" name="Oval 13">
            <a:extLst>
              <a:ext uri="{FF2B5EF4-FFF2-40B4-BE49-F238E27FC236}">
                <a16:creationId xmlns:a16="http://schemas.microsoft.com/office/drawing/2014/main" id="{D26B6352-907F-46BC-978D-3F206EF8BA77}"/>
              </a:ext>
            </a:extLst>
          </p:cNvPr>
          <p:cNvSpPr/>
          <p:nvPr/>
        </p:nvSpPr>
        <p:spPr>
          <a:xfrm>
            <a:off x="6181343" y="91213"/>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Jesus Christ is the light that came into the world</a:t>
            </a:r>
          </a:p>
        </p:txBody>
      </p:sp>
      <p:sp>
        <p:nvSpPr>
          <p:cNvPr id="15" name="Oval 14">
            <a:extLst>
              <a:ext uri="{FF2B5EF4-FFF2-40B4-BE49-F238E27FC236}">
                <a16:creationId xmlns:a16="http://schemas.microsoft.com/office/drawing/2014/main" id="{8E6DC818-ED83-498E-8009-0D71CA613C70}"/>
              </a:ext>
            </a:extLst>
          </p:cNvPr>
          <p:cNvSpPr/>
          <p:nvPr/>
        </p:nvSpPr>
        <p:spPr>
          <a:xfrm>
            <a:off x="9206752" y="116933"/>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Some people love darkness more than light so they can </a:t>
            </a:r>
          </a:p>
          <a:p>
            <a:pPr algn="ctr"/>
            <a:r>
              <a:rPr lang="en-US" sz="1600" dirty="0">
                <a:solidFill>
                  <a:schemeClr val="bg1"/>
                </a:solidFill>
              </a:rPr>
              <a:t>hide evil deeds</a:t>
            </a:r>
          </a:p>
        </p:txBody>
      </p:sp>
      <p:sp>
        <p:nvSpPr>
          <p:cNvPr id="16" name="Oval 15">
            <a:extLst>
              <a:ext uri="{FF2B5EF4-FFF2-40B4-BE49-F238E27FC236}">
                <a16:creationId xmlns:a16="http://schemas.microsoft.com/office/drawing/2014/main" id="{A54DA891-D935-45F9-8872-250A658F145B}"/>
              </a:ext>
            </a:extLst>
          </p:cNvPr>
          <p:cNvSpPr/>
          <p:nvPr/>
        </p:nvSpPr>
        <p:spPr>
          <a:xfrm>
            <a:off x="120486" y="1993132"/>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People that do evil always hate the light</a:t>
            </a:r>
          </a:p>
        </p:txBody>
      </p:sp>
      <p:sp>
        <p:nvSpPr>
          <p:cNvPr id="17" name="Oval 16">
            <a:extLst>
              <a:ext uri="{FF2B5EF4-FFF2-40B4-BE49-F238E27FC236}">
                <a16:creationId xmlns:a16="http://schemas.microsoft.com/office/drawing/2014/main" id="{6B7BCB2F-12D7-4101-8905-90D62A3FA708}"/>
              </a:ext>
            </a:extLst>
          </p:cNvPr>
          <p:cNvSpPr/>
          <p:nvPr/>
        </p:nvSpPr>
        <p:spPr>
          <a:xfrm>
            <a:off x="3141051" y="2018852"/>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People that do truth come to the light</a:t>
            </a:r>
          </a:p>
        </p:txBody>
      </p:sp>
      <p:sp>
        <p:nvSpPr>
          <p:cNvPr id="18" name="Oval 17">
            <a:extLst>
              <a:ext uri="{FF2B5EF4-FFF2-40B4-BE49-F238E27FC236}">
                <a16:creationId xmlns:a16="http://schemas.microsoft.com/office/drawing/2014/main" id="{FAB2E906-668C-4598-8C2A-756B92E89B83}"/>
              </a:ext>
            </a:extLst>
          </p:cNvPr>
          <p:cNvSpPr/>
          <p:nvPr/>
        </p:nvSpPr>
        <p:spPr>
          <a:xfrm>
            <a:off x="6181344" y="1993132"/>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People that come to the light want their Godly works to be shown</a:t>
            </a:r>
          </a:p>
        </p:txBody>
      </p:sp>
      <p:sp>
        <p:nvSpPr>
          <p:cNvPr id="19" name="Oval 18">
            <a:extLst>
              <a:ext uri="{FF2B5EF4-FFF2-40B4-BE49-F238E27FC236}">
                <a16:creationId xmlns:a16="http://schemas.microsoft.com/office/drawing/2014/main" id="{6D5AAB3F-8820-479C-8CA4-554A05BB1DF2}"/>
              </a:ext>
            </a:extLst>
          </p:cNvPr>
          <p:cNvSpPr/>
          <p:nvPr/>
        </p:nvSpPr>
        <p:spPr>
          <a:xfrm>
            <a:off x="9201909" y="1993132"/>
            <a:ext cx="2985247" cy="1698698"/>
          </a:xfrm>
          <a:prstGeom prst="ellipse">
            <a:avLst/>
          </a:prstGeom>
          <a:gradFill flip="none" rotWithShape="1">
            <a:gsLst>
              <a:gs pos="0">
                <a:srgbClr val="320000"/>
              </a:gs>
              <a:gs pos="29000">
                <a:srgbClr val="5C0000"/>
              </a:gs>
              <a:gs pos="69000">
                <a:srgbClr val="7F3900"/>
              </a:gs>
              <a:gs pos="100000">
                <a:srgbClr val="7D6800"/>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LORD God gave Jesus to the world, but only those that believe in Him have everlasting life</a:t>
            </a:r>
          </a:p>
        </p:txBody>
      </p:sp>
    </p:spTree>
    <p:extLst>
      <p:ext uri="{BB962C8B-B14F-4D97-AF65-F5344CB8AC3E}">
        <p14:creationId xmlns:p14="http://schemas.microsoft.com/office/powerpoint/2010/main" val="22243473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300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40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par>
                                <p:cTn id="20" presetID="21" presetClass="entr" presetSubtype="1" fill="hold" grpId="0" nodeType="withEffect">
                                  <p:stCondLst>
                                    <p:cond delay="500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par>
                                <p:cTn id="23" presetID="21" presetClass="entr" presetSubtype="1" fill="hold" grpId="0" nodeType="withEffect">
                                  <p:stCondLst>
                                    <p:cond delay="60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2000"/>
                                        <p:tgtEl>
                                          <p:spTgt spid="18"/>
                                        </p:tgtEl>
                                      </p:cBhvr>
                                    </p:animEffect>
                                  </p:childTnLst>
                                </p:cTn>
                              </p:par>
                              <p:par>
                                <p:cTn id="26" presetID="21" presetClass="entr" presetSubtype="1" fill="hold" grpId="0" nodeType="withEffect">
                                  <p:stCondLst>
                                    <p:cond delay="700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3D727-4B85-4F31-90EE-A4651B42EA36}"/>
              </a:ext>
            </a:extLst>
          </p:cNvPr>
          <p:cNvSpPr/>
          <p:nvPr/>
        </p:nvSpPr>
        <p:spPr>
          <a:xfrm>
            <a:off x="304801" y="4870174"/>
            <a:ext cx="11582400" cy="1769165"/>
          </a:xfrm>
          <a:prstGeom prst="rect">
            <a:avLst/>
          </a:prstGeom>
          <a:solidFill>
            <a:schemeClr val="tx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BE84E3-F3AE-403C-BA66-C24A45E1220E}"/>
              </a:ext>
            </a:extLst>
          </p:cNvPr>
          <p:cNvSpPr/>
          <p:nvPr/>
        </p:nvSpPr>
        <p:spPr>
          <a:xfrm>
            <a:off x="414131" y="5016092"/>
            <a:ext cx="11363738" cy="1477328"/>
          </a:xfrm>
          <a:prstGeom prst="rect">
            <a:avLst/>
          </a:prstGeom>
        </p:spPr>
        <p:txBody>
          <a:bodyPr wrap="square">
            <a:spAutoFit/>
          </a:bodyPr>
          <a:lstStyle/>
          <a:p>
            <a:pPr algn="just"/>
            <a:r>
              <a:rPr lang="en-US" dirty="0">
                <a:solidFill>
                  <a:schemeClr val="bg1"/>
                </a:solidFill>
              </a:rPr>
              <a:t>He that believeth and is baptized shall be saved; but he that believeth not shall be damned. And these signs shall follow them that believe; In my name shall they cast out devils; they shall speak with new tongues; They shall take up serpents; and if they drink any deadly thing, it shall not hurt them; they shall lay hands on the sick, and they shall recover. So then after the Lord had spoken unto them, he was received up into heaven, and sat on the right hand of God. (Mark 16:16–19)</a:t>
            </a:r>
          </a:p>
        </p:txBody>
      </p:sp>
      <p:sp>
        <p:nvSpPr>
          <p:cNvPr id="6" name="Oval 5">
            <a:extLst>
              <a:ext uri="{FF2B5EF4-FFF2-40B4-BE49-F238E27FC236}">
                <a16:creationId xmlns:a16="http://schemas.microsoft.com/office/drawing/2014/main" id="{A86FEAC1-1A6B-4CF7-890B-BFB79C34F688}"/>
              </a:ext>
            </a:extLst>
          </p:cNvPr>
          <p:cNvSpPr/>
          <p:nvPr/>
        </p:nvSpPr>
        <p:spPr>
          <a:xfrm>
            <a:off x="1815547" y="2792868"/>
            <a:ext cx="2120348" cy="1954732"/>
          </a:xfrm>
          <a:prstGeom prst="ellipse">
            <a:avLst/>
          </a:prstGeom>
          <a:gradFill>
            <a:gsLst>
              <a:gs pos="0">
                <a:schemeClr val="accent6">
                  <a:lumMod val="50000"/>
                </a:schemeClr>
              </a:gs>
              <a:gs pos="29000">
                <a:schemeClr val="accent6">
                  <a:lumMod val="75000"/>
                </a:schemeClr>
              </a:gs>
              <a:gs pos="69000">
                <a:schemeClr val="accent6">
                  <a:lumMod val="40000"/>
                  <a:lumOff val="60000"/>
                </a:schemeClr>
              </a:gs>
              <a:gs pos="100000">
                <a:schemeClr val="accent6">
                  <a:lumMod val="20000"/>
                  <a:lumOff val="80000"/>
                </a:schemeClr>
              </a:gs>
            </a:gsLst>
            <a:lin ang="2700000" scaled="1"/>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 Free</a:t>
            </a:r>
          </a:p>
        </p:txBody>
      </p:sp>
      <p:sp>
        <p:nvSpPr>
          <p:cNvPr id="7" name="Oval 6">
            <a:extLst>
              <a:ext uri="{FF2B5EF4-FFF2-40B4-BE49-F238E27FC236}">
                <a16:creationId xmlns:a16="http://schemas.microsoft.com/office/drawing/2014/main" id="{81E34CCC-2D65-42CD-A779-3CDBE0326E8D}"/>
              </a:ext>
            </a:extLst>
          </p:cNvPr>
          <p:cNvSpPr/>
          <p:nvPr/>
        </p:nvSpPr>
        <p:spPr>
          <a:xfrm>
            <a:off x="4731025" y="2332310"/>
            <a:ext cx="2365513" cy="2391944"/>
          </a:xfrm>
          <a:prstGeom prst="ellipse">
            <a:avLst/>
          </a:prstGeom>
          <a:gradFill>
            <a:gsLst>
              <a:gs pos="0">
                <a:schemeClr val="tx2">
                  <a:lumMod val="50000"/>
                </a:schemeClr>
              </a:gs>
              <a:gs pos="29000">
                <a:schemeClr val="tx2">
                  <a:lumMod val="75000"/>
                </a:schemeClr>
              </a:gs>
              <a:gs pos="69000">
                <a:schemeClr val="tx2">
                  <a:lumMod val="60000"/>
                  <a:lumOff val="40000"/>
                </a:schemeClr>
              </a:gs>
              <a:gs pos="100000">
                <a:schemeClr val="accent3">
                  <a:lumMod val="40000"/>
                  <a:lumOff val="60000"/>
                </a:schemeClr>
              </a:gs>
            </a:gsLst>
            <a:lin ang="2700000" scaled="1"/>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Holy Church Goer</a:t>
            </a:r>
          </a:p>
        </p:txBody>
      </p:sp>
      <p:sp>
        <p:nvSpPr>
          <p:cNvPr id="8" name="Oval 7">
            <a:extLst>
              <a:ext uri="{FF2B5EF4-FFF2-40B4-BE49-F238E27FC236}">
                <a16:creationId xmlns:a16="http://schemas.microsoft.com/office/drawing/2014/main" id="{9AF3A45D-EE34-49A4-AD82-51AA9033B05C}"/>
              </a:ext>
            </a:extLst>
          </p:cNvPr>
          <p:cNvSpPr/>
          <p:nvPr/>
        </p:nvSpPr>
        <p:spPr>
          <a:xfrm>
            <a:off x="7613374" y="1987825"/>
            <a:ext cx="2763078" cy="2736429"/>
          </a:xfrm>
          <a:prstGeom prst="ellipse">
            <a:avLst/>
          </a:prstGeom>
          <a:gradFill>
            <a:gsLst>
              <a:gs pos="0">
                <a:srgbClr val="320000"/>
              </a:gs>
              <a:gs pos="29000">
                <a:srgbClr val="5C0000"/>
              </a:gs>
              <a:gs pos="69000">
                <a:srgbClr val="7F3900"/>
              </a:gs>
              <a:gs pos="100000">
                <a:srgbClr val="7D6800"/>
              </a:gs>
            </a:gsLst>
            <a:lin ang="2700000" scaled="1"/>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Baptized</a:t>
            </a:r>
          </a:p>
        </p:txBody>
      </p:sp>
      <p:sp>
        <p:nvSpPr>
          <p:cNvPr id="3" name="Rectangle 2">
            <a:extLst>
              <a:ext uri="{FF2B5EF4-FFF2-40B4-BE49-F238E27FC236}">
                <a16:creationId xmlns:a16="http://schemas.microsoft.com/office/drawing/2014/main" id="{B4DBAC52-9577-4963-AF8F-2E8FCB6737BA}"/>
              </a:ext>
            </a:extLst>
          </p:cNvPr>
          <p:cNvSpPr/>
          <p:nvPr/>
        </p:nvSpPr>
        <p:spPr>
          <a:xfrm>
            <a:off x="865632" y="292608"/>
            <a:ext cx="10497312" cy="1426464"/>
          </a:xfrm>
          <a:prstGeom prst="rect">
            <a:avLst/>
          </a:prstGeom>
          <a:solidFill>
            <a:schemeClr val="accent3">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person that believes in Jesus Christ and is __________________________shall be SAVED!</a:t>
            </a:r>
          </a:p>
        </p:txBody>
      </p:sp>
      <p:sp>
        <p:nvSpPr>
          <p:cNvPr id="9" name="Diagonal Stripe 8">
            <a:extLst>
              <a:ext uri="{FF2B5EF4-FFF2-40B4-BE49-F238E27FC236}">
                <a16:creationId xmlns:a16="http://schemas.microsoft.com/office/drawing/2014/main" id="{50677AF1-BD4B-46B6-A566-93E18082471B}"/>
              </a:ext>
            </a:extLst>
          </p:cNvPr>
          <p:cNvSpPr/>
          <p:nvPr/>
        </p:nvSpPr>
        <p:spPr>
          <a:xfrm>
            <a:off x="1992791" y="2922503"/>
            <a:ext cx="2637183" cy="2093589"/>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8C54CB2C-BC6A-4F92-879F-4DBCAA1C5958}"/>
              </a:ext>
            </a:extLst>
          </p:cNvPr>
          <p:cNvSpPr/>
          <p:nvPr/>
        </p:nvSpPr>
        <p:spPr>
          <a:xfrm>
            <a:off x="4933126" y="2506313"/>
            <a:ext cx="2637183" cy="2391944"/>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73132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mph" presetSubtype="0" fill="hold" nodeType="clickEffect">
                                  <p:stCondLst>
                                    <p:cond delay="0"/>
                                  </p:stCondLst>
                                  <p:childTnLst>
                                    <p:animClr clrSpc="hsl" dir="cw">
                                      <p:cBhvr override="childStyle">
                                        <p:cTn id="25" dur="500" fill="hold"/>
                                        <p:tgtEl>
                                          <p:spTgt spid="8"/>
                                        </p:tgtEl>
                                        <p:attrNameLst>
                                          <p:attrName>style.color</p:attrName>
                                        </p:attrNameLst>
                                      </p:cBhvr>
                                      <p:by>
                                        <p:hsl h="7200000" s="0" l="0"/>
                                      </p:by>
                                    </p:animClr>
                                    <p:animClr clrSpc="hsl" dir="cw">
                                      <p:cBhvr>
                                        <p:cTn id="26" dur="500" fill="hold"/>
                                        <p:tgtEl>
                                          <p:spTgt spid="8"/>
                                        </p:tgtEl>
                                        <p:attrNameLst>
                                          <p:attrName>fillcolor</p:attrName>
                                        </p:attrNameLst>
                                      </p:cBhvr>
                                      <p:by>
                                        <p:hsl h="7200000" s="0" l="0"/>
                                      </p:by>
                                    </p:animClr>
                                    <p:animClr clrSpc="hsl" dir="cw">
                                      <p:cBhvr>
                                        <p:cTn id="27" dur="500" fill="hold"/>
                                        <p:tgtEl>
                                          <p:spTgt spid="8"/>
                                        </p:tgtEl>
                                        <p:attrNameLst>
                                          <p:attrName>stroke.color</p:attrName>
                                        </p:attrNameLst>
                                      </p:cBhvr>
                                      <p:by>
                                        <p:hsl h="7200000" s="0" l="0"/>
                                      </p:by>
                                    </p:animClr>
                                    <p:set>
                                      <p:cBhvr>
                                        <p:cTn id="2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6195D5-F056-42A5-BA21-27FE5A77BA47}"/>
              </a:ext>
            </a:extLst>
          </p:cNvPr>
          <p:cNvSpPr/>
          <p:nvPr/>
        </p:nvSpPr>
        <p:spPr>
          <a:xfrm>
            <a:off x="632791" y="4967271"/>
            <a:ext cx="10926418" cy="1477328"/>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FBE8371-69CB-4522-9A1F-38919266B148}"/>
              </a:ext>
            </a:extLst>
          </p:cNvPr>
          <p:cNvSpPr/>
          <p:nvPr/>
        </p:nvSpPr>
        <p:spPr>
          <a:xfrm>
            <a:off x="1176130" y="4967271"/>
            <a:ext cx="9839740" cy="1477328"/>
          </a:xfrm>
          <a:prstGeom prst="rect">
            <a:avLst/>
          </a:prstGeom>
        </p:spPr>
        <p:txBody>
          <a:bodyPr wrap="square">
            <a:spAutoFit/>
          </a:bodyPr>
          <a:lstStyle/>
          <a:p>
            <a:pPr algn="just"/>
            <a:r>
              <a:rPr lang="en-US" dirty="0">
                <a:solidFill>
                  <a:schemeClr val="bg1"/>
                </a:solidFill>
              </a:rPr>
              <a:t>He that believeth and is baptized shall be saved; but he that believeth not shall be damned. And these signs shall follow them that believe; In my name shall they cast out devils; they shall speak with new tongues; They shall take up serpents; and if they drink any deadly thing, it shall not hurt them; they shall lay hands on the sick, and they shall recover. So then after the Lord had spoken unto them, he was received up into heaven, and sat on the right hand of God. (Mark 16:16–19)</a:t>
            </a:r>
          </a:p>
        </p:txBody>
      </p:sp>
      <p:sp>
        <p:nvSpPr>
          <p:cNvPr id="4" name="Rectangle 3">
            <a:extLst>
              <a:ext uri="{FF2B5EF4-FFF2-40B4-BE49-F238E27FC236}">
                <a16:creationId xmlns:a16="http://schemas.microsoft.com/office/drawing/2014/main" id="{6CACC0C5-5DED-4430-ABE7-9E96C65434AA}"/>
              </a:ext>
            </a:extLst>
          </p:cNvPr>
          <p:cNvSpPr/>
          <p:nvPr/>
        </p:nvSpPr>
        <p:spPr>
          <a:xfrm>
            <a:off x="632791" y="278296"/>
            <a:ext cx="10926418" cy="1477328"/>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Any person that does not believe in Jesus Christ will be ______________________________. </a:t>
            </a:r>
          </a:p>
        </p:txBody>
      </p:sp>
      <p:sp>
        <p:nvSpPr>
          <p:cNvPr id="5" name="Oval 4">
            <a:extLst>
              <a:ext uri="{FF2B5EF4-FFF2-40B4-BE49-F238E27FC236}">
                <a16:creationId xmlns:a16="http://schemas.microsoft.com/office/drawing/2014/main" id="{8A762420-ED2D-469E-A82E-CFB3E160D3F3}"/>
              </a:ext>
            </a:extLst>
          </p:cNvPr>
          <p:cNvSpPr/>
          <p:nvPr/>
        </p:nvSpPr>
        <p:spPr>
          <a:xfrm>
            <a:off x="2203175" y="2905834"/>
            <a:ext cx="1689652" cy="1663437"/>
          </a:xfrm>
          <a:prstGeom prst="ellipse">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Sad</a:t>
            </a:r>
          </a:p>
        </p:txBody>
      </p:sp>
      <p:sp>
        <p:nvSpPr>
          <p:cNvPr id="6" name="Oval 5">
            <a:extLst>
              <a:ext uri="{FF2B5EF4-FFF2-40B4-BE49-F238E27FC236}">
                <a16:creationId xmlns:a16="http://schemas.microsoft.com/office/drawing/2014/main" id="{8601644B-E8E4-4AE7-BB06-C3B92AB04303}"/>
              </a:ext>
            </a:extLst>
          </p:cNvPr>
          <p:cNvSpPr/>
          <p:nvPr/>
        </p:nvSpPr>
        <p:spPr>
          <a:xfrm>
            <a:off x="8067261" y="2353235"/>
            <a:ext cx="2647119" cy="241503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Damned</a:t>
            </a:r>
          </a:p>
        </p:txBody>
      </p:sp>
      <p:sp>
        <p:nvSpPr>
          <p:cNvPr id="7" name="Oval 6">
            <a:extLst>
              <a:ext uri="{FF2B5EF4-FFF2-40B4-BE49-F238E27FC236}">
                <a16:creationId xmlns:a16="http://schemas.microsoft.com/office/drawing/2014/main" id="{807A8EBC-E395-4EA6-B52A-5CA5AC4B15FA}"/>
              </a:ext>
            </a:extLst>
          </p:cNvPr>
          <p:cNvSpPr/>
          <p:nvPr/>
        </p:nvSpPr>
        <p:spPr>
          <a:xfrm>
            <a:off x="5108712" y="2643809"/>
            <a:ext cx="2266123" cy="205150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Forgiven</a:t>
            </a:r>
          </a:p>
        </p:txBody>
      </p:sp>
      <p:sp>
        <p:nvSpPr>
          <p:cNvPr id="8" name="Diagonal Stripe 7">
            <a:extLst>
              <a:ext uri="{FF2B5EF4-FFF2-40B4-BE49-F238E27FC236}">
                <a16:creationId xmlns:a16="http://schemas.microsoft.com/office/drawing/2014/main" id="{8AF27264-CF03-4797-B2C8-D135ECF2B2BC}"/>
              </a:ext>
            </a:extLst>
          </p:cNvPr>
          <p:cNvSpPr/>
          <p:nvPr/>
        </p:nvSpPr>
        <p:spPr>
          <a:xfrm>
            <a:off x="5338969" y="2953163"/>
            <a:ext cx="2498035" cy="1815108"/>
          </a:xfrm>
          <a:prstGeom prst="diagStripe">
            <a:avLst/>
          </a:prstGeom>
          <a:solidFill>
            <a:srgbClr val="FF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iagonal Stripe 8">
            <a:extLst>
              <a:ext uri="{FF2B5EF4-FFF2-40B4-BE49-F238E27FC236}">
                <a16:creationId xmlns:a16="http://schemas.microsoft.com/office/drawing/2014/main" id="{FC3D9C1B-A3EB-4777-B0E0-62903C007FF2}"/>
              </a:ext>
            </a:extLst>
          </p:cNvPr>
          <p:cNvSpPr/>
          <p:nvPr/>
        </p:nvSpPr>
        <p:spPr>
          <a:xfrm>
            <a:off x="2203175" y="3043273"/>
            <a:ext cx="2029240" cy="1724998"/>
          </a:xfrm>
          <a:prstGeom prst="diagStripe">
            <a:avLst/>
          </a:prstGeom>
          <a:solidFill>
            <a:srgbClr val="FF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1457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1" presetClass="emph" presetSubtype="0" fill="hold" grpId="1" nodeType="clickEffect">
                                  <p:stCondLst>
                                    <p:cond delay="0"/>
                                  </p:stCondLst>
                                  <p:childTnLst>
                                    <p:animClr clrSpc="hsl" dir="cw">
                                      <p:cBhvr override="childStyle">
                                        <p:cTn id="68" dur="500" fill="hold"/>
                                        <p:tgtEl>
                                          <p:spTgt spid="6"/>
                                        </p:tgtEl>
                                        <p:attrNameLst>
                                          <p:attrName>style.color</p:attrName>
                                        </p:attrNameLst>
                                      </p:cBhvr>
                                      <p:by>
                                        <p:hsl h="7200000" s="0" l="0"/>
                                      </p:by>
                                    </p:animClr>
                                    <p:animClr clrSpc="hsl" dir="cw">
                                      <p:cBhvr>
                                        <p:cTn id="69" dur="500" fill="hold"/>
                                        <p:tgtEl>
                                          <p:spTgt spid="6"/>
                                        </p:tgtEl>
                                        <p:attrNameLst>
                                          <p:attrName>fillcolor</p:attrName>
                                        </p:attrNameLst>
                                      </p:cBhvr>
                                      <p:by>
                                        <p:hsl h="7200000" s="0" l="0"/>
                                      </p:by>
                                    </p:animClr>
                                    <p:animClr clrSpc="hsl" dir="cw">
                                      <p:cBhvr>
                                        <p:cTn id="70" dur="500" fill="hold"/>
                                        <p:tgtEl>
                                          <p:spTgt spid="6"/>
                                        </p:tgtEl>
                                        <p:attrNameLst>
                                          <p:attrName>stroke.color</p:attrName>
                                        </p:attrNameLst>
                                      </p:cBhvr>
                                      <p:by>
                                        <p:hsl h="7200000" s="0" l="0"/>
                                      </p:by>
                                    </p:animClr>
                                    <p:set>
                                      <p:cBhvr>
                                        <p:cTn id="7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92BE2-9C87-40E6-90FE-1F5079EDB8D1}"/>
              </a:ext>
            </a:extLst>
          </p:cNvPr>
          <p:cNvSpPr/>
          <p:nvPr/>
        </p:nvSpPr>
        <p:spPr>
          <a:xfrm>
            <a:off x="670111" y="5008679"/>
            <a:ext cx="10851777" cy="1480918"/>
          </a:xfrm>
          <a:prstGeom prst="rect">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FC3F045-C4C0-4688-A582-756E51B70289}"/>
              </a:ext>
            </a:extLst>
          </p:cNvPr>
          <p:cNvSpPr/>
          <p:nvPr/>
        </p:nvSpPr>
        <p:spPr>
          <a:xfrm>
            <a:off x="952499" y="5012269"/>
            <a:ext cx="10287000" cy="1477328"/>
          </a:xfrm>
          <a:prstGeom prst="rect">
            <a:avLst/>
          </a:prstGeom>
        </p:spPr>
        <p:txBody>
          <a:bodyPr wrap="square">
            <a:spAutoFit/>
          </a:bodyPr>
          <a:lstStyle/>
          <a:p>
            <a:pPr algn="just"/>
            <a:r>
              <a:rPr lang="en-US" dirty="0">
                <a:solidFill>
                  <a:schemeClr val="bg1"/>
                </a:solidFill>
              </a:rPr>
              <a:t>He that believeth and is baptized shall be saved; but he that believeth not shall be damned. And these signs shall follow them that believe; In my name shall they cast out devils; they shall speak with new tongues; They shall take up serpents; and if they drink any deadly thing, it shall not hurt them; they shall lay hands on the sick, and they shall recover. So then after the Lord had spoken unto them, he was received up into heaven, and sat on the right hand of God. (Mark 16:16–19)</a:t>
            </a:r>
          </a:p>
        </p:txBody>
      </p:sp>
      <p:sp>
        <p:nvSpPr>
          <p:cNvPr id="2" name="Rectangle 1">
            <a:extLst>
              <a:ext uri="{FF2B5EF4-FFF2-40B4-BE49-F238E27FC236}">
                <a16:creationId xmlns:a16="http://schemas.microsoft.com/office/drawing/2014/main" id="{9D776B1D-DF10-4AF2-888E-EBDDA61AFA9D}"/>
              </a:ext>
            </a:extLst>
          </p:cNvPr>
          <p:cNvSpPr/>
          <p:nvPr/>
        </p:nvSpPr>
        <p:spPr>
          <a:xfrm>
            <a:off x="670111" y="256032"/>
            <a:ext cx="10851777" cy="790825"/>
          </a:xfrm>
          <a:prstGeom prst="rect">
            <a:avLst/>
          </a:prstGeom>
          <a:solidFill>
            <a:schemeClr val="tx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Five signs will follow people that believe in Jesus Christ:</a:t>
            </a:r>
          </a:p>
        </p:txBody>
      </p:sp>
      <p:sp>
        <p:nvSpPr>
          <p:cNvPr id="5" name="Rectangle 4">
            <a:extLst>
              <a:ext uri="{FF2B5EF4-FFF2-40B4-BE49-F238E27FC236}">
                <a16:creationId xmlns:a16="http://schemas.microsoft.com/office/drawing/2014/main" id="{3F8C83CC-1075-4922-9375-38092830FC7F}"/>
              </a:ext>
            </a:extLst>
          </p:cNvPr>
          <p:cNvSpPr/>
          <p:nvPr/>
        </p:nvSpPr>
        <p:spPr>
          <a:xfrm>
            <a:off x="670108" y="1224282"/>
            <a:ext cx="10851777" cy="683290"/>
          </a:xfrm>
          <a:prstGeom prst="rect">
            <a:avLst/>
          </a:prstGeom>
          <a:gradFill flip="none" rotWithShape="1">
            <a:gsLst>
              <a:gs pos="0">
                <a:schemeClr val="accent6">
                  <a:lumMod val="50000"/>
                </a:schemeClr>
              </a:gs>
              <a:gs pos="47000">
                <a:schemeClr val="accent6"/>
              </a:gs>
              <a:gs pos="82000">
                <a:schemeClr val="accent6">
                  <a:lumMod val="40000"/>
                  <a:lumOff val="60000"/>
                </a:schemeClr>
              </a:gs>
              <a:gs pos="100000">
                <a:schemeClr val="accent6">
                  <a:lumMod val="20000"/>
                  <a:lumOff val="80000"/>
                </a:schemeClr>
              </a:gs>
            </a:gsLst>
            <a:path path="rect">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Believers will cast out devils by using Jesus Christ’s name</a:t>
            </a:r>
          </a:p>
        </p:txBody>
      </p:sp>
      <p:sp>
        <p:nvSpPr>
          <p:cNvPr id="10" name="Rectangle 9">
            <a:extLst>
              <a:ext uri="{FF2B5EF4-FFF2-40B4-BE49-F238E27FC236}">
                <a16:creationId xmlns:a16="http://schemas.microsoft.com/office/drawing/2014/main" id="{65339146-6D87-4E21-99A2-FD44AA8E3EDC}"/>
              </a:ext>
            </a:extLst>
          </p:cNvPr>
          <p:cNvSpPr/>
          <p:nvPr/>
        </p:nvSpPr>
        <p:spPr>
          <a:xfrm>
            <a:off x="670109" y="1928998"/>
            <a:ext cx="10851777" cy="683290"/>
          </a:xfrm>
          <a:prstGeom prst="rect">
            <a:avLst/>
          </a:prstGeom>
          <a:gradFill flip="none" rotWithShape="1">
            <a:gsLst>
              <a:gs pos="0">
                <a:srgbClr val="C00000"/>
              </a:gs>
              <a:gs pos="30000">
                <a:srgbClr val="FF0000"/>
              </a:gs>
              <a:gs pos="83000">
                <a:srgbClr val="FA9898"/>
              </a:gs>
              <a:gs pos="100000">
                <a:srgbClr val="FA9898"/>
              </a:gs>
            </a:gsLst>
            <a:path path="rect">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Believers will speak with new tongues</a:t>
            </a:r>
          </a:p>
        </p:txBody>
      </p:sp>
      <p:sp>
        <p:nvSpPr>
          <p:cNvPr id="12" name="Rectangle 11">
            <a:extLst>
              <a:ext uri="{FF2B5EF4-FFF2-40B4-BE49-F238E27FC236}">
                <a16:creationId xmlns:a16="http://schemas.microsoft.com/office/drawing/2014/main" id="{1E78ECA9-0CFC-444A-A18B-65644DEE971D}"/>
              </a:ext>
            </a:extLst>
          </p:cNvPr>
          <p:cNvSpPr/>
          <p:nvPr/>
        </p:nvSpPr>
        <p:spPr>
          <a:xfrm>
            <a:off x="670108" y="2649298"/>
            <a:ext cx="10851777" cy="683290"/>
          </a:xfrm>
          <a:prstGeom prst="rect">
            <a:avLst/>
          </a:prstGeom>
          <a:gradFill flip="none" rotWithShape="1">
            <a:gsLst>
              <a:gs pos="0">
                <a:schemeClr val="bg2">
                  <a:lumMod val="50000"/>
                </a:schemeClr>
              </a:gs>
              <a:gs pos="57000">
                <a:schemeClr val="bg2">
                  <a:lumMod val="75000"/>
                </a:schemeClr>
              </a:gs>
              <a:gs pos="83000">
                <a:srgbClr val="FFC000"/>
              </a:gs>
              <a:gs pos="100000">
                <a:srgbClr val="FFC000"/>
              </a:gs>
            </a:gsLst>
            <a:path path="rect">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Believers shall take up serpents</a:t>
            </a:r>
          </a:p>
        </p:txBody>
      </p:sp>
      <p:sp>
        <p:nvSpPr>
          <p:cNvPr id="13" name="Rectangle 12">
            <a:extLst>
              <a:ext uri="{FF2B5EF4-FFF2-40B4-BE49-F238E27FC236}">
                <a16:creationId xmlns:a16="http://schemas.microsoft.com/office/drawing/2014/main" id="{9530831A-7809-43E5-8B44-F84B0C5D05EC}"/>
              </a:ext>
            </a:extLst>
          </p:cNvPr>
          <p:cNvSpPr/>
          <p:nvPr/>
        </p:nvSpPr>
        <p:spPr>
          <a:xfrm>
            <a:off x="670108" y="3414174"/>
            <a:ext cx="10851777" cy="683290"/>
          </a:xfrm>
          <a:prstGeom prst="rect">
            <a:avLst/>
          </a:prstGeom>
          <a:gradFill flip="none" rotWithShape="1">
            <a:gsLst>
              <a:gs pos="0">
                <a:srgbClr val="3E1B59"/>
              </a:gs>
              <a:gs pos="54000">
                <a:srgbClr val="7030A0"/>
              </a:gs>
              <a:gs pos="83000">
                <a:srgbClr val="9752CA"/>
              </a:gs>
              <a:gs pos="100000">
                <a:srgbClr val="9752CA"/>
              </a:gs>
            </a:gsLst>
            <a:path path="rect">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Believers will not be hurt by drinking any deadly thing</a:t>
            </a:r>
          </a:p>
        </p:txBody>
      </p:sp>
      <p:sp>
        <p:nvSpPr>
          <p:cNvPr id="14" name="Rectangle 13">
            <a:extLst>
              <a:ext uri="{FF2B5EF4-FFF2-40B4-BE49-F238E27FC236}">
                <a16:creationId xmlns:a16="http://schemas.microsoft.com/office/drawing/2014/main" id="{0476F250-2EE8-4ACF-A690-C9BACB397429}"/>
              </a:ext>
            </a:extLst>
          </p:cNvPr>
          <p:cNvSpPr/>
          <p:nvPr/>
        </p:nvSpPr>
        <p:spPr>
          <a:xfrm>
            <a:off x="670108" y="4179050"/>
            <a:ext cx="10851777" cy="683290"/>
          </a:xfrm>
          <a:prstGeom prst="rect">
            <a:avLst/>
          </a:prstGeom>
          <a:gradFill flip="none" rotWithShape="1">
            <a:gsLst>
              <a:gs pos="0">
                <a:schemeClr val="accent3"/>
              </a:gs>
              <a:gs pos="29000">
                <a:schemeClr val="accent3">
                  <a:lumMod val="75000"/>
                </a:schemeClr>
              </a:gs>
              <a:gs pos="83000">
                <a:schemeClr val="accent3">
                  <a:lumMod val="60000"/>
                  <a:lumOff val="40000"/>
                </a:schemeClr>
              </a:gs>
              <a:gs pos="100000">
                <a:srgbClr val="0070C0"/>
              </a:gs>
            </a:gsLst>
            <a:path path="rect">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Believers will lay hands on the sick, and they shall recover</a:t>
            </a:r>
          </a:p>
        </p:txBody>
      </p:sp>
    </p:spTree>
    <p:extLst>
      <p:ext uri="{BB962C8B-B14F-4D97-AF65-F5344CB8AC3E}">
        <p14:creationId xmlns:p14="http://schemas.microsoft.com/office/powerpoint/2010/main" val="3870222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fill="hold" grpId="0" nodeType="with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grpId="0" nodeType="withEffect">
                                  <p:stCondLst>
                                    <p:cond delay="300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grpId="0" nodeType="withEffect">
                                  <p:stCondLst>
                                    <p:cond delay="4000"/>
                                  </p:stCondLst>
                                  <p:childTnLst>
                                    <p:set>
                                      <p:cBhvr>
                                        <p:cTn id="18" dur="1" fill="hold">
                                          <p:stCondLst>
                                            <p:cond delay="0"/>
                                          </p:stCondLst>
                                        </p:cTn>
                                        <p:tgtEl>
                                          <p:spTgt spid="14"/>
                                        </p:tgtEl>
                                        <p:attrNameLst>
                                          <p:attrName>style.visibility</p:attrName>
                                        </p:attrNameLst>
                                      </p:cBhvr>
                                      <p:to>
                                        <p:strVal val="visible"/>
                                      </p:to>
                                    </p:set>
                                    <p:animEffect transition="in" filter="wedg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BE460-2A20-4A19-86A7-31ACB7EE1B2D}"/>
              </a:ext>
            </a:extLst>
          </p:cNvPr>
          <p:cNvSpPr/>
          <p:nvPr/>
        </p:nvSpPr>
        <p:spPr>
          <a:xfrm>
            <a:off x="1331843" y="3776870"/>
            <a:ext cx="9680714" cy="1928191"/>
          </a:xfrm>
          <a:prstGeom prst="rect">
            <a:avLst/>
          </a:prstGeom>
          <a:solidFill>
            <a:schemeClr val="bg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Please proceed to the next lesson in Module 4.3</a:t>
            </a:r>
          </a:p>
        </p:txBody>
      </p:sp>
    </p:spTree>
    <p:extLst>
      <p:ext uri="{BB962C8B-B14F-4D97-AF65-F5344CB8AC3E}">
        <p14:creationId xmlns:p14="http://schemas.microsoft.com/office/powerpoint/2010/main" val="498491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647208-9FE3-4C2B-845D-D01CAD771580}"/>
              </a:ext>
            </a:extLst>
          </p:cNvPr>
          <p:cNvSpPr/>
          <p:nvPr/>
        </p:nvSpPr>
        <p:spPr>
          <a:xfrm>
            <a:off x="487680" y="560832"/>
            <a:ext cx="5315712" cy="3255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5E56D91-4116-4325-8B5F-EFB99031C8C5}"/>
              </a:ext>
            </a:extLst>
          </p:cNvPr>
          <p:cNvSpPr/>
          <p:nvPr/>
        </p:nvSpPr>
        <p:spPr>
          <a:xfrm>
            <a:off x="566928" y="353568"/>
            <a:ext cx="11058144" cy="853440"/>
          </a:xfrm>
          <a:prstGeom prst="rect">
            <a:avLst/>
          </a:prstGeom>
          <a:solidFill>
            <a:srgbClr val="540000"/>
          </a:solidFill>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So then faith cometh by hearing, and hearing by the word of God. (Romans 10:17)</a:t>
            </a:r>
          </a:p>
        </p:txBody>
      </p:sp>
      <p:sp>
        <p:nvSpPr>
          <p:cNvPr id="3" name="Rectangle 2">
            <a:extLst>
              <a:ext uri="{FF2B5EF4-FFF2-40B4-BE49-F238E27FC236}">
                <a16:creationId xmlns:a16="http://schemas.microsoft.com/office/drawing/2014/main" id="{4AED1E7B-D6E1-4EF4-BA7C-FD5280880283}"/>
              </a:ext>
            </a:extLst>
          </p:cNvPr>
          <p:cNvSpPr/>
          <p:nvPr/>
        </p:nvSpPr>
        <p:spPr>
          <a:xfrm>
            <a:off x="566928" y="1524000"/>
            <a:ext cx="11058144" cy="707136"/>
          </a:xfrm>
          <a:prstGeom prst="rect">
            <a:avLst/>
          </a:prstGeom>
          <a:gradFill>
            <a:gsLst>
              <a:gs pos="0">
                <a:srgbClr val="1E0000"/>
              </a:gs>
              <a:gs pos="52000">
                <a:srgbClr val="850001"/>
              </a:gs>
              <a:gs pos="100000">
                <a:srgbClr val="1E0000"/>
              </a:gs>
            </a:gsLst>
            <a:lin ang="5400000" scaled="1"/>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is activated through the sense of hearing by the Word of God</a:t>
            </a:r>
          </a:p>
        </p:txBody>
      </p:sp>
      <p:sp>
        <p:nvSpPr>
          <p:cNvPr id="5" name="Rectangle 4">
            <a:extLst>
              <a:ext uri="{FF2B5EF4-FFF2-40B4-BE49-F238E27FC236}">
                <a16:creationId xmlns:a16="http://schemas.microsoft.com/office/drawing/2014/main" id="{43A2DF7D-B218-442B-BFB5-01FF1C88233F}"/>
              </a:ext>
            </a:extLst>
          </p:cNvPr>
          <p:cNvSpPr/>
          <p:nvPr/>
        </p:nvSpPr>
        <p:spPr>
          <a:xfrm>
            <a:off x="566928" y="2615184"/>
            <a:ext cx="11058144" cy="707136"/>
          </a:xfrm>
          <a:prstGeom prst="rect">
            <a:avLst/>
          </a:prstGeom>
          <a:gradFill>
            <a:gsLst>
              <a:gs pos="0">
                <a:srgbClr val="1E0000"/>
              </a:gs>
              <a:gs pos="52000">
                <a:srgbClr val="850001"/>
              </a:gs>
              <a:gs pos="100000">
                <a:srgbClr val="1E0000"/>
              </a:gs>
            </a:gsLst>
            <a:lin ang="5400000" scaled="1"/>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six standards of spiritual growth cannot be developed unless the Word of God is heard</a:t>
            </a:r>
          </a:p>
        </p:txBody>
      </p:sp>
      <p:sp>
        <p:nvSpPr>
          <p:cNvPr id="6" name="Rectangle 5">
            <a:extLst>
              <a:ext uri="{FF2B5EF4-FFF2-40B4-BE49-F238E27FC236}">
                <a16:creationId xmlns:a16="http://schemas.microsoft.com/office/drawing/2014/main" id="{C7366302-8AF8-4431-B7AA-75AC3258B341}"/>
              </a:ext>
            </a:extLst>
          </p:cNvPr>
          <p:cNvSpPr/>
          <p:nvPr/>
        </p:nvSpPr>
        <p:spPr>
          <a:xfrm>
            <a:off x="566928" y="3779520"/>
            <a:ext cx="11058144" cy="707136"/>
          </a:xfrm>
          <a:prstGeom prst="rect">
            <a:avLst/>
          </a:prstGeom>
          <a:gradFill>
            <a:gsLst>
              <a:gs pos="0">
                <a:srgbClr val="1E0000"/>
              </a:gs>
              <a:gs pos="52000">
                <a:srgbClr val="850001"/>
              </a:gs>
              <a:gs pos="100000">
                <a:srgbClr val="1E0000"/>
              </a:gs>
            </a:gsLst>
            <a:lin ang="5400000" scaled="1"/>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If a person is unable to understand God’s Word, then there is NO faith and NO familiarity with Scripture</a:t>
            </a:r>
          </a:p>
        </p:txBody>
      </p:sp>
      <p:sp>
        <p:nvSpPr>
          <p:cNvPr id="7" name="Rectangle 6">
            <a:extLst>
              <a:ext uri="{FF2B5EF4-FFF2-40B4-BE49-F238E27FC236}">
                <a16:creationId xmlns:a16="http://schemas.microsoft.com/office/drawing/2014/main" id="{E399059B-87A1-433F-BD94-5A5F08508961}"/>
              </a:ext>
            </a:extLst>
          </p:cNvPr>
          <p:cNvSpPr/>
          <p:nvPr/>
        </p:nvSpPr>
        <p:spPr>
          <a:xfrm>
            <a:off x="566928" y="4828032"/>
            <a:ext cx="11058144" cy="707136"/>
          </a:xfrm>
          <a:prstGeom prst="rect">
            <a:avLst/>
          </a:prstGeom>
          <a:gradFill>
            <a:gsLst>
              <a:gs pos="0">
                <a:srgbClr val="1E0000"/>
              </a:gs>
              <a:gs pos="52000">
                <a:srgbClr val="850001"/>
              </a:gs>
              <a:gs pos="100000">
                <a:srgbClr val="1E0000"/>
              </a:gs>
            </a:gsLst>
            <a:lin ang="5400000" scaled="1"/>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Word of God activates spiritual hearing and faith is delivered by the Holy Spirit (Galatians 5:22-23)</a:t>
            </a:r>
          </a:p>
        </p:txBody>
      </p:sp>
      <p:sp>
        <p:nvSpPr>
          <p:cNvPr id="8" name="Rectangle 7">
            <a:extLst>
              <a:ext uri="{FF2B5EF4-FFF2-40B4-BE49-F238E27FC236}">
                <a16:creationId xmlns:a16="http://schemas.microsoft.com/office/drawing/2014/main" id="{B21D5C77-EB78-4ED8-BF47-3C8DEADB483D}"/>
              </a:ext>
            </a:extLst>
          </p:cNvPr>
          <p:cNvSpPr/>
          <p:nvPr/>
        </p:nvSpPr>
        <p:spPr>
          <a:xfrm>
            <a:off x="566928" y="5943600"/>
            <a:ext cx="11058144" cy="707136"/>
          </a:xfrm>
          <a:prstGeom prst="rect">
            <a:avLst/>
          </a:prstGeom>
          <a:gradFill>
            <a:gsLst>
              <a:gs pos="0">
                <a:srgbClr val="1E0000"/>
              </a:gs>
              <a:gs pos="52000">
                <a:srgbClr val="850001"/>
              </a:gs>
              <a:gs pos="100000">
                <a:srgbClr val="1E0000"/>
              </a:gs>
            </a:gsLst>
            <a:lin ang="5400000" scaled="1"/>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Inerrant Scripture is the Word of God and effective for the increase off faith </a:t>
            </a:r>
          </a:p>
        </p:txBody>
      </p:sp>
    </p:spTree>
    <p:extLst>
      <p:ext uri="{BB962C8B-B14F-4D97-AF65-F5344CB8AC3E}">
        <p14:creationId xmlns:p14="http://schemas.microsoft.com/office/powerpoint/2010/main" val="621616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3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4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60C793-EBCC-48C5-B125-2E147D40F339}"/>
              </a:ext>
            </a:extLst>
          </p:cNvPr>
          <p:cNvSpPr/>
          <p:nvPr/>
        </p:nvSpPr>
        <p:spPr>
          <a:xfrm>
            <a:off x="496957" y="258414"/>
            <a:ext cx="11310730" cy="2320931"/>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Isosceles Triangle 2">
            <a:extLst>
              <a:ext uri="{FF2B5EF4-FFF2-40B4-BE49-F238E27FC236}">
                <a16:creationId xmlns:a16="http://schemas.microsoft.com/office/drawing/2014/main" id="{BDB8F66B-DC8F-46A4-952E-B4915DD5AD7E}"/>
              </a:ext>
            </a:extLst>
          </p:cNvPr>
          <p:cNvSpPr/>
          <p:nvPr/>
        </p:nvSpPr>
        <p:spPr>
          <a:xfrm>
            <a:off x="5980044" y="2464908"/>
            <a:ext cx="3101009" cy="4114800"/>
          </a:xfrm>
          <a:prstGeom prst="triangle">
            <a:avLst/>
          </a:prstGeom>
          <a:gradFill>
            <a:gsLst>
              <a:gs pos="0">
                <a:srgbClr val="1E0000"/>
              </a:gs>
              <a:gs pos="52000">
                <a:schemeClr val="accent6">
                  <a:lumMod val="75000"/>
                </a:schemeClr>
              </a:gs>
              <a:gs pos="100000">
                <a:srgbClr val="1E0000"/>
              </a:gs>
            </a:gsLst>
            <a:lin ang="5400000" scaled="1"/>
          </a:gradFill>
          <a:ln>
            <a:no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 God wants Christians to sit with His beloved Son in Heaven</a:t>
            </a:r>
          </a:p>
          <a:p>
            <a:pPr algn="ctr"/>
            <a:endParaRPr lang="en-US" dirty="0"/>
          </a:p>
        </p:txBody>
      </p:sp>
      <p:sp>
        <p:nvSpPr>
          <p:cNvPr id="4" name="Isosceles Triangle 3">
            <a:extLst>
              <a:ext uri="{FF2B5EF4-FFF2-40B4-BE49-F238E27FC236}">
                <a16:creationId xmlns:a16="http://schemas.microsoft.com/office/drawing/2014/main" id="{403D9B71-C5DB-42D0-81A7-679F68DBCDDE}"/>
              </a:ext>
            </a:extLst>
          </p:cNvPr>
          <p:cNvSpPr/>
          <p:nvPr/>
        </p:nvSpPr>
        <p:spPr>
          <a:xfrm>
            <a:off x="324679" y="2504662"/>
            <a:ext cx="3101009" cy="4114800"/>
          </a:xfrm>
          <a:prstGeom prst="triangle">
            <a:avLst/>
          </a:prstGeom>
          <a:gradFill>
            <a:gsLst>
              <a:gs pos="0">
                <a:srgbClr val="1E0000"/>
              </a:gs>
              <a:gs pos="52000">
                <a:srgbClr val="850001"/>
              </a:gs>
              <a:gs pos="100000">
                <a:srgbClr val="1E0000"/>
              </a:gs>
            </a:gsLst>
            <a:lin ang="5400000" scaled="1"/>
          </a:gradFill>
          <a:ln>
            <a:no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 God has great mercy and love for followers of Jesus Christ</a:t>
            </a:r>
          </a:p>
          <a:p>
            <a:pPr algn="ctr"/>
            <a:endParaRPr lang="en-US" dirty="0"/>
          </a:p>
        </p:txBody>
      </p:sp>
      <p:sp>
        <p:nvSpPr>
          <p:cNvPr id="5" name="Isosceles Triangle 4">
            <a:extLst>
              <a:ext uri="{FF2B5EF4-FFF2-40B4-BE49-F238E27FC236}">
                <a16:creationId xmlns:a16="http://schemas.microsoft.com/office/drawing/2014/main" id="{CCE15C1C-7E61-4CE2-B033-8C024AFC10B5}"/>
              </a:ext>
            </a:extLst>
          </p:cNvPr>
          <p:cNvSpPr/>
          <p:nvPr/>
        </p:nvSpPr>
        <p:spPr>
          <a:xfrm>
            <a:off x="3051313" y="2484785"/>
            <a:ext cx="3101009" cy="4114800"/>
          </a:xfrm>
          <a:prstGeom prst="triangle">
            <a:avLst/>
          </a:prstGeom>
          <a:gradFill>
            <a:gsLst>
              <a:gs pos="0">
                <a:srgbClr val="1E0000"/>
              </a:gs>
              <a:gs pos="52000">
                <a:schemeClr val="accent4">
                  <a:lumMod val="75000"/>
                </a:schemeClr>
              </a:gs>
              <a:gs pos="100000">
                <a:srgbClr val="1E0000"/>
              </a:gs>
            </a:gsLst>
            <a:lin ang="5400000" scaled="1"/>
          </a:gradFill>
          <a:ln>
            <a:no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 God raised up Christ and He will raise up Christians</a:t>
            </a:r>
          </a:p>
          <a:p>
            <a:pPr algn="ctr"/>
            <a:endParaRPr lang="en-US" dirty="0"/>
          </a:p>
        </p:txBody>
      </p:sp>
      <p:sp>
        <p:nvSpPr>
          <p:cNvPr id="6" name="Isosceles Triangle 5">
            <a:extLst>
              <a:ext uri="{FF2B5EF4-FFF2-40B4-BE49-F238E27FC236}">
                <a16:creationId xmlns:a16="http://schemas.microsoft.com/office/drawing/2014/main" id="{87A90740-6BB9-4531-888F-4F8751C4400B}"/>
              </a:ext>
            </a:extLst>
          </p:cNvPr>
          <p:cNvSpPr/>
          <p:nvPr/>
        </p:nvSpPr>
        <p:spPr>
          <a:xfrm>
            <a:off x="8878956" y="2504662"/>
            <a:ext cx="3101009" cy="4114800"/>
          </a:xfrm>
          <a:prstGeom prst="triangle">
            <a:avLst/>
          </a:prstGeom>
          <a:gradFill>
            <a:gsLst>
              <a:gs pos="0">
                <a:srgbClr val="1E0000"/>
              </a:gs>
              <a:gs pos="52000">
                <a:srgbClr val="002060"/>
              </a:gs>
              <a:gs pos="100000">
                <a:srgbClr val="1E0000"/>
              </a:gs>
            </a:gsLst>
            <a:lin ang="5400000" scaled="1"/>
          </a:gradFill>
          <a:ln>
            <a:no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 God wants to show His Grace and Kindness to the followers of Christ</a:t>
            </a:r>
          </a:p>
          <a:p>
            <a:pPr algn="ctr"/>
            <a:endParaRPr lang="en-US" dirty="0"/>
          </a:p>
        </p:txBody>
      </p:sp>
      <p:sp>
        <p:nvSpPr>
          <p:cNvPr id="8" name="Rectangle 7">
            <a:extLst>
              <a:ext uri="{FF2B5EF4-FFF2-40B4-BE49-F238E27FC236}">
                <a16:creationId xmlns:a16="http://schemas.microsoft.com/office/drawing/2014/main" id="{3348465B-D9C9-4B68-8B34-5F5183E5D48D}"/>
              </a:ext>
            </a:extLst>
          </p:cNvPr>
          <p:cNvSpPr/>
          <p:nvPr/>
        </p:nvSpPr>
        <p:spPr>
          <a:xfrm>
            <a:off x="848139" y="433583"/>
            <a:ext cx="10608365" cy="2031325"/>
          </a:xfrm>
          <a:prstGeom prst="rect">
            <a:avLst/>
          </a:prstGeom>
        </p:spPr>
        <p:txBody>
          <a:bodyPr wrap="square">
            <a:spAutoFit/>
          </a:bodyPr>
          <a:lstStyle/>
          <a:p>
            <a:pPr algn="just"/>
            <a:r>
              <a:rPr lang="en-US" dirty="0">
                <a:solidFill>
                  <a:schemeClr val="bg1"/>
                </a:solidFill>
              </a:rPr>
              <a:t>But God, who is rich in mercy, for his great love wherewith he loved us, Even when we were dead in sins, hath quickened us together with Christ, (by grace ye are saved;) And hath raised us up together, and made us sit together in heavenly places in Christ Jesus: That in the ages to come he might shew the exceeding riches of his grace in his kindness toward us through Christ Jesus. For by grace are ye saved through faith; and that not of yourselves: it is the gift of God: Not of works, lest any man should boast. For we are his workmanship, created in Christ Jesus unto good works, which God hath before ordained that we should walk in them. (Ephesians 2:4–10)</a:t>
            </a:r>
          </a:p>
        </p:txBody>
      </p:sp>
    </p:spTree>
    <p:extLst>
      <p:ext uri="{BB962C8B-B14F-4D97-AF65-F5344CB8AC3E}">
        <p14:creationId xmlns:p14="http://schemas.microsoft.com/office/powerpoint/2010/main" val="4036697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0" fill="hold"/>
                                        <p:tgtEl>
                                          <p:spTgt spid="3"/>
                                        </p:tgtEl>
                                        <p:attrNameLst>
                                          <p:attrName>ppt_w</p:attrName>
                                        </p:attrNameLst>
                                      </p:cBhvr>
                                      <p:tavLst>
                                        <p:tav tm="0" fmla="#ppt_w*sin(2.5*pi*$)">
                                          <p:val>
                                            <p:fltVal val="0"/>
                                          </p:val>
                                        </p:tav>
                                        <p:tav tm="100000">
                                          <p:val>
                                            <p:fltVal val="1"/>
                                          </p:val>
                                        </p:tav>
                                      </p:tavLst>
                                    </p:anim>
                                    <p:anim calcmode="lin" valueType="num">
                                      <p:cBhvr>
                                        <p:cTn id="16" dur="5000" fill="hold"/>
                                        <p:tgtEl>
                                          <p:spTgt spid="3"/>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3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0" fill="hold"/>
                                        <p:tgtEl>
                                          <p:spTgt spid="6"/>
                                        </p:tgtEl>
                                        <p:attrNameLst>
                                          <p:attrName>ppt_w</p:attrName>
                                        </p:attrNameLst>
                                      </p:cBhvr>
                                      <p:tavLst>
                                        <p:tav tm="0" fmla="#ppt_w*sin(2.5*pi*$)">
                                          <p:val>
                                            <p:fltVal val="0"/>
                                          </p:val>
                                        </p:tav>
                                        <p:tav tm="100000">
                                          <p:val>
                                            <p:fltVal val="1"/>
                                          </p:val>
                                        </p:tav>
                                      </p:tavLst>
                                    </p:anim>
                                    <p:anim calcmode="lin" valueType="num">
                                      <p:cBhvr>
                                        <p:cTn id="20"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F25D27-18A0-49F9-AF02-30DD22D3CB78}"/>
              </a:ext>
            </a:extLst>
          </p:cNvPr>
          <p:cNvSpPr/>
          <p:nvPr/>
        </p:nvSpPr>
        <p:spPr>
          <a:xfrm>
            <a:off x="6838122" y="636104"/>
            <a:ext cx="4790661" cy="5883966"/>
          </a:xfrm>
          <a:prstGeom prst="rect">
            <a:avLst/>
          </a:prstGeom>
          <a:solidFill>
            <a:schemeClr val="tx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03480B-FFA4-46BC-ACBC-3CD8E468D8D5}"/>
              </a:ext>
            </a:extLst>
          </p:cNvPr>
          <p:cNvSpPr/>
          <p:nvPr/>
        </p:nvSpPr>
        <p:spPr>
          <a:xfrm>
            <a:off x="7195930" y="1038930"/>
            <a:ext cx="4075044" cy="5078313"/>
          </a:xfrm>
          <a:prstGeom prst="rect">
            <a:avLst/>
          </a:prstGeom>
        </p:spPr>
        <p:txBody>
          <a:bodyPr wrap="square">
            <a:spAutoFit/>
          </a:bodyPr>
          <a:lstStyle/>
          <a:p>
            <a:pPr algn="just"/>
            <a:r>
              <a:rPr lang="en-US" dirty="0">
                <a:solidFill>
                  <a:schemeClr val="bg1"/>
                </a:solidFill>
              </a:rPr>
              <a:t>But God, who is rich in mercy, for his great love wherewith he loved us, Even when we were dead in sins, hath quickened us together with Christ, (by grace ye are saved;) And hath raised us up together, and made us sit together in heavenly places in Christ Jesus: That in the ages to come he might shew the exceeding riches of his grace in his kindness toward us through Christ Jesus. For by grace are ye saved through faith; and that not of yourselves: it is the gift of God: Not of works, lest any man should boast. For we are his workmanship, created in Christ Jesus unto good works, which God hath before ordained that we should walk in them. (Ephesians 2:4–10)</a:t>
            </a:r>
          </a:p>
        </p:txBody>
      </p:sp>
      <p:sp>
        <p:nvSpPr>
          <p:cNvPr id="4" name="Arrow: Right 3">
            <a:extLst>
              <a:ext uri="{FF2B5EF4-FFF2-40B4-BE49-F238E27FC236}">
                <a16:creationId xmlns:a16="http://schemas.microsoft.com/office/drawing/2014/main" id="{134610FF-3666-45EA-B739-E9ED8DE0EC6E}"/>
              </a:ext>
            </a:extLst>
          </p:cNvPr>
          <p:cNvSpPr/>
          <p:nvPr/>
        </p:nvSpPr>
        <p:spPr>
          <a:xfrm>
            <a:off x="457200" y="636104"/>
            <a:ext cx="6023113" cy="1331844"/>
          </a:xfrm>
          <a:prstGeom prst="rightArrow">
            <a:avLst/>
          </a:prstGeom>
          <a:gradFill>
            <a:gsLst>
              <a:gs pos="0">
                <a:schemeClr val="tx1">
                  <a:lumMod val="75000"/>
                  <a:lumOff val="25000"/>
                </a:schemeClr>
              </a:gs>
              <a:gs pos="52000">
                <a:srgbClr val="950001"/>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are saved through faith, </a:t>
            </a:r>
          </a:p>
          <a:p>
            <a:pPr algn="ctr"/>
            <a:r>
              <a:rPr lang="en-US" dirty="0"/>
              <a:t>gift of God through God’s grace</a:t>
            </a:r>
          </a:p>
        </p:txBody>
      </p:sp>
      <p:sp>
        <p:nvSpPr>
          <p:cNvPr id="5" name="Arrow: Right 4">
            <a:extLst>
              <a:ext uri="{FF2B5EF4-FFF2-40B4-BE49-F238E27FC236}">
                <a16:creationId xmlns:a16="http://schemas.microsoft.com/office/drawing/2014/main" id="{46E08A28-009C-4D16-B4B1-B971F5C74F70}"/>
              </a:ext>
            </a:extLst>
          </p:cNvPr>
          <p:cNvSpPr/>
          <p:nvPr/>
        </p:nvSpPr>
        <p:spPr>
          <a:xfrm>
            <a:off x="457200" y="2203174"/>
            <a:ext cx="6023113" cy="1331844"/>
          </a:xfrm>
          <a:prstGeom prst="rightArrow">
            <a:avLst/>
          </a:prstGeom>
          <a:gradFill>
            <a:gsLst>
              <a:gs pos="0">
                <a:schemeClr val="tx1">
                  <a:lumMod val="75000"/>
                  <a:lumOff val="25000"/>
                </a:schemeClr>
              </a:gs>
              <a:gs pos="52000">
                <a:srgbClr val="7030A0"/>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are created as workmen in </a:t>
            </a:r>
          </a:p>
          <a:p>
            <a:pPr algn="ctr"/>
            <a:r>
              <a:rPr lang="en-US" dirty="0"/>
              <a:t>Christ Jesus to walk in Christ’s works</a:t>
            </a:r>
          </a:p>
        </p:txBody>
      </p:sp>
      <p:sp>
        <p:nvSpPr>
          <p:cNvPr id="6" name="Arrow: Right 5">
            <a:extLst>
              <a:ext uri="{FF2B5EF4-FFF2-40B4-BE49-F238E27FC236}">
                <a16:creationId xmlns:a16="http://schemas.microsoft.com/office/drawing/2014/main" id="{18D684C8-298A-41F2-B0A0-7152154F5BEC}"/>
              </a:ext>
            </a:extLst>
          </p:cNvPr>
          <p:cNvSpPr/>
          <p:nvPr/>
        </p:nvSpPr>
        <p:spPr>
          <a:xfrm>
            <a:off x="457199" y="3707296"/>
            <a:ext cx="6023113" cy="1331844"/>
          </a:xfrm>
          <a:prstGeom prst="rightArrow">
            <a:avLst/>
          </a:prstGeom>
          <a:gradFill>
            <a:gsLst>
              <a:gs pos="0">
                <a:schemeClr val="tx1">
                  <a:lumMod val="75000"/>
                  <a:lumOff val="25000"/>
                </a:schemeClr>
              </a:gs>
              <a:gs pos="52000">
                <a:schemeClr val="accent1">
                  <a:lumMod val="75000"/>
                  <a:lumOff val="25000"/>
                </a:schemeClr>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are not saved for dying with Christ  But, saved through the Grace of God and resurrected with Him.</a:t>
            </a:r>
          </a:p>
        </p:txBody>
      </p:sp>
      <p:sp>
        <p:nvSpPr>
          <p:cNvPr id="7" name="Arrow: Right 6">
            <a:extLst>
              <a:ext uri="{FF2B5EF4-FFF2-40B4-BE49-F238E27FC236}">
                <a16:creationId xmlns:a16="http://schemas.microsoft.com/office/drawing/2014/main" id="{8C2E7C9E-29D9-41FE-979B-AD0302BABE40}"/>
              </a:ext>
            </a:extLst>
          </p:cNvPr>
          <p:cNvSpPr/>
          <p:nvPr/>
        </p:nvSpPr>
        <p:spPr>
          <a:xfrm>
            <a:off x="457198" y="5231297"/>
            <a:ext cx="6023113" cy="1331844"/>
          </a:xfrm>
          <a:prstGeom prst="rightArrow">
            <a:avLst/>
          </a:prstGeom>
          <a:gradFill>
            <a:gsLst>
              <a:gs pos="0">
                <a:schemeClr val="tx1">
                  <a:lumMod val="75000"/>
                  <a:lumOff val="25000"/>
                </a:schemeClr>
              </a:gs>
              <a:gs pos="52000">
                <a:schemeClr val="accent6">
                  <a:lumMod val="75000"/>
                </a:schemeClr>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 is nothing that can be done to receive; even the greatest works of man are not enough.</a:t>
            </a:r>
          </a:p>
        </p:txBody>
      </p:sp>
    </p:spTree>
    <p:extLst>
      <p:ext uri="{BB962C8B-B14F-4D97-AF65-F5344CB8AC3E}">
        <p14:creationId xmlns:p14="http://schemas.microsoft.com/office/powerpoint/2010/main" val="3210814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88E257-CC14-43CD-8919-034637EEE7A9}"/>
              </a:ext>
            </a:extLst>
          </p:cNvPr>
          <p:cNvSpPr/>
          <p:nvPr/>
        </p:nvSpPr>
        <p:spPr>
          <a:xfrm>
            <a:off x="642730" y="457202"/>
            <a:ext cx="5320748" cy="312751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02D2FC4-7425-4640-85B6-3F21DB7C4704}"/>
              </a:ext>
            </a:extLst>
          </p:cNvPr>
          <p:cNvSpPr/>
          <p:nvPr/>
        </p:nvSpPr>
        <p:spPr>
          <a:xfrm>
            <a:off x="970721" y="728296"/>
            <a:ext cx="4664765" cy="2585323"/>
          </a:xfrm>
          <a:prstGeom prst="rect">
            <a:avLst/>
          </a:prstGeom>
        </p:spPr>
        <p:txBody>
          <a:bodyPr wrap="square">
            <a:spAutoFit/>
          </a:bodyPr>
          <a:lstStyle/>
          <a:p>
            <a:pPr algn="just"/>
            <a:r>
              <a:rPr lang="en-US" dirty="0">
                <a:solidFill>
                  <a:schemeClr val="bg1"/>
                </a:solidFill>
              </a:rPr>
              <a:t>But what saith it? The word is nigh thee, even in thy mouth, and in thy heart: that is, the word of faith, which we preach; That if thou shalt confess with thy mouth the Lord Jesus, and shalt believe in thine heart that God hath raised him from the dead, thou shalt be saved. For with the heart man believeth unto righteousness; and with the mouth confession is made unto salvation. (Romans 10:8–10)</a:t>
            </a:r>
          </a:p>
        </p:txBody>
      </p:sp>
      <p:sp>
        <p:nvSpPr>
          <p:cNvPr id="4" name="Rectangle 3">
            <a:extLst>
              <a:ext uri="{FF2B5EF4-FFF2-40B4-BE49-F238E27FC236}">
                <a16:creationId xmlns:a16="http://schemas.microsoft.com/office/drawing/2014/main" id="{2F81AF56-3185-4B12-9EAC-0D5A9D7032A7}"/>
              </a:ext>
            </a:extLst>
          </p:cNvPr>
          <p:cNvSpPr/>
          <p:nvPr/>
        </p:nvSpPr>
        <p:spPr>
          <a:xfrm>
            <a:off x="7315200" y="536712"/>
            <a:ext cx="4234070" cy="1292087"/>
          </a:xfrm>
          <a:prstGeom prst="rect">
            <a:avLst/>
          </a:prstGeom>
          <a:gradFill>
            <a:gsLst>
              <a:gs pos="0">
                <a:schemeClr val="tx1">
                  <a:lumMod val="75000"/>
                  <a:lumOff val="25000"/>
                </a:schemeClr>
              </a:gs>
              <a:gs pos="52000">
                <a:srgbClr val="950001"/>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Faith requires confession with the mouth about the Lord Jesus Christ</a:t>
            </a:r>
          </a:p>
        </p:txBody>
      </p:sp>
      <p:sp>
        <p:nvSpPr>
          <p:cNvPr id="5" name="Rectangle 4">
            <a:extLst>
              <a:ext uri="{FF2B5EF4-FFF2-40B4-BE49-F238E27FC236}">
                <a16:creationId xmlns:a16="http://schemas.microsoft.com/office/drawing/2014/main" id="{9C2014BF-3B4F-4FB6-9F65-D42710673E82}"/>
              </a:ext>
            </a:extLst>
          </p:cNvPr>
          <p:cNvSpPr/>
          <p:nvPr/>
        </p:nvSpPr>
        <p:spPr>
          <a:xfrm>
            <a:off x="7315200" y="2060713"/>
            <a:ext cx="4234070" cy="1292087"/>
          </a:xfrm>
          <a:prstGeom prst="rect">
            <a:avLst/>
          </a:prstGeom>
          <a:gradFill>
            <a:gsLst>
              <a:gs pos="0">
                <a:schemeClr val="tx1">
                  <a:lumMod val="75000"/>
                  <a:lumOff val="25000"/>
                </a:schemeClr>
              </a:gs>
              <a:gs pos="52000">
                <a:schemeClr val="bg2">
                  <a:lumMod val="75000"/>
                </a:schemeClr>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Belief comes from the heart</a:t>
            </a:r>
          </a:p>
        </p:txBody>
      </p:sp>
      <p:sp>
        <p:nvSpPr>
          <p:cNvPr id="6" name="Rectangle 5">
            <a:extLst>
              <a:ext uri="{FF2B5EF4-FFF2-40B4-BE49-F238E27FC236}">
                <a16:creationId xmlns:a16="http://schemas.microsoft.com/office/drawing/2014/main" id="{B502152C-3AB8-4E56-A024-7CF3F0BDC1FB}"/>
              </a:ext>
            </a:extLst>
          </p:cNvPr>
          <p:cNvSpPr/>
          <p:nvPr/>
        </p:nvSpPr>
        <p:spPr>
          <a:xfrm>
            <a:off x="7315200" y="3584714"/>
            <a:ext cx="4234070" cy="1292087"/>
          </a:xfrm>
          <a:prstGeom prst="rect">
            <a:avLst/>
          </a:prstGeom>
          <a:gradFill>
            <a:gsLst>
              <a:gs pos="0">
                <a:schemeClr val="tx1">
                  <a:lumMod val="75000"/>
                  <a:lumOff val="25000"/>
                </a:schemeClr>
              </a:gs>
              <a:gs pos="52000">
                <a:schemeClr val="accent6">
                  <a:lumMod val="50000"/>
                </a:schemeClr>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Righteousness is believed in the heart </a:t>
            </a:r>
          </a:p>
        </p:txBody>
      </p:sp>
      <p:sp>
        <p:nvSpPr>
          <p:cNvPr id="7" name="Rectangle 6">
            <a:extLst>
              <a:ext uri="{FF2B5EF4-FFF2-40B4-BE49-F238E27FC236}">
                <a16:creationId xmlns:a16="http://schemas.microsoft.com/office/drawing/2014/main" id="{FC4A3DEE-A130-4732-9627-ED7AFDC9E118}"/>
              </a:ext>
            </a:extLst>
          </p:cNvPr>
          <p:cNvSpPr/>
          <p:nvPr/>
        </p:nvSpPr>
        <p:spPr>
          <a:xfrm>
            <a:off x="7315200" y="5108715"/>
            <a:ext cx="4234070" cy="1292087"/>
          </a:xfrm>
          <a:prstGeom prst="rect">
            <a:avLst/>
          </a:prstGeom>
          <a:gradFill>
            <a:gsLst>
              <a:gs pos="0">
                <a:schemeClr val="tx1">
                  <a:lumMod val="75000"/>
                  <a:lumOff val="25000"/>
                </a:schemeClr>
              </a:gs>
              <a:gs pos="52000">
                <a:srgbClr val="7030A0"/>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Salvation is confessed by the mouth</a:t>
            </a:r>
          </a:p>
        </p:txBody>
      </p:sp>
      <p:sp>
        <p:nvSpPr>
          <p:cNvPr id="8" name="Rectangle 7">
            <a:extLst>
              <a:ext uri="{FF2B5EF4-FFF2-40B4-BE49-F238E27FC236}">
                <a16:creationId xmlns:a16="http://schemas.microsoft.com/office/drawing/2014/main" id="{4F9FB88F-59F9-41BD-820E-AFD262C8082E}"/>
              </a:ext>
            </a:extLst>
          </p:cNvPr>
          <p:cNvSpPr/>
          <p:nvPr/>
        </p:nvSpPr>
        <p:spPr>
          <a:xfrm>
            <a:off x="1186068" y="3584714"/>
            <a:ext cx="4234070" cy="1292087"/>
          </a:xfrm>
          <a:prstGeom prst="rect">
            <a:avLst/>
          </a:prstGeom>
          <a:gradFill>
            <a:gsLst>
              <a:gs pos="0">
                <a:schemeClr val="tx1">
                  <a:lumMod val="75000"/>
                  <a:lumOff val="25000"/>
                </a:schemeClr>
              </a:gs>
              <a:gs pos="52000">
                <a:srgbClr val="00567F"/>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Confession of Christ with the mouth must be made before salvation comes</a:t>
            </a:r>
          </a:p>
        </p:txBody>
      </p:sp>
      <p:sp>
        <p:nvSpPr>
          <p:cNvPr id="9" name="Rectangle 8">
            <a:extLst>
              <a:ext uri="{FF2B5EF4-FFF2-40B4-BE49-F238E27FC236}">
                <a16:creationId xmlns:a16="http://schemas.microsoft.com/office/drawing/2014/main" id="{BB0C214A-0FDA-48C5-A229-FEE690EA2A87}"/>
              </a:ext>
            </a:extLst>
          </p:cNvPr>
          <p:cNvSpPr/>
          <p:nvPr/>
        </p:nvSpPr>
        <p:spPr>
          <a:xfrm>
            <a:off x="1186068" y="5108715"/>
            <a:ext cx="4234070" cy="1292087"/>
          </a:xfrm>
          <a:prstGeom prst="rect">
            <a:avLst/>
          </a:prstGeom>
          <a:gradFill>
            <a:gsLst>
              <a:gs pos="0">
                <a:schemeClr val="tx1">
                  <a:lumMod val="75000"/>
                  <a:lumOff val="25000"/>
                </a:schemeClr>
              </a:gs>
              <a:gs pos="52000">
                <a:schemeClr val="accent2">
                  <a:lumMod val="75000"/>
                </a:schemeClr>
              </a:gs>
              <a:gs pos="97000">
                <a:schemeClr val="tx1">
                  <a:lumMod val="75000"/>
                  <a:lumOff val="25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the mouth that brings salvation to followers of Christ</a:t>
            </a:r>
          </a:p>
        </p:txBody>
      </p:sp>
    </p:spTree>
    <p:extLst>
      <p:ext uri="{BB962C8B-B14F-4D97-AF65-F5344CB8AC3E}">
        <p14:creationId xmlns:p14="http://schemas.microsoft.com/office/powerpoint/2010/main" val="21712604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3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fmla="#ppt_w*sin(2.5*pi*$)">
                                          <p:val>
                                            <p:fltVal val="0"/>
                                          </p:val>
                                        </p:tav>
                                        <p:tav tm="100000">
                                          <p:val>
                                            <p:fltVal val="1"/>
                                          </p:val>
                                        </p:tav>
                                      </p:tavLst>
                                    </p:anim>
                                    <p:anim calcmode="lin" valueType="num">
                                      <p:cBhvr>
                                        <p:cTn id="20" dur="5000" fill="hold"/>
                                        <p:tgtEl>
                                          <p:spTgt spid="7"/>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4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0" fill="hold"/>
                                        <p:tgtEl>
                                          <p:spTgt spid="9"/>
                                        </p:tgtEl>
                                        <p:attrNameLst>
                                          <p:attrName>ppt_w</p:attrName>
                                        </p:attrNameLst>
                                      </p:cBhvr>
                                      <p:tavLst>
                                        <p:tav tm="0" fmla="#ppt_w*sin(2.5*pi*$)">
                                          <p:val>
                                            <p:fltVal val="0"/>
                                          </p:val>
                                        </p:tav>
                                        <p:tav tm="100000">
                                          <p:val>
                                            <p:fltVal val="1"/>
                                          </p:val>
                                        </p:tav>
                                      </p:tavLst>
                                    </p:anim>
                                    <p:anim calcmode="lin" valueType="num">
                                      <p:cBhvr>
                                        <p:cTn id="24" dur="5000" fill="hold"/>
                                        <p:tgtEl>
                                          <p:spTgt spid="9"/>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5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0" fill="hold"/>
                                        <p:tgtEl>
                                          <p:spTgt spid="8"/>
                                        </p:tgtEl>
                                        <p:attrNameLst>
                                          <p:attrName>ppt_w</p:attrName>
                                        </p:attrNameLst>
                                      </p:cBhvr>
                                      <p:tavLst>
                                        <p:tav tm="0" fmla="#ppt_w*sin(2.5*pi*$)">
                                          <p:val>
                                            <p:fltVal val="0"/>
                                          </p:val>
                                        </p:tav>
                                        <p:tav tm="100000">
                                          <p:val>
                                            <p:fltVal val="1"/>
                                          </p:val>
                                        </p:tav>
                                      </p:tavLst>
                                    </p:anim>
                                    <p:anim calcmode="lin" valueType="num">
                                      <p:cBhvr>
                                        <p:cTn id="2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602404-CC03-44D1-BCB9-0EE92BA139D4}"/>
              </a:ext>
            </a:extLst>
          </p:cNvPr>
          <p:cNvSpPr/>
          <p:nvPr/>
        </p:nvSpPr>
        <p:spPr>
          <a:xfrm>
            <a:off x="0" y="268356"/>
            <a:ext cx="10515600" cy="3160644"/>
          </a:xfrm>
          <a:prstGeom prst="rect">
            <a:avLst/>
          </a:prstGeom>
          <a:solidFill>
            <a:schemeClr val="accent2">
              <a:lumMod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D2D16408-3867-495D-A0B9-13CCE663AEDD}"/>
              </a:ext>
            </a:extLst>
          </p:cNvPr>
          <p:cNvSpPr/>
          <p:nvPr/>
        </p:nvSpPr>
        <p:spPr>
          <a:xfrm>
            <a:off x="387626" y="694516"/>
            <a:ext cx="9740348" cy="2308324"/>
          </a:xfrm>
          <a:prstGeom prst="rect">
            <a:avLst/>
          </a:prstGeom>
          <a:solidFill>
            <a:schemeClr val="bg2">
              <a:lumMod val="20000"/>
              <a:lumOff val="80000"/>
              <a:alpha val="59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bodyPr>
          <a:lstStyle/>
          <a:p>
            <a:pPr algn="just"/>
            <a:r>
              <a:rPr lang="en-US" dirty="0"/>
              <a:t>But the scripture hath concluded all under sin, that the promise by faith of Jesus Christ might be given to them that believe. But before faith came, we were kept under the law, shut up unto the faith which should afterwards be revealed. Wherefore the law was our schoolmaster to bring us unto Christ, that we might be justified by faith. But after that faith is come, we are no longer under a schoolmaster. For ye are all the children of God by faith in Christ Jesus. For as many of you as have been baptized into Christ have put on Christ. There is neither Jew nor Greek, there is neither bond nor free, there is neither male nor female: for ye are all one in Christ Jesus. And if ye be Christ’s, then are ye Abraham’s seed, and heirs according to the promise. (Galatians 3:22–29)</a:t>
            </a:r>
          </a:p>
        </p:txBody>
      </p:sp>
      <p:sp>
        <p:nvSpPr>
          <p:cNvPr id="4" name="Rectangle 3">
            <a:extLst>
              <a:ext uri="{FF2B5EF4-FFF2-40B4-BE49-F238E27FC236}">
                <a16:creationId xmlns:a16="http://schemas.microsoft.com/office/drawing/2014/main" id="{67D3A6A6-7E3D-4748-9236-60BBB73938B6}"/>
              </a:ext>
            </a:extLst>
          </p:cNvPr>
          <p:cNvSpPr/>
          <p:nvPr/>
        </p:nvSpPr>
        <p:spPr>
          <a:xfrm>
            <a:off x="440635" y="2651913"/>
            <a:ext cx="2206487" cy="2406493"/>
          </a:xfrm>
          <a:prstGeom prst="rect">
            <a:avLst/>
          </a:prstGeom>
          <a:solidFill>
            <a:schemeClr val="accent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LORD God’s standard was first law, then faith</a:t>
            </a:r>
          </a:p>
        </p:txBody>
      </p:sp>
      <p:sp>
        <p:nvSpPr>
          <p:cNvPr id="5" name="Rectangle 4">
            <a:extLst>
              <a:ext uri="{FF2B5EF4-FFF2-40B4-BE49-F238E27FC236}">
                <a16:creationId xmlns:a16="http://schemas.microsoft.com/office/drawing/2014/main" id="{A3E862F1-D4B0-49BD-9982-8DBC1097CCD4}"/>
              </a:ext>
            </a:extLst>
          </p:cNvPr>
          <p:cNvSpPr/>
          <p:nvPr/>
        </p:nvSpPr>
        <p:spPr>
          <a:xfrm>
            <a:off x="3087756" y="3429000"/>
            <a:ext cx="2206487" cy="2406493"/>
          </a:xfrm>
          <a:prstGeom prst="rect">
            <a:avLst/>
          </a:prstGeom>
          <a:solidFill>
            <a:schemeClr val="accent6">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LORD God’s first children are the Jews who were ruled by His Law</a:t>
            </a:r>
          </a:p>
        </p:txBody>
      </p:sp>
      <p:sp>
        <p:nvSpPr>
          <p:cNvPr id="6" name="Rectangle 5">
            <a:extLst>
              <a:ext uri="{FF2B5EF4-FFF2-40B4-BE49-F238E27FC236}">
                <a16:creationId xmlns:a16="http://schemas.microsoft.com/office/drawing/2014/main" id="{7DC3A4C9-5278-4A16-A41B-0AE6B03DFD7A}"/>
              </a:ext>
            </a:extLst>
          </p:cNvPr>
          <p:cNvSpPr/>
          <p:nvPr/>
        </p:nvSpPr>
        <p:spPr>
          <a:xfrm>
            <a:off x="5794515" y="4071985"/>
            <a:ext cx="2206487" cy="2406493"/>
          </a:xfrm>
          <a:prstGeom prst="rect">
            <a:avLst/>
          </a:prstGeom>
          <a:solidFill>
            <a:schemeClr val="accent1">
              <a:lumMod val="50000"/>
              <a:lumOff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LORD God’s first children gathered in Israel, the Promised Land after their exodus</a:t>
            </a:r>
          </a:p>
        </p:txBody>
      </p:sp>
      <p:sp>
        <p:nvSpPr>
          <p:cNvPr id="7" name="Rectangle 6">
            <a:extLst>
              <a:ext uri="{FF2B5EF4-FFF2-40B4-BE49-F238E27FC236}">
                <a16:creationId xmlns:a16="http://schemas.microsoft.com/office/drawing/2014/main" id="{3C772ACD-6E40-4680-A65C-724F37355BD3}"/>
              </a:ext>
            </a:extLst>
          </p:cNvPr>
          <p:cNvSpPr/>
          <p:nvPr/>
        </p:nvSpPr>
        <p:spPr>
          <a:xfrm>
            <a:off x="8501274" y="4632246"/>
            <a:ext cx="2206487" cy="2406493"/>
          </a:xfrm>
          <a:prstGeom prst="rect">
            <a:avLst/>
          </a:prstGeom>
          <a:solidFill>
            <a:schemeClr val="accent4">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LORD God judged His first children on how well they obeyed His Law</a:t>
            </a:r>
          </a:p>
        </p:txBody>
      </p:sp>
    </p:spTree>
    <p:extLst>
      <p:ext uri="{BB962C8B-B14F-4D97-AF65-F5344CB8AC3E}">
        <p14:creationId xmlns:p14="http://schemas.microsoft.com/office/powerpoint/2010/main" val="25700022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49000">
              <a:schemeClr val="bg2">
                <a:lumMod val="40000"/>
                <a:lumOff val="60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6BE01-F41A-43CB-8DFD-F2D217F63769}"/>
              </a:ext>
            </a:extLst>
          </p:cNvPr>
          <p:cNvSpPr/>
          <p:nvPr/>
        </p:nvSpPr>
        <p:spPr>
          <a:xfrm>
            <a:off x="6798365" y="337930"/>
            <a:ext cx="5108713" cy="6162261"/>
          </a:xfrm>
          <a:prstGeom prst="rect">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189414-80CA-404B-BF4D-0550F0E520EF}"/>
              </a:ext>
            </a:extLst>
          </p:cNvPr>
          <p:cNvSpPr/>
          <p:nvPr/>
        </p:nvSpPr>
        <p:spPr>
          <a:xfrm>
            <a:off x="7298634" y="464405"/>
            <a:ext cx="4108173" cy="5909310"/>
          </a:xfrm>
          <a:prstGeom prst="rect">
            <a:avLst/>
          </a:prstGeom>
        </p:spPr>
        <p:txBody>
          <a:bodyPr wrap="square">
            <a:spAutoFit/>
          </a:bodyPr>
          <a:lstStyle/>
          <a:p>
            <a:pPr algn="just"/>
            <a:r>
              <a:rPr lang="en-US" dirty="0">
                <a:solidFill>
                  <a:schemeClr val="bg1"/>
                </a:solidFill>
              </a:rPr>
              <a:t>But the scripture hath concluded all under sin, that the promise by faith of Jesus Christ might be given to them that believe. But before faith came, we were kept under the law, shut up unto the faith which should afterwards be revealed. Wherefore the law was our schoolmaster to bring us unto Christ, that we might be justified by faith. But after that faith is come, we are no longer under a schoolmaster. For ye are all the children of God by faith in Christ Jesus. For as many of you as have been baptized into Christ have put on Christ. There is neither Jew nor Greek, there is neither bond nor free, there is neither male nor female: for ye are all one in Christ Jesus. And if ye be Christ’s, then are ye Abraham’s seed, and heirs according to the promise.</a:t>
            </a:r>
          </a:p>
          <a:p>
            <a:pPr algn="just"/>
            <a:r>
              <a:rPr lang="en-US" dirty="0">
                <a:solidFill>
                  <a:schemeClr val="bg1"/>
                </a:solidFill>
              </a:rPr>
              <a:t>(Galatians 3:22–29)</a:t>
            </a:r>
          </a:p>
        </p:txBody>
      </p:sp>
      <p:sp>
        <p:nvSpPr>
          <p:cNvPr id="5" name="TextBox 4">
            <a:extLst>
              <a:ext uri="{FF2B5EF4-FFF2-40B4-BE49-F238E27FC236}">
                <a16:creationId xmlns:a16="http://schemas.microsoft.com/office/drawing/2014/main" id="{B52748C9-A547-4F68-B29D-23CE8ADD258C}"/>
              </a:ext>
            </a:extLst>
          </p:cNvPr>
          <p:cNvSpPr txBox="1"/>
          <p:nvPr/>
        </p:nvSpPr>
        <p:spPr>
          <a:xfrm>
            <a:off x="993912" y="2372717"/>
            <a:ext cx="4591879" cy="2862322"/>
          </a:xfrm>
          <a:prstGeom prst="rect">
            <a:avLst/>
          </a:prstGeom>
          <a:gradFill>
            <a:gsLst>
              <a:gs pos="0">
                <a:schemeClr val="accent5">
                  <a:lumMod val="75000"/>
                </a:schemeClr>
              </a:gs>
              <a:gs pos="49000">
                <a:schemeClr val="accent1">
                  <a:lumMod val="50000"/>
                  <a:lumOff val="50000"/>
                </a:schemeClr>
              </a:gs>
              <a:gs pos="100000">
                <a:schemeClr val="accent5">
                  <a:lumMod val="75000"/>
                </a:schemeClr>
              </a:gs>
            </a:gsLst>
            <a:path path="rect">
              <a:fillToRect l="100000" t="100000"/>
            </a:path>
          </a:gradFill>
        </p:spPr>
        <p:txBody>
          <a:bodyPr wrap="square" rtlCol="0">
            <a:spAutoFit/>
          </a:bodyPr>
          <a:lstStyle/>
          <a:p>
            <a:endParaRPr lang="en-US" dirty="0"/>
          </a:p>
          <a:p>
            <a:endParaRPr lang="en-US" dirty="0"/>
          </a:p>
          <a:p>
            <a:pPr algn="ctr"/>
            <a:endParaRPr lang="en-US" dirty="0">
              <a:solidFill>
                <a:schemeClr val="bg1"/>
              </a:solidFill>
            </a:endParaRPr>
          </a:p>
          <a:p>
            <a:pPr algn="ctr"/>
            <a:r>
              <a:rPr lang="en-US" dirty="0">
                <a:solidFill>
                  <a:schemeClr val="bg1"/>
                </a:solidFill>
              </a:rPr>
              <a:t>The Jews had no need for faith in the beginning of their relationship with the LORD God because He was with them.</a:t>
            </a:r>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13FE8E33-3F94-47E0-9B69-B81593282F20}"/>
              </a:ext>
            </a:extLst>
          </p:cNvPr>
          <p:cNvSpPr/>
          <p:nvPr/>
        </p:nvSpPr>
        <p:spPr>
          <a:xfrm>
            <a:off x="993912" y="2372717"/>
            <a:ext cx="4591879" cy="2862322"/>
          </a:xfrm>
          <a:prstGeom prst="rect">
            <a:avLst/>
          </a:prstGeom>
          <a:gradFill flip="none" rotWithShape="1">
            <a:gsLst>
              <a:gs pos="0">
                <a:schemeClr val="accent5">
                  <a:lumMod val="75000"/>
                </a:schemeClr>
              </a:gs>
              <a:gs pos="49000">
                <a:srgbClr val="C00000"/>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When the Jews continued to be disobedient and turn their back on the LORD God </a:t>
            </a:r>
          </a:p>
          <a:p>
            <a:pPr algn="ctr"/>
            <a:r>
              <a:rPr lang="en-US" dirty="0">
                <a:solidFill>
                  <a:schemeClr val="bg1"/>
                </a:solidFill>
              </a:rPr>
              <a:t>and His Law, He left them alone</a:t>
            </a:r>
          </a:p>
        </p:txBody>
      </p:sp>
      <p:sp>
        <p:nvSpPr>
          <p:cNvPr id="7" name="Rectangle 6">
            <a:extLst>
              <a:ext uri="{FF2B5EF4-FFF2-40B4-BE49-F238E27FC236}">
                <a16:creationId xmlns:a16="http://schemas.microsoft.com/office/drawing/2014/main" id="{4D42ED23-666F-40EF-8532-6477AAFE475A}"/>
              </a:ext>
            </a:extLst>
          </p:cNvPr>
          <p:cNvSpPr/>
          <p:nvPr/>
        </p:nvSpPr>
        <p:spPr>
          <a:xfrm>
            <a:off x="993912" y="2372717"/>
            <a:ext cx="4591879" cy="2862322"/>
          </a:xfrm>
          <a:prstGeom prst="rect">
            <a:avLst/>
          </a:prstGeom>
          <a:gradFill flip="none" rotWithShape="1">
            <a:gsLst>
              <a:gs pos="0">
                <a:schemeClr val="accent5">
                  <a:lumMod val="75000"/>
                </a:schemeClr>
              </a:gs>
              <a:gs pos="49000">
                <a:schemeClr val="accent6">
                  <a:lumMod val="75000"/>
                </a:schemeClr>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Jews continue to be the </a:t>
            </a:r>
          </a:p>
          <a:p>
            <a:pPr algn="ctr"/>
            <a:r>
              <a:rPr lang="en-US" dirty="0">
                <a:solidFill>
                  <a:schemeClr val="bg1"/>
                </a:solidFill>
              </a:rPr>
              <a:t>LORD God’s Chosen people</a:t>
            </a:r>
          </a:p>
        </p:txBody>
      </p:sp>
      <p:sp>
        <p:nvSpPr>
          <p:cNvPr id="8" name="Rectangle 7">
            <a:extLst>
              <a:ext uri="{FF2B5EF4-FFF2-40B4-BE49-F238E27FC236}">
                <a16:creationId xmlns:a16="http://schemas.microsoft.com/office/drawing/2014/main" id="{6E26BE64-51AC-4DC2-80EF-87A217BA9895}"/>
              </a:ext>
            </a:extLst>
          </p:cNvPr>
          <p:cNvSpPr/>
          <p:nvPr/>
        </p:nvSpPr>
        <p:spPr>
          <a:xfrm>
            <a:off x="993912" y="2372717"/>
            <a:ext cx="4591879" cy="2862322"/>
          </a:xfrm>
          <a:prstGeom prst="rect">
            <a:avLst/>
          </a:prstGeom>
          <a:gradFill flip="none" rotWithShape="1">
            <a:gsLst>
              <a:gs pos="0">
                <a:schemeClr val="accent5">
                  <a:lumMod val="75000"/>
                </a:schemeClr>
              </a:gs>
              <a:gs pos="49000">
                <a:srgbClr val="7030A0"/>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Jews have no real relationship </a:t>
            </a:r>
          </a:p>
          <a:p>
            <a:pPr algn="ctr"/>
            <a:r>
              <a:rPr lang="en-US" dirty="0">
                <a:solidFill>
                  <a:schemeClr val="bg1"/>
                </a:solidFill>
              </a:rPr>
              <a:t>with the LORD God presently</a:t>
            </a:r>
          </a:p>
        </p:txBody>
      </p:sp>
      <p:sp>
        <p:nvSpPr>
          <p:cNvPr id="9" name="Rectangle 8">
            <a:extLst>
              <a:ext uri="{FF2B5EF4-FFF2-40B4-BE49-F238E27FC236}">
                <a16:creationId xmlns:a16="http://schemas.microsoft.com/office/drawing/2014/main" id="{D5AE74EF-FCEE-4C61-9600-567A11B1995E}"/>
              </a:ext>
            </a:extLst>
          </p:cNvPr>
          <p:cNvSpPr/>
          <p:nvPr/>
        </p:nvSpPr>
        <p:spPr>
          <a:xfrm>
            <a:off x="993912" y="2372717"/>
            <a:ext cx="4591879" cy="2862322"/>
          </a:xfrm>
          <a:prstGeom prst="rect">
            <a:avLst/>
          </a:prstGeom>
          <a:gradFill flip="none" rotWithShape="1">
            <a:gsLst>
              <a:gs pos="0">
                <a:schemeClr val="accent5">
                  <a:lumMod val="75000"/>
                </a:schemeClr>
              </a:gs>
              <a:gs pos="49000">
                <a:schemeClr val="accent2">
                  <a:lumMod val="75000"/>
                </a:schemeClr>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Christians are adopted into the family </a:t>
            </a:r>
          </a:p>
          <a:p>
            <a:pPr algn="ctr"/>
            <a:r>
              <a:rPr lang="en-US" dirty="0">
                <a:solidFill>
                  <a:schemeClr val="bg1"/>
                </a:solidFill>
              </a:rPr>
              <a:t>of the LORD GOD and are considered </a:t>
            </a:r>
          </a:p>
          <a:p>
            <a:pPr algn="ctr"/>
            <a:r>
              <a:rPr lang="en-US" dirty="0">
                <a:solidFill>
                  <a:schemeClr val="bg1"/>
                </a:solidFill>
              </a:rPr>
              <a:t>siblings with the Jews by Him</a:t>
            </a:r>
          </a:p>
        </p:txBody>
      </p:sp>
      <p:sp>
        <p:nvSpPr>
          <p:cNvPr id="10" name="Rectangle 9">
            <a:extLst>
              <a:ext uri="{FF2B5EF4-FFF2-40B4-BE49-F238E27FC236}">
                <a16:creationId xmlns:a16="http://schemas.microsoft.com/office/drawing/2014/main" id="{1778AC15-2A3E-4543-AC91-CADA55838353}"/>
              </a:ext>
            </a:extLst>
          </p:cNvPr>
          <p:cNvSpPr/>
          <p:nvPr/>
        </p:nvSpPr>
        <p:spPr>
          <a:xfrm>
            <a:off x="993912" y="2372717"/>
            <a:ext cx="4591879" cy="2862322"/>
          </a:xfrm>
          <a:prstGeom prst="rect">
            <a:avLst/>
          </a:prstGeom>
          <a:gradFill flip="none" rotWithShape="1">
            <a:gsLst>
              <a:gs pos="0">
                <a:schemeClr val="accent5">
                  <a:lumMod val="75000"/>
                </a:schemeClr>
              </a:gs>
              <a:gs pos="49000">
                <a:schemeClr val="tx2">
                  <a:lumMod val="75000"/>
                </a:schemeClr>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receive the same </a:t>
            </a:r>
          </a:p>
          <a:p>
            <a:pPr algn="ctr"/>
            <a:r>
              <a:rPr lang="en-US" dirty="0"/>
              <a:t>promises as the Jews</a:t>
            </a:r>
          </a:p>
        </p:txBody>
      </p:sp>
      <p:sp>
        <p:nvSpPr>
          <p:cNvPr id="11" name="Rectangle 10">
            <a:extLst>
              <a:ext uri="{FF2B5EF4-FFF2-40B4-BE49-F238E27FC236}">
                <a16:creationId xmlns:a16="http://schemas.microsoft.com/office/drawing/2014/main" id="{C18EE2CA-35D8-4672-B4FB-A030BA60DA01}"/>
              </a:ext>
            </a:extLst>
          </p:cNvPr>
          <p:cNvSpPr/>
          <p:nvPr/>
        </p:nvSpPr>
        <p:spPr>
          <a:xfrm>
            <a:off x="993912" y="2372717"/>
            <a:ext cx="4591879" cy="2862322"/>
          </a:xfrm>
          <a:prstGeom prst="rect">
            <a:avLst/>
          </a:prstGeom>
          <a:gradFill flip="none" rotWithShape="1">
            <a:gsLst>
              <a:gs pos="0">
                <a:schemeClr val="accent5">
                  <a:lumMod val="75000"/>
                </a:schemeClr>
              </a:gs>
              <a:gs pos="49000">
                <a:schemeClr val="accent1">
                  <a:lumMod val="50000"/>
                  <a:lumOff val="50000"/>
                </a:schemeClr>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Some Jews today try to follow the Law of God and pray often.  Most are unable to hear the LORD God because they are spiritually deaf right now; one day they will hear Him again.</a:t>
            </a:r>
          </a:p>
        </p:txBody>
      </p:sp>
      <p:sp>
        <p:nvSpPr>
          <p:cNvPr id="12" name="Rectangle 11">
            <a:extLst>
              <a:ext uri="{FF2B5EF4-FFF2-40B4-BE49-F238E27FC236}">
                <a16:creationId xmlns:a16="http://schemas.microsoft.com/office/drawing/2014/main" id="{947DA4F2-5CE8-4754-A36A-6EEF8CF63F13}"/>
              </a:ext>
            </a:extLst>
          </p:cNvPr>
          <p:cNvSpPr/>
          <p:nvPr/>
        </p:nvSpPr>
        <p:spPr>
          <a:xfrm>
            <a:off x="993912" y="2372717"/>
            <a:ext cx="4591879" cy="2862322"/>
          </a:xfrm>
          <a:prstGeom prst="rect">
            <a:avLst/>
          </a:prstGeom>
          <a:gradFill flip="none" rotWithShape="1">
            <a:gsLst>
              <a:gs pos="0">
                <a:schemeClr val="accent5">
                  <a:lumMod val="75000"/>
                </a:schemeClr>
              </a:gs>
              <a:gs pos="49000">
                <a:srgbClr val="FF0000"/>
              </a:gs>
              <a:gs pos="100000">
                <a:schemeClr val="accent5">
                  <a:lumMod val="7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LORD God’s Law was like a schoolmaster because it brought people into Christ</a:t>
            </a:r>
          </a:p>
          <a:p>
            <a:pPr algn="ctr"/>
            <a:r>
              <a:rPr lang="en-US" dirty="0">
                <a:solidFill>
                  <a:schemeClr val="bg1"/>
                </a:solidFill>
              </a:rPr>
              <a:t>for justification by faith</a:t>
            </a:r>
          </a:p>
        </p:txBody>
      </p:sp>
    </p:spTree>
    <p:extLst>
      <p:ext uri="{BB962C8B-B14F-4D97-AF65-F5344CB8AC3E}">
        <p14:creationId xmlns:p14="http://schemas.microsoft.com/office/powerpoint/2010/main" val="29054219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dissolv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5D618D-5DF5-4500-BCF1-265626D09592}"/>
              </a:ext>
            </a:extLst>
          </p:cNvPr>
          <p:cNvSpPr/>
          <p:nvPr/>
        </p:nvSpPr>
        <p:spPr>
          <a:xfrm>
            <a:off x="487680" y="4706112"/>
            <a:ext cx="11216640" cy="1828800"/>
          </a:xfrm>
          <a:prstGeom prst="rect">
            <a:avLst/>
          </a:prstGeom>
          <a:solidFill>
            <a:schemeClr val="tx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5CEA0FA-D0BE-41D9-BE04-2C29BEAA1A71}"/>
              </a:ext>
            </a:extLst>
          </p:cNvPr>
          <p:cNvSpPr/>
          <p:nvPr/>
        </p:nvSpPr>
        <p:spPr>
          <a:xfrm>
            <a:off x="487680" y="4881848"/>
            <a:ext cx="11216640" cy="1477328"/>
          </a:xfrm>
          <a:prstGeom prst="rect">
            <a:avLst/>
          </a:prstGeom>
        </p:spPr>
        <p:txBody>
          <a:bodyPr wrap="square">
            <a:spAutoFit/>
          </a:bodyPr>
          <a:lstStyle/>
          <a:p>
            <a:pPr algn="just"/>
            <a:r>
              <a:rPr lang="en-US" dirty="0">
                <a:solidFill>
                  <a:schemeClr val="bg1"/>
                </a:solidFill>
              </a:rPr>
              <a:t>Therefore being justified by faith, we have peace with God through our Lord Jesus Christ: By whom also we have access by faith into this grace wherein we stand, and rejoice in hope of the glory of God. And not only so, but we glory in tribulations also: knowing that tribulation worketh patience; And patience, experience; and experience, hope: And hope maketh not ashamed; because the love of God is shed abroad in our hearts by the Holy Ghost which is given unto us. (Romans 5:1-5)</a:t>
            </a:r>
          </a:p>
        </p:txBody>
      </p:sp>
      <p:sp>
        <p:nvSpPr>
          <p:cNvPr id="4" name="Rectangle 3">
            <a:extLst>
              <a:ext uri="{FF2B5EF4-FFF2-40B4-BE49-F238E27FC236}">
                <a16:creationId xmlns:a16="http://schemas.microsoft.com/office/drawing/2014/main" id="{E68491A6-F842-425A-8CAE-4B76A5F79CC4}"/>
              </a:ext>
            </a:extLst>
          </p:cNvPr>
          <p:cNvSpPr/>
          <p:nvPr/>
        </p:nvSpPr>
        <p:spPr>
          <a:xfrm>
            <a:off x="2694432" y="261080"/>
            <a:ext cx="7071360" cy="1328928"/>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Justified by Faith</a:t>
            </a:r>
          </a:p>
        </p:txBody>
      </p:sp>
      <p:sp>
        <p:nvSpPr>
          <p:cNvPr id="5" name="Rectangle 4">
            <a:extLst>
              <a:ext uri="{FF2B5EF4-FFF2-40B4-BE49-F238E27FC236}">
                <a16:creationId xmlns:a16="http://schemas.microsoft.com/office/drawing/2014/main" id="{52D7F644-6C92-4ECA-BBB2-A516D101B158}"/>
              </a:ext>
            </a:extLst>
          </p:cNvPr>
          <p:cNvSpPr/>
          <p:nvPr/>
        </p:nvSpPr>
        <p:spPr>
          <a:xfrm>
            <a:off x="487680" y="1654112"/>
            <a:ext cx="2340864" cy="1328928"/>
          </a:xfrm>
          <a:prstGeom prst="rect">
            <a:avLst/>
          </a:prstGeom>
          <a:solidFill>
            <a:srgbClr val="002060"/>
          </a:solidFill>
          <a:ln>
            <a:noFill/>
          </a:ln>
          <a:scene3d>
            <a:camera prst="perspectiveRelaxedModerately"/>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Peace</a:t>
            </a:r>
          </a:p>
        </p:txBody>
      </p:sp>
      <p:sp>
        <p:nvSpPr>
          <p:cNvPr id="6" name="Rectangle 5">
            <a:extLst>
              <a:ext uri="{FF2B5EF4-FFF2-40B4-BE49-F238E27FC236}">
                <a16:creationId xmlns:a16="http://schemas.microsoft.com/office/drawing/2014/main" id="{5CB63450-3C4D-4F11-ADDE-6E58D53A26E0}"/>
              </a:ext>
            </a:extLst>
          </p:cNvPr>
          <p:cNvSpPr/>
          <p:nvPr/>
        </p:nvSpPr>
        <p:spPr>
          <a:xfrm>
            <a:off x="4925568" y="1663160"/>
            <a:ext cx="2340864" cy="1328928"/>
          </a:xfrm>
          <a:prstGeom prst="rect">
            <a:avLst/>
          </a:prstGeom>
          <a:solidFill>
            <a:schemeClr val="accent6">
              <a:lumMod val="50000"/>
            </a:schemeClr>
          </a:solidFill>
          <a:ln>
            <a:noFill/>
          </a:ln>
          <a:scene3d>
            <a:camera prst="perspectiveRelaxedModerately"/>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Tribulation</a:t>
            </a:r>
          </a:p>
        </p:txBody>
      </p:sp>
      <p:sp>
        <p:nvSpPr>
          <p:cNvPr id="7" name="Rectangle 6">
            <a:extLst>
              <a:ext uri="{FF2B5EF4-FFF2-40B4-BE49-F238E27FC236}">
                <a16:creationId xmlns:a16="http://schemas.microsoft.com/office/drawing/2014/main" id="{4C45C563-E8BB-44A2-A2EE-922DA8E33B04}"/>
              </a:ext>
            </a:extLst>
          </p:cNvPr>
          <p:cNvSpPr/>
          <p:nvPr/>
        </p:nvSpPr>
        <p:spPr>
          <a:xfrm>
            <a:off x="9485376" y="1699736"/>
            <a:ext cx="2340864" cy="1328928"/>
          </a:xfrm>
          <a:prstGeom prst="rect">
            <a:avLst/>
          </a:prstGeom>
          <a:solidFill>
            <a:srgbClr val="6F787F"/>
          </a:solidFill>
          <a:ln>
            <a:noFill/>
          </a:ln>
          <a:scene3d>
            <a:camera prst="perspectiveRelaxedModerately"/>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Access</a:t>
            </a:r>
          </a:p>
        </p:txBody>
      </p:sp>
      <p:sp>
        <p:nvSpPr>
          <p:cNvPr id="8" name="Rectangle 7">
            <a:extLst>
              <a:ext uri="{FF2B5EF4-FFF2-40B4-BE49-F238E27FC236}">
                <a16:creationId xmlns:a16="http://schemas.microsoft.com/office/drawing/2014/main" id="{044938BC-4019-4BD7-94BC-8950D4107D5D}"/>
              </a:ext>
            </a:extLst>
          </p:cNvPr>
          <p:cNvSpPr/>
          <p:nvPr/>
        </p:nvSpPr>
        <p:spPr>
          <a:xfrm>
            <a:off x="487680" y="3028664"/>
            <a:ext cx="2340864" cy="1328928"/>
          </a:xfrm>
          <a:prstGeom prst="rect">
            <a:avLst/>
          </a:prstGeom>
          <a:solidFill>
            <a:srgbClr val="FF0000"/>
          </a:solidFill>
          <a:ln>
            <a:noFill/>
          </a:ln>
          <a:scene3d>
            <a:camera prst="perspectiveRelaxedModerately"/>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Hope</a:t>
            </a:r>
          </a:p>
        </p:txBody>
      </p:sp>
      <p:sp>
        <p:nvSpPr>
          <p:cNvPr id="9" name="Rectangle 8">
            <a:extLst>
              <a:ext uri="{FF2B5EF4-FFF2-40B4-BE49-F238E27FC236}">
                <a16:creationId xmlns:a16="http://schemas.microsoft.com/office/drawing/2014/main" id="{64F07787-8AC0-4AAA-A699-B30949094F15}"/>
              </a:ext>
            </a:extLst>
          </p:cNvPr>
          <p:cNvSpPr/>
          <p:nvPr/>
        </p:nvSpPr>
        <p:spPr>
          <a:xfrm>
            <a:off x="9485376" y="3044428"/>
            <a:ext cx="2340864" cy="1328928"/>
          </a:xfrm>
          <a:prstGeom prst="rect">
            <a:avLst/>
          </a:prstGeom>
          <a:solidFill>
            <a:srgbClr val="7030A0"/>
          </a:solidFill>
          <a:ln>
            <a:noFill/>
          </a:ln>
          <a:scene3d>
            <a:camera prst="perspectiveRelaxedModerately"/>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Experience</a:t>
            </a:r>
          </a:p>
        </p:txBody>
      </p:sp>
      <p:sp>
        <p:nvSpPr>
          <p:cNvPr id="10" name="Rectangle 9">
            <a:extLst>
              <a:ext uri="{FF2B5EF4-FFF2-40B4-BE49-F238E27FC236}">
                <a16:creationId xmlns:a16="http://schemas.microsoft.com/office/drawing/2014/main" id="{B85961E6-670B-4651-A6B7-14E22A4C1656}"/>
              </a:ext>
            </a:extLst>
          </p:cNvPr>
          <p:cNvSpPr/>
          <p:nvPr/>
        </p:nvSpPr>
        <p:spPr>
          <a:xfrm>
            <a:off x="4925568" y="3044428"/>
            <a:ext cx="2340864" cy="1328928"/>
          </a:xfrm>
          <a:prstGeom prst="rect">
            <a:avLst/>
          </a:prstGeom>
          <a:solidFill>
            <a:schemeClr val="tx2">
              <a:lumMod val="75000"/>
            </a:schemeClr>
          </a:solidFill>
          <a:ln>
            <a:noFill/>
          </a:ln>
          <a:scene3d>
            <a:camera prst="perspectiveRelaxedModerately"/>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Patience</a:t>
            </a:r>
          </a:p>
        </p:txBody>
      </p:sp>
    </p:spTree>
    <p:extLst>
      <p:ext uri="{BB962C8B-B14F-4D97-AF65-F5344CB8AC3E}">
        <p14:creationId xmlns:p14="http://schemas.microsoft.com/office/powerpoint/2010/main" val="67854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9D75A6-3E54-4C2E-AA99-585954EE63B1}"/>
              </a:ext>
            </a:extLst>
          </p:cNvPr>
          <p:cNvSpPr/>
          <p:nvPr/>
        </p:nvSpPr>
        <p:spPr>
          <a:xfrm>
            <a:off x="603504" y="487680"/>
            <a:ext cx="4187952" cy="1938528"/>
          </a:xfrm>
          <a:prstGeom prst="rect">
            <a:avLst/>
          </a:prstGeom>
          <a:solidFill>
            <a:srgbClr val="C00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 Jesus Christ instructs His followers to have faith in the LORD God (Mark 11:22-24)</a:t>
            </a:r>
          </a:p>
        </p:txBody>
      </p:sp>
      <p:sp>
        <p:nvSpPr>
          <p:cNvPr id="3" name="Rectangle 2">
            <a:extLst>
              <a:ext uri="{FF2B5EF4-FFF2-40B4-BE49-F238E27FC236}">
                <a16:creationId xmlns:a16="http://schemas.microsoft.com/office/drawing/2014/main" id="{514E6EA9-6F9A-4A07-910F-C26B8B44633E}"/>
              </a:ext>
            </a:extLst>
          </p:cNvPr>
          <p:cNvSpPr/>
          <p:nvPr/>
        </p:nvSpPr>
        <p:spPr>
          <a:xfrm>
            <a:off x="676657" y="3681984"/>
            <a:ext cx="4187952" cy="1938528"/>
          </a:xfrm>
          <a:prstGeom prst="rect">
            <a:avLst/>
          </a:prstGeom>
          <a:solidFill>
            <a:schemeClr val="accent6">
              <a:lumMod val="7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Faith is able to move mountains,</a:t>
            </a:r>
          </a:p>
          <a:p>
            <a:pPr algn="ctr"/>
            <a:r>
              <a:rPr lang="en-US" dirty="0"/>
              <a:t> prayers to the LORD God, and the separation between followers of Christ and the LORD God (Mark 11:22-24)</a:t>
            </a:r>
          </a:p>
        </p:txBody>
      </p:sp>
      <p:sp>
        <p:nvSpPr>
          <p:cNvPr id="4" name="Rectangle 3">
            <a:extLst>
              <a:ext uri="{FF2B5EF4-FFF2-40B4-BE49-F238E27FC236}">
                <a16:creationId xmlns:a16="http://schemas.microsoft.com/office/drawing/2014/main" id="{A4CF96A0-B973-4150-AAE0-6A79567BA00A}"/>
              </a:ext>
            </a:extLst>
          </p:cNvPr>
          <p:cNvSpPr/>
          <p:nvPr/>
        </p:nvSpPr>
        <p:spPr>
          <a:xfrm>
            <a:off x="7528560" y="487680"/>
            <a:ext cx="4187952" cy="1938528"/>
          </a:xfrm>
          <a:prstGeom prst="rect">
            <a:avLst/>
          </a:prstGeom>
          <a:solidFill>
            <a:schemeClr val="accent1">
              <a:lumMod val="50000"/>
              <a:lumOff val="5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Christian’s sins are forgiven by the LORD God through faith in Jesus Christ’s sacrifice and resurrection and the promise of the LORD God’s grace of forgiveness and redemption </a:t>
            </a:r>
          </a:p>
        </p:txBody>
      </p:sp>
      <p:sp>
        <p:nvSpPr>
          <p:cNvPr id="5" name="Rectangle 4">
            <a:extLst>
              <a:ext uri="{FF2B5EF4-FFF2-40B4-BE49-F238E27FC236}">
                <a16:creationId xmlns:a16="http://schemas.microsoft.com/office/drawing/2014/main" id="{7DC526A5-1232-4093-9DB3-C3E308C65D42}"/>
              </a:ext>
            </a:extLst>
          </p:cNvPr>
          <p:cNvSpPr/>
          <p:nvPr/>
        </p:nvSpPr>
        <p:spPr>
          <a:xfrm>
            <a:off x="7528560" y="3681984"/>
            <a:ext cx="4187952" cy="1938528"/>
          </a:xfrm>
          <a:prstGeom prst="rect">
            <a:avLst/>
          </a:prstGeom>
          <a:solidFill>
            <a:srgbClr val="7030A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follower of Christ must believe in Jesus Christ and His Resurrection from death to receive a remission of sins (Acts 10:43)</a:t>
            </a:r>
          </a:p>
        </p:txBody>
      </p:sp>
      <p:sp>
        <p:nvSpPr>
          <p:cNvPr id="9" name="Rectangle 8">
            <a:extLst>
              <a:ext uri="{FF2B5EF4-FFF2-40B4-BE49-F238E27FC236}">
                <a16:creationId xmlns:a16="http://schemas.microsoft.com/office/drawing/2014/main" id="{4DB43F89-DB0C-4D87-AAF1-BE05C4BD53C1}"/>
              </a:ext>
            </a:extLst>
          </p:cNvPr>
          <p:cNvSpPr/>
          <p:nvPr/>
        </p:nvSpPr>
        <p:spPr>
          <a:xfrm>
            <a:off x="3776473" y="1950720"/>
            <a:ext cx="4187952" cy="1938528"/>
          </a:xfrm>
          <a:prstGeom prst="rect">
            <a:avLst/>
          </a:prstGeom>
          <a:solidFill>
            <a:schemeClr val="tx2">
              <a:lumMod val="5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believers in Christ are “justified” from all things, that means they are made “innocent.” (Acts 13:39) Jews are not made innocent.</a:t>
            </a:r>
          </a:p>
        </p:txBody>
      </p:sp>
    </p:spTree>
    <p:extLst>
      <p:ext uri="{BB962C8B-B14F-4D97-AF65-F5344CB8AC3E}">
        <p14:creationId xmlns:p14="http://schemas.microsoft.com/office/powerpoint/2010/main" val="2122539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1B41D-C4DE-41D5-B883-BFE1CC1FFE9C}">
  <ds:schemaRefs>
    <ds:schemaRef ds:uri="6dc4bcd6-49db-4c07-9060-8acfc67cef9f"/>
    <ds:schemaRef ds:uri="http://purl.org/dc/dcmitype/"/>
    <ds:schemaRef ds:uri="http://schemas.microsoft.com/office/infopath/2007/PartnerControls"/>
    <ds:schemaRef ds:uri="fb0879af-3eba-417a-a55a-ffe6dcd6ca77"/>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1918</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 Antiqua</vt:lpstr>
      <vt:lpstr>Calibri</vt:lpstr>
      <vt:lpstr>Franklin Gothic Book</vt:lpstr>
      <vt:lpstr>Tahoma</vt:lpstr>
      <vt:lpstr>Wingdings</vt:lpstr>
      <vt:lpstr>Office Theme</vt:lpstr>
      <vt:lpstr>BI100 – Module 4.2   Christian Faith Justified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4.2 - Christian Faith Justified</dc:title>
  <dc:creator/>
  <cp:keywords>christian, faith, justified, romans 10, standard, spiritual growth, word of God, scripture, spiritual hearing, ephesians 2, saved, grace, works, confession, mouth, jews, justification, move mountains, john 3, damned</cp:keywords>
  <cp:lastModifiedBy/>
  <cp:revision>1</cp:revision>
  <dcterms:created xsi:type="dcterms:W3CDTF">2018-10-29T22:06:08Z</dcterms:created>
  <dcterms:modified xsi:type="dcterms:W3CDTF">2018-11-19T18:18:52Z</dcterms:modified>
  <cp:category>Faith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